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328" r:id="rId4"/>
    <p:sldId id="304" r:id="rId5"/>
    <p:sldId id="257" r:id="rId6"/>
    <p:sldId id="303" r:id="rId7"/>
    <p:sldId id="336" r:id="rId8"/>
    <p:sldId id="316" r:id="rId9"/>
    <p:sldId id="322" r:id="rId10"/>
    <p:sldId id="317" r:id="rId11"/>
    <p:sldId id="330" r:id="rId12"/>
    <p:sldId id="319" r:id="rId13"/>
    <p:sldId id="320" r:id="rId14"/>
    <p:sldId id="321" r:id="rId15"/>
    <p:sldId id="332" r:id="rId16"/>
    <p:sldId id="335" r:id="rId17"/>
    <p:sldId id="333" r:id="rId18"/>
    <p:sldId id="334" r:id="rId19"/>
    <p:sldId id="323" r:id="rId20"/>
    <p:sldId id="324" r:id="rId21"/>
    <p:sldId id="312" r:id="rId22"/>
    <p:sldId id="313" r:id="rId23"/>
    <p:sldId id="315" r:id="rId24"/>
    <p:sldId id="314" r:id="rId25"/>
    <p:sldId id="329" r:id="rId26"/>
    <p:sldId id="305" r:id="rId27"/>
    <p:sldId id="325" r:id="rId28"/>
    <p:sldId id="326" r:id="rId29"/>
    <p:sldId id="327" r:id="rId30"/>
    <p:sldId id="300" r:id="rId31"/>
  </p:sldIdLst>
  <p:sldSz cx="12192000" cy="6858000"/>
  <p:notesSz cx="6858000" cy="9144000"/>
  <p:embeddedFontLst>
    <p:embeddedFont>
      <p:font typeface="#9Slide03 Bebas Neue Bold" panose="020B0606020202050201" pitchFamily="34" charset="0"/>
      <p:bold r:id="rId32"/>
    </p:embeddedFont>
    <p:embeddedFont>
      <p:font typeface="#9Slide03 Open Sans" panose="020B0606030504020204" pitchFamily="34" charset="0"/>
      <p:regular r:id="rId33"/>
    </p:embeddedFont>
    <p:embeddedFont>
      <p:font typeface="#9Slide03 Open Sans Bold" panose="020B0806030504020204" pitchFamily="34" charset="0"/>
      <p:bold r:id="rId34"/>
    </p:embeddedFont>
    <p:embeddedFont>
      <p:font typeface="#9Slide03 Open Sans ExtraBold" panose="020B0906030804020204" pitchFamily="34" charset="0"/>
      <p:bold r:id="rId35"/>
    </p:embeddedFont>
    <p:embeddedFont>
      <p:font typeface="#9Slide03 Roboto Black" panose="02000000000000000000" pitchFamily="2" charset="0"/>
      <p:bold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ong Truong" initials="DT" lastIdx="1" clrIdx="0">
    <p:extLst>
      <p:ext uri="{19B8F6BF-5375-455C-9EA6-DF929625EA0E}">
        <p15:presenceInfo xmlns:p15="http://schemas.microsoft.com/office/powerpoint/2012/main" userId="91562a1498e0ef0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B2134"/>
    <a:srgbClr val="273444"/>
    <a:srgbClr val="169BD4"/>
    <a:srgbClr val="3A4D64"/>
    <a:srgbClr val="49617F"/>
    <a:srgbClr val="AFB1B3"/>
    <a:srgbClr val="87898D"/>
    <a:srgbClr val="9293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82" autoAdjust="0"/>
    <p:restoredTop sz="94637" autoAdjust="0"/>
  </p:normalViewPr>
  <p:slideViewPr>
    <p:cSldViewPr snapToGrid="0">
      <p:cViewPr>
        <p:scale>
          <a:sx n="75" d="100"/>
          <a:sy n="75" d="100"/>
        </p:scale>
        <p:origin x="216" y="-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8C88D-A10E-477F-B82B-2327709AE3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6CE07C-2D9B-4639-B87C-EAC00A40EC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63351A-92AE-4656-BBC4-8B2EDE1A11FD}"/>
              </a:ext>
            </a:extLst>
          </p:cNvPr>
          <p:cNvSpPr>
            <a:spLocks noGrp="1"/>
          </p:cNvSpPr>
          <p:nvPr>
            <p:ph type="dt" sz="half" idx="10"/>
          </p:nvPr>
        </p:nvSpPr>
        <p:spPr/>
        <p:txBody>
          <a:bodyPr/>
          <a:lstStyle/>
          <a:p>
            <a:fld id="{4F98AF19-FE0D-487F-A645-1583B96A41F8}" type="datetimeFigureOut">
              <a:rPr lang="en-US" smtClean="0"/>
              <a:t>06/04/2022</a:t>
            </a:fld>
            <a:endParaRPr lang="en-US"/>
          </a:p>
        </p:txBody>
      </p:sp>
      <p:sp>
        <p:nvSpPr>
          <p:cNvPr id="5" name="Footer Placeholder 4">
            <a:extLst>
              <a:ext uri="{FF2B5EF4-FFF2-40B4-BE49-F238E27FC236}">
                <a16:creationId xmlns:a16="http://schemas.microsoft.com/office/drawing/2014/main" id="{71B9F59F-A7A3-4830-A166-3FA411156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784F7-F01A-4883-B7D9-10430348936F}"/>
              </a:ext>
            </a:extLst>
          </p:cNvPr>
          <p:cNvSpPr>
            <a:spLocks noGrp="1"/>
          </p:cNvSpPr>
          <p:nvPr>
            <p:ph type="sldNum" sz="quarter" idx="12"/>
          </p:nvPr>
        </p:nvSpPr>
        <p:spPr/>
        <p:txBody>
          <a:bodyPr/>
          <a:lstStyle/>
          <a:p>
            <a:fld id="{22987EBE-3254-434F-9587-7414DB0B8407}" type="slidenum">
              <a:rPr lang="en-US" smtClean="0"/>
              <a:t>‹#›</a:t>
            </a:fld>
            <a:endParaRPr lang="en-US"/>
          </a:p>
        </p:txBody>
      </p:sp>
    </p:spTree>
    <p:extLst>
      <p:ext uri="{BB962C8B-B14F-4D97-AF65-F5344CB8AC3E}">
        <p14:creationId xmlns:p14="http://schemas.microsoft.com/office/powerpoint/2010/main" val="2867606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E82EF-EB96-43CD-880B-85DA886409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7614F9-DD83-45E8-AEBC-05F04A4C04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F12430-E4C5-40B4-B88E-EE95FE9046BE}"/>
              </a:ext>
            </a:extLst>
          </p:cNvPr>
          <p:cNvSpPr>
            <a:spLocks noGrp="1"/>
          </p:cNvSpPr>
          <p:nvPr>
            <p:ph type="dt" sz="half" idx="10"/>
          </p:nvPr>
        </p:nvSpPr>
        <p:spPr/>
        <p:txBody>
          <a:bodyPr/>
          <a:lstStyle/>
          <a:p>
            <a:fld id="{4F98AF19-FE0D-487F-A645-1583B96A41F8}" type="datetimeFigureOut">
              <a:rPr lang="en-US" smtClean="0"/>
              <a:t>06/04/2022</a:t>
            </a:fld>
            <a:endParaRPr lang="en-US"/>
          </a:p>
        </p:txBody>
      </p:sp>
      <p:sp>
        <p:nvSpPr>
          <p:cNvPr id="5" name="Footer Placeholder 4">
            <a:extLst>
              <a:ext uri="{FF2B5EF4-FFF2-40B4-BE49-F238E27FC236}">
                <a16:creationId xmlns:a16="http://schemas.microsoft.com/office/drawing/2014/main" id="{C7C8A589-FD37-48DE-A45B-9B7062714A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CC1F12-1F27-40C0-8590-E38D7E50FAC2}"/>
              </a:ext>
            </a:extLst>
          </p:cNvPr>
          <p:cNvSpPr>
            <a:spLocks noGrp="1"/>
          </p:cNvSpPr>
          <p:nvPr>
            <p:ph type="sldNum" sz="quarter" idx="12"/>
          </p:nvPr>
        </p:nvSpPr>
        <p:spPr/>
        <p:txBody>
          <a:bodyPr/>
          <a:lstStyle/>
          <a:p>
            <a:fld id="{22987EBE-3254-434F-9587-7414DB0B8407}" type="slidenum">
              <a:rPr lang="en-US" smtClean="0"/>
              <a:t>‹#›</a:t>
            </a:fld>
            <a:endParaRPr lang="en-US"/>
          </a:p>
        </p:txBody>
      </p:sp>
    </p:spTree>
    <p:extLst>
      <p:ext uri="{BB962C8B-B14F-4D97-AF65-F5344CB8AC3E}">
        <p14:creationId xmlns:p14="http://schemas.microsoft.com/office/powerpoint/2010/main" val="1360442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2BEB52-9AA4-4322-B584-0E986792D7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B247EC-D8CB-494D-993E-104652760D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30788-5ABC-4A3E-9F99-C8CCC6B8D0CD}"/>
              </a:ext>
            </a:extLst>
          </p:cNvPr>
          <p:cNvSpPr>
            <a:spLocks noGrp="1"/>
          </p:cNvSpPr>
          <p:nvPr>
            <p:ph type="dt" sz="half" idx="10"/>
          </p:nvPr>
        </p:nvSpPr>
        <p:spPr/>
        <p:txBody>
          <a:bodyPr/>
          <a:lstStyle/>
          <a:p>
            <a:fld id="{4F98AF19-FE0D-487F-A645-1583B96A41F8}" type="datetimeFigureOut">
              <a:rPr lang="en-US" smtClean="0"/>
              <a:t>06/04/2022</a:t>
            </a:fld>
            <a:endParaRPr lang="en-US"/>
          </a:p>
        </p:txBody>
      </p:sp>
      <p:sp>
        <p:nvSpPr>
          <p:cNvPr id="5" name="Footer Placeholder 4">
            <a:extLst>
              <a:ext uri="{FF2B5EF4-FFF2-40B4-BE49-F238E27FC236}">
                <a16:creationId xmlns:a16="http://schemas.microsoft.com/office/drawing/2014/main" id="{566E4D24-EB04-4448-84C7-C14C2B99A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BCDB4-4A7C-4E19-84AE-42DF511EF6BE}"/>
              </a:ext>
            </a:extLst>
          </p:cNvPr>
          <p:cNvSpPr>
            <a:spLocks noGrp="1"/>
          </p:cNvSpPr>
          <p:nvPr>
            <p:ph type="sldNum" sz="quarter" idx="12"/>
          </p:nvPr>
        </p:nvSpPr>
        <p:spPr/>
        <p:txBody>
          <a:bodyPr/>
          <a:lstStyle/>
          <a:p>
            <a:fld id="{22987EBE-3254-434F-9587-7414DB0B8407}" type="slidenum">
              <a:rPr lang="en-US" smtClean="0"/>
              <a:t>‹#›</a:t>
            </a:fld>
            <a:endParaRPr lang="en-US"/>
          </a:p>
        </p:txBody>
      </p:sp>
    </p:spTree>
    <p:extLst>
      <p:ext uri="{BB962C8B-B14F-4D97-AF65-F5344CB8AC3E}">
        <p14:creationId xmlns:p14="http://schemas.microsoft.com/office/powerpoint/2010/main" val="370346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EC385-5DB4-4CD5-B1F2-CB68C66699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C839AE-3FE9-43F7-8E9D-FC9B9A08D6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6C91F0-E60A-4745-BD66-70D8ED1821BC}"/>
              </a:ext>
            </a:extLst>
          </p:cNvPr>
          <p:cNvSpPr>
            <a:spLocks noGrp="1"/>
          </p:cNvSpPr>
          <p:nvPr>
            <p:ph type="dt" sz="half" idx="10"/>
          </p:nvPr>
        </p:nvSpPr>
        <p:spPr/>
        <p:txBody>
          <a:bodyPr/>
          <a:lstStyle/>
          <a:p>
            <a:fld id="{4F98AF19-FE0D-487F-A645-1583B96A41F8}" type="datetimeFigureOut">
              <a:rPr lang="en-US" smtClean="0"/>
              <a:t>06/04/2022</a:t>
            </a:fld>
            <a:endParaRPr lang="en-US"/>
          </a:p>
        </p:txBody>
      </p:sp>
      <p:sp>
        <p:nvSpPr>
          <p:cNvPr id="5" name="Footer Placeholder 4">
            <a:extLst>
              <a:ext uri="{FF2B5EF4-FFF2-40B4-BE49-F238E27FC236}">
                <a16:creationId xmlns:a16="http://schemas.microsoft.com/office/drawing/2014/main" id="{2183AB17-BA46-4933-8140-9D9D214393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F6B21B-B5C3-4A1C-BA8A-1CBB250128E9}"/>
              </a:ext>
            </a:extLst>
          </p:cNvPr>
          <p:cNvSpPr>
            <a:spLocks noGrp="1"/>
          </p:cNvSpPr>
          <p:nvPr>
            <p:ph type="sldNum" sz="quarter" idx="12"/>
          </p:nvPr>
        </p:nvSpPr>
        <p:spPr/>
        <p:txBody>
          <a:bodyPr/>
          <a:lstStyle/>
          <a:p>
            <a:fld id="{22987EBE-3254-434F-9587-7414DB0B8407}" type="slidenum">
              <a:rPr lang="en-US" smtClean="0"/>
              <a:t>‹#›</a:t>
            </a:fld>
            <a:endParaRPr lang="en-US"/>
          </a:p>
        </p:txBody>
      </p:sp>
    </p:spTree>
    <p:extLst>
      <p:ext uri="{BB962C8B-B14F-4D97-AF65-F5344CB8AC3E}">
        <p14:creationId xmlns:p14="http://schemas.microsoft.com/office/powerpoint/2010/main" val="1876142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CF2E6-FB9F-47A0-A2EB-6C47D0250C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438B8D-4FC8-4E0A-B082-0AA14670C5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20C2FA-3105-466E-BC04-EA2D04F333C4}"/>
              </a:ext>
            </a:extLst>
          </p:cNvPr>
          <p:cNvSpPr>
            <a:spLocks noGrp="1"/>
          </p:cNvSpPr>
          <p:nvPr>
            <p:ph type="dt" sz="half" idx="10"/>
          </p:nvPr>
        </p:nvSpPr>
        <p:spPr/>
        <p:txBody>
          <a:bodyPr/>
          <a:lstStyle/>
          <a:p>
            <a:fld id="{4F98AF19-FE0D-487F-A645-1583B96A41F8}" type="datetimeFigureOut">
              <a:rPr lang="en-US" smtClean="0"/>
              <a:t>06/04/2022</a:t>
            </a:fld>
            <a:endParaRPr lang="en-US"/>
          </a:p>
        </p:txBody>
      </p:sp>
      <p:sp>
        <p:nvSpPr>
          <p:cNvPr id="5" name="Footer Placeholder 4">
            <a:extLst>
              <a:ext uri="{FF2B5EF4-FFF2-40B4-BE49-F238E27FC236}">
                <a16:creationId xmlns:a16="http://schemas.microsoft.com/office/drawing/2014/main" id="{8281E6DD-88FD-40AA-8032-2114604F4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BE49B7-0C4F-4E79-B87F-BD6C51247633}"/>
              </a:ext>
            </a:extLst>
          </p:cNvPr>
          <p:cNvSpPr>
            <a:spLocks noGrp="1"/>
          </p:cNvSpPr>
          <p:nvPr>
            <p:ph type="sldNum" sz="quarter" idx="12"/>
          </p:nvPr>
        </p:nvSpPr>
        <p:spPr/>
        <p:txBody>
          <a:bodyPr/>
          <a:lstStyle/>
          <a:p>
            <a:fld id="{22987EBE-3254-434F-9587-7414DB0B8407}" type="slidenum">
              <a:rPr lang="en-US" smtClean="0"/>
              <a:t>‹#›</a:t>
            </a:fld>
            <a:endParaRPr lang="en-US"/>
          </a:p>
        </p:txBody>
      </p:sp>
    </p:spTree>
    <p:extLst>
      <p:ext uri="{BB962C8B-B14F-4D97-AF65-F5344CB8AC3E}">
        <p14:creationId xmlns:p14="http://schemas.microsoft.com/office/powerpoint/2010/main" val="4290281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5AC44-A2C2-4031-9405-08615C935D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1CA15B-107C-4FF8-8639-A01B12B2AA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6D46CE-47F6-46A3-8C70-ED6E363F97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2CFCCE-AA00-40C9-B0B5-70497FFF8B4B}"/>
              </a:ext>
            </a:extLst>
          </p:cNvPr>
          <p:cNvSpPr>
            <a:spLocks noGrp="1"/>
          </p:cNvSpPr>
          <p:nvPr>
            <p:ph type="dt" sz="half" idx="10"/>
          </p:nvPr>
        </p:nvSpPr>
        <p:spPr/>
        <p:txBody>
          <a:bodyPr/>
          <a:lstStyle/>
          <a:p>
            <a:fld id="{4F98AF19-FE0D-487F-A645-1583B96A41F8}" type="datetimeFigureOut">
              <a:rPr lang="en-US" smtClean="0"/>
              <a:t>06/04/2022</a:t>
            </a:fld>
            <a:endParaRPr lang="en-US"/>
          </a:p>
        </p:txBody>
      </p:sp>
      <p:sp>
        <p:nvSpPr>
          <p:cNvPr id="6" name="Footer Placeholder 5">
            <a:extLst>
              <a:ext uri="{FF2B5EF4-FFF2-40B4-BE49-F238E27FC236}">
                <a16:creationId xmlns:a16="http://schemas.microsoft.com/office/drawing/2014/main" id="{70910472-55EE-4633-A047-9C4F8019DE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88A362-20B6-437F-9DA8-720F420A2D63}"/>
              </a:ext>
            </a:extLst>
          </p:cNvPr>
          <p:cNvSpPr>
            <a:spLocks noGrp="1"/>
          </p:cNvSpPr>
          <p:nvPr>
            <p:ph type="sldNum" sz="quarter" idx="12"/>
          </p:nvPr>
        </p:nvSpPr>
        <p:spPr/>
        <p:txBody>
          <a:bodyPr/>
          <a:lstStyle/>
          <a:p>
            <a:fld id="{22987EBE-3254-434F-9587-7414DB0B8407}" type="slidenum">
              <a:rPr lang="en-US" smtClean="0"/>
              <a:t>‹#›</a:t>
            </a:fld>
            <a:endParaRPr lang="en-US"/>
          </a:p>
        </p:txBody>
      </p:sp>
    </p:spTree>
    <p:extLst>
      <p:ext uri="{BB962C8B-B14F-4D97-AF65-F5344CB8AC3E}">
        <p14:creationId xmlns:p14="http://schemas.microsoft.com/office/powerpoint/2010/main" val="2025987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D0716-5D97-40C7-9BFA-BE27F98D8F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DCCEF4-AE1F-4E65-8460-6C0D91D254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2CCAE5-5474-4FEC-9E1F-5C1A9454CE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3205DC-64C6-41E5-BE37-B681DDC673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2C4622-C5E0-476F-9E54-41031CB69B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D1F475-1FC5-483D-B8B5-A21784171012}"/>
              </a:ext>
            </a:extLst>
          </p:cNvPr>
          <p:cNvSpPr>
            <a:spLocks noGrp="1"/>
          </p:cNvSpPr>
          <p:nvPr>
            <p:ph type="dt" sz="half" idx="10"/>
          </p:nvPr>
        </p:nvSpPr>
        <p:spPr/>
        <p:txBody>
          <a:bodyPr/>
          <a:lstStyle/>
          <a:p>
            <a:fld id="{4F98AF19-FE0D-487F-A645-1583B96A41F8}" type="datetimeFigureOut">
              <a:rPr lang="en-US" smtClean="0"/>
              <a:t>06/04/2022</a:t>
            </a:fld>
            <a:endParaRPr lang="en-US"/>
          </a:p>
        </p:txBody>
      </p:sp>
      <p:sp>
        <p:nvSpPr>
          <p:cNvPr id="8" name="Footer Placeholder 7">
            <a:extLst>
              <a:ext uri="{FF2B5EF4-FFF2-40B4-BE49-F238E27FC236}">
                <a16:creationId xmlns:a16="http://schemas.microsoft.com/office/drawing/2014/main" id="{3B5CCC9D-2E48-4A56-993B-72D64B3F50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4462C2-704C-44CB-87FC-E32866B734C1}"/>
              </a:ext>
            </a:extLst>
          </p:cNvPr>
          <p:cNvSpPr>
            <a:spLocks noGrp="1"/>
          </p:cNvSpPr>
          <p:nvPr>
            <p:ph type="sldNum" sz="quarter" idx="12"/>
          </p:nvPr>
        </p:nvSpPr>
        <p:spPr/>
        <p:txBody>
          <a:bodyPr/>
          <a:lstStyle/>
          <a:p>
            <a:fld id="{22987EBE-3254-434F-9587-7414DB0B8407}" type="slidenum">
              <a:rPr lang="en-US" smtClean="0"/>
              <a:t>‹#›</a:t>
            </a:fld>
            <a:endParaRPr lang="en-US"/>
          </a:p>
        </p:txBody>
      </p:sp>
    </p:spTree>
    <p:extLst>
      <p:ext uri="{BB962C8B-B14F-4D97-AF65-F5344CB8AC3E}">
        <p14:creationId xmlns:p14="http://schemas.microsoft.com/office/powerpoint/2010/main" val="3899389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CCCC9-8EDD-4DAA-88D3-A9EE041D9C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71A7F0-3DAD-4DFE-B88F-F42B2647A0AC}"/>
              </a:ext>
            </a:extLst>
          </p:cNvPr>
          <p:cNvSpPr>
            <a:spLocks noGrp="1"/>
          </p:cNvSpPr>
          <p:nvPr>
            <p:ph type="dt" sz="half" idx="10"/>
          </p:nvPr>
        </p:nvSpPr>
        <p:spPr/>
        <p:txBody>
          <a:bodyPr/>
          <a:lstStyle/>
          <a:p>
            <a:fld id="{4F98AF19-FE0D-487F-A645-1583B96A41F8}" type="datetimeFigureOut">
              <a:rPr lang="en-US" smtClean="0"/>
              <a:t>06/04/2022</a:t>
            </a:fld>
            <a:endParaRPr lang="en-US"/>
          </a:p>
        </p:txBody>
      </p:sp>
      <p:sp>
        <p:nvSpPr>
          <p:cNvPr id="4" name="Footer Placeholder 3">
            <a:extLst>
              <a:ext uri="{FF2B5EF4-FFF2-40B4-BE49-F238E27FC236}">
                <a16:creationId xmlns:a16="http://schemas.microsoft.com/office/drawing/2014/main" id="{D77CFD6B-7A8E-4EB5-9001-26F077A7E9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22499F-55FA-4666-AA15-48C70D003155}"/>
              </a:ext>
            </a:extLst>
          </p:cNvPr>
          <p:cNvSpPr>
            <a:spLocks noGrp="1"/>
          </p:cNvSpPr>
          <p:nvPr>
            <p:ph type="sldNum" sz="quarter" idx="12"/>
          </p:nvPr>
        </p:nvSpPr>
        <p:spPr/>
        <p:txBody>
          <a:bodyPr/>
          <a:lstStyle/>
          <a:p>
            <a:fld id="{22987EBE-3254-434F-9587-7414DB0B8407}" type="slidenum">
              <a:rPr lang="en-US" smtClean="0"/>
              <a:t>‹#›</a:t>
            </a:fld>
            <a:endParaRPr lang="en-US"/>
          </a:p>
        </p:txBody>
      </p:sp>
    </p:spTree>
    <p:extLst>
      <p:ext uri="{BB962C8B-B14F-4D97-AF65-F5344CB8AC3E}">
        <p14:creationId xmlns:p14="http://schemas.microsoft.com/office/powerpoint/2010/main" val="3556042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77DC34-3780-4391-B0B3-C45CB23A2982}"/>
              </a:ext>
            </a:extLst>
          </p:cNvPr>
          <p:cNvSpPr>
            <a:spLocks noGrp="1"/>
          </p:cNvSpPr>
          <p:nvPr>
            <p:ph type="dt" sz="half" idx="10"/>
          </p:nvPr>
        </p:nvSpPr>
        <p:spPr/>
        <p:txBody>
          <a:bodyPr/>
          <a:lstStyle/>
          <a:p>
            <a:fld id="{4F98AF19-FE0D-487F-A645-1583B96A41F8}" type="datetimeFigureOut">
              <a:rPr lang="en-US" smtClean="0"/>
              <a:t>06/04/2022</a:t>
            </a:fld>
            <a:endParaRPr lang="en-US"/>
          </a:p>
        </p:txBody>
      </p:sp>
      <p:sp>
        <p:nvSpPr>
          <p:cNvPr id="3" name="Footer Placeholder 2">
            <a:extLst>
              <a:ext uri="{FF2B5EF4-FFF2-40B4-BE49-F238E27FC236}">
                <a16:creationId xmlns:a16="http://schemas.microsoft.com/office/drawing/2014/main" id="{FD6CD571-CD6C-467B-83B1-3038C4A060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0059C-90A3-4C76-B339-5664CC0B11A5}"/>
              </a:ext>
            </a:extLst>
          </p:cNvPr>
          <p:cNvSpPr>
            <a:spLocks noGrp="1"/>
          </p:cNvSpPr>
          <p:nvPr>
            <p:ph type="sldNum" sz="quarter" idx="12"/>
          </p:nvPr>
        </p:nvSpPr>
        <p:spPr/>
        <p:txBody>
          <a:bodyPr/>
          <a:lstStyle/>
          <a:p>
            <a:fld id="{22987EBE-3254-434F-9587-7414DB0B8407}" type="slidenum">
              <a:rPr lang="en-US" smtClean="0"/>
              <a:t>‹#›</a:t>
            </a:fld>
            <a:endParaRPr lang="en-US"/>
          </a:p>
        </p:txBody>
      </p:sp>
    </p:spTree>
    <p:extLst>
      <p:ext uri="{BB962C8B-B14F-4D97-AF65-F5344CB8AC3E}">
        <p14:creationId xmlns:p14="http://schemas.microsoft.com/office/powerpoint/2010/main" val="1986145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2E491-255C-446F-AA0D-23A3677C5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6B68ED-CDF4-4E6A-9DAB-680E7ADD6B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20FE51-B38B-4543-9DF8-1E1EB7FB4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03DCD8-D778-4BD0-9014-B72123C1AEF3}"/>
              </a:ext>
            </a:extLst>
          </p:cNvPr>
          <p:cNvSpPr>
            <a:spLocks noGrp="1"/>
          </p:cNvSpPr>
          <p:nvPr>
            <p:ph type="dt" sz="half" idx="10"/>
          </p:nvPr>
        </p:nvSpPr>
        <p:spPr/>
        <p:txBody>
          <a:bodyPr/>
          <a:lstStyle/>
          <a:p>
            <a:fld id="{4F98AF19-FE0D-487F-A645-1583B96A41F8}" type="datetimeFigureOut">
              <a:rPr lang="en-US" smtClean="0"/>
              <a:t>06/04/2022</a:t>
            </a:fld>
            <a:endParaRPr lang="en-US"/>
          </a:p>
        </p:txBody>
      </p:sp>
      <p:sp>
        <p:nvSpPr>
          <p:cNvPr id="6" name="Footer Placeholder 5">
            <a:extLst>
              <a:ext uri="{FF2B5EF4-FFF2-40B4-BE49-F238E27FC236}">
                <a16:creationId xmlns:a16="http://schemas.microsoft.com/office/drawing/2014/main" id="{9BCA2593-A51C-43AF-86B7-B322C7E06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7E624-334A-4FB1-A0BC-8075C4BF2906}"/>
              </a:ext>
            </a:extLst>
          </p:cNvPr>
          <p:cNvSpPr>
            <a:spLocks noGrp="1"/>
          </p:cNvSpPr>
          <p:nvPr>
            <p:ph type="sldNum" sz="quarter" idx="12"/>
          </p:nvPr>
        </p:nvSpPr>
        <p:spPr/>
        <p:txBody>
          <a:bodyPr/>
          <a:lstStyle/>
          <a:p>
            <a:fld id="{22987EBE-3254-434F-9587-7414DB0B8407}" type="slidenum">
              <a:rPr lang="en-US" smtClean="0"/>
              <a:t>‹#›</a:t>
            </a:fld>
            <a:endParaRPr lang="en-US"/>
          </a:p>
        </p:txBody>
      </p:sp>
    </p:spTree>
    <p:extLst>
      <p:ext uri="{BB962C8B-B14F-4D97-AF65-F5344CB8AC3E}">
        <p14:creationId xmlns:p14="http://schemas.microsoft.com/office/powerpoint/2010/main" val="2741685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CAD8-E835-4483-B3B7-C749B87481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D75FA9-B369-4283-81EF-392DF377E4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E9A6E-8C8C-46A2-84E3-B42F89875B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D6E6BA-9DB9-46EC-B9A8-F68C58466839}"/>
              </a:ext>
            </a:extLst>
          </p:cNvPr>
          <p:cNvSpPr>
            <a:spLocks noGrp="1"/>
          </p:cNvSpPr>
          <p:nvPr>
            <p:ph type="dt" sz="half" idx="10"/>
          </p:nvPr>
        </p:nvSpPr>
        <p:spPr/>
        <p:txBody>
          <a:bodyPr/>
          <a:lstStyle/>
          <a:p>
            <a:fld id="{4F98AF19-FE0D-487F-A645-1583B96A41F8}" type="datetimeFigureOut">
              <a:rPr lang="en-US" smtClean="0"/>
              <a:t>06/04/2022</a:t>
            </a:fld>
            <a:endParaRPr lang="en-US"/>
          </a:p>
        </p:txBody>
      </p:sp>
      <p:sp>
        <p:nvSpPr>
          <p:cNvPr id="6" name="Footer Placeholder 5">
            <a:extLst>
              <a:ext uri="{FF2B5EF4-FFF2-40B4-BE49-F238E27FC236}">
                <a16:creationId xmlns:a16="http://schemas.microsoft.com/office/drawing/2014/main" id="{39189EB0-AF70-475A-A077-C0B8BA627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E91FB6-8927-4348-B3B6-6D335700F04C}"/>
              </a:ext>
            </a:extLst>
          </p:cNvPr>
          <p:cNvSpPr>
            <a:spLocks noGrp="1"/>
          </p:cNvSpPr>
          <p:nvPr>
            <p:ph type="sldNum" sz="quarter" idx="12"/>
          </p:nvPr>
        </p:nvSpPr>
        <p:spPr/>
        <p:txBody>
          <a:bodyPr/>
          <a:lstStyle/>
          <a:p>
            <a:fld id="{22987EBE-3254-434F-9587-7414DB0B8407}" type="slidenum">
              <a:rPr lang="en-US" smtClean="0"/>
              <a:t>‹#›</a:t>
            </a:fld>
            <a:endParaRPr lang="en-US"/>
          </a:p>
        </p:txBody>
      </p:sp>
    </p:spTree>
    <p:extLst>
      <p:ext uri="{BB962C8B-B14F-4D97-AF65-F5344CB8AC3E}">
        <p14:creationId xmlns:p14="http://schemas.microsoft.com/office/powerpoint/2010/main" val="1755018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CA1A1C-C606-4DB2-BFCE-4CAC997EF3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22C483-051B-4ECC-B14E-B5BC5A5E6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3F1F09-6D3F-477A-8FCE-79E2BBBE9F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98AF19-FE0D-487F-A645-1583B96A41F8}" type="datetimeFigureOut">
              <a:rPr lang="en-US" smtClean="0"/>
              <a:t>06/04/2022</a:t>
            </a:fld>
            <a:endParaRPr lang="en-US"/>
          </a:p>
        </p:txBody>
      </p:sp>
      <p:sp>
        <p:nvSpPr>
          <p:cNvPr id="5" name="Footer Placeholder 4">
            <a:extLst>
              <a:ext uri="{FF2B5EF4-FFF2-40B4-BE49-F238E27FC236}">
                <a16:creationId xmlns:a16="http://schemas.microsoft.com/office/drawing/2014/main" id="{52B81D2B-825D-48D4-B453-C212A34176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FF7680-5E13-4C0C-B84B-E027776C06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987EBE-3254-434F-9587-7414DB0B8407}" type="slidenum">
              <a:rPr lang="en-US" smtClean="0"/>
              <a:t>‹#›</a:t>
            </a:fld>
            <a:endParaRPr lang="en-US"/>
          </a:p>
        </p:txBody>
      </p:sp>
    </p:spTree>
    <p:extLst>
      <p:ext uri="{BB962C8B-B14F-4D97-AF65-F5344CB8AC3E}">
        <p14:creationId xmlns:p14="http://schemas.microsoft.com/office/powerpoint/2010/main" val="550835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www.onlinecrm.vn/" TargetMode="External"/><Relationship Id="rId4" Type="http://schemas.openxmlformats.org/officeDocument/2006/relationships/image" Target="../media/image3.sv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02.png"/><Relationship Id="rId3" Type="http://schemas.openxmlformats.org/officeDocument/2006/relationships/image" Target="../media/image16.png"/><Relationship Id="rId7" Type="http://schemas.openxmlformats.org/officeDocument/2006/relationships/image" Target="../media/image11.svg"/><Relationship Id="rId12"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image" Target="../media/image93.svg"/><Relationship Id="rId10" Type="http://schemas.openxmlformats.org/officeDocument/2006/relationships/image" Target="../media/image12.png"/><Relationship Id="rId4" Type="http://schemas.openxmlformats.org/officeDocument/2006/relationships/image" Target="../media/image92.png"/><Relationship Id="rId9" Type="http://schemas.openxmlformats.org/officeDocument/2006/relationships/image" Target="../media/image95.svg"/></Relationships>
</file>

<file path=ppt/slides/_rels/slide1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05.png"/><Relationship Id="rId3" Type="http://schemas.openxmlformats.org/officeDocument/2006/relationships/image" Target="../media/image16.png"/><Relationship Id="rId7" Type="http://schemas.openxmlformats.org/officeDocument/2006/relationships/image" Target="../media/image11.svg"/><Relationship Id="rId12"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image" Target="../media/image93.svg"/><Relationship Id="rId10" Type="http://schemas.openxmlformats.org/officeDocument/2006/relationships/image" Target="../media/image12.png"/><Relationship Id="rId4" Type="http://schemas.openxmlformats.org/officeDocument/2006/relationships/image" Target="../media/image92.png"/><Relationship Id="rId9" Type="http://schemas.openxmlformats.org/officeDocument/2006/relationships/image" Target="../media/image95.svg"/></Relationships>
</file>

<file path=ppt/slides/_rels/slide1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08.png"/><Relationship Id="rId3" Type="http://schemas.openxmlformats.org/officeDocument/2006/relationships/image" Target="../media/image107.png"/><Relationship Id="rId7" Type="http://schemas.openxmlformats.org/officeDocument/2006/relationships/image" Target="../media/image10.png"/><Relationship Id="rId12" Type="http://schemas.openxmlformats.org/officeDocument/2006/relationships/image" Target="../media/image13.svg"/><Relationship Id="rId2"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93.svg"/><Relationship Id="rId11" Type="http://schemas.openxmlformats.org/officeDocument/2006/relationships/image" Target="../media/image12.png"/><Relationship Id="rId5" Type="http://schemas.openxmlformats.org/officeDocument/2006/relationships/image" Target="../media/image92.png"/><Relationship Id="rId10" Type="http://schemas.openxmlformats.org/officeDocument/2006/relationships/image" Target="../media/image95.svg"/><Relationship Id="rId4" Type="http://schemas.openxmlformats.org/officeDocument/2006/relationships/image" Target="../media/image16.png"/><Relationship Id="rId9" Type="http://schemas.openxmlformats.org/officeDocument/2006/relationships/image" Target="../media/image94.png"/></Relationships>
</file>

<file path=ppt/slides/_rels/slide1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1.png"/><Relationship Id="rId3" Type="http://schemas.openxmlformats.org/officeDocument/2006/relationships/image" Target="../media/image110.jpeg"/><Relationship Id="rId7" Type="http://schemas.openxmlformats.org/officeDocument/2006/relationships/image" Target="../media/image10.png"/><Relationship Id="rId12" Type="http://schemas.openxmlformats.org/officeDocument/2006/relationships/image" Target="../media/image13.sv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93.svg"/><Relationship Id="rId11" Type="http://schemas.openxmlformats.org/officeDocument/2006/relationships/image" Target="../media/image12.png"/><Relationship Id="rId5" Type="http://schemas.openxmlformats.org/officeDocument/2006/relationships/image" Target="../media/image92.png"/><Relationship Id="rId10" Type="http://schemas.openxmlformats.org/officeDocument/2006/relationships/image" Target="../media/image95.svg"/><Relationship Id="rId4" Type="http://schemas.openxmlformats.org/officeDocument/2006/relationships/image" Target="../media/image16.png"/><Relationship Id="rId9" Type="http://schemas.openxmlformats.org/officeDocument/2006/relationships/image" Target="../media/image94.png"/></Relationships>
</file>

<file path=ppt/slides/_rels/slide1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6.png"/><Relationship Id="rId7" Type="http://schemas.openxmlformats.org/officeDocument/2006/relationships/image" Target="../media/image11.svg"/><Relationship Id="rId12"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image" Target="../media/image93.svg"/><Relationship Id="rId10" Type="http://schemas.openxmlformats.org/officeDocument/2006/relationships/image" Target="../media/image12.png"/><Relationship Id="rId4" Type="http://schemas.openxmlformats.org/officeDocument/2006/relationships/image" Target="../media/image92.png"/><Relationship Id="rId9" Type="http://schemas.openxmlformats.org/officeDocument/2006/relationships/image" Target="../media/image95.svg"/></Relationships>
</file>

<file path=ppt/slides/_rels/slide1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6.png"/><Relationship Id="rId7" Type="http://schemas.openxmlformats.org/officeDocument/2006/relationships/image" Target="../media/image11.svg"/><Relationship Id="rId12"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image" Target="../media/image93.svg"/><Relationship Id="rId10" Type="http://schemas.openxmlformats.org/officeDocument/2006/relationships/image" Target="../media/image12.png"/><Relationship Id="rId4" Type="http://schemas.openxmlformats.org/officeDocument/2006/relationships/image" Target="../media/image92.png"/><Relationship Id="rId9" Type="http://schemas.openxmlformats.org/officeDocument/2006/relationships/image" Target="../media/image95.svg"/></Relationships>
</file>

<file path=ppt/slides/_rels/slide1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6.png"/><Relationship Id="rId7" Type="http://schemas.openxmlformats.org/officeDocument/2006/relationships/image" Target="../media/image11.svg"/><Relationship Id="rId12"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image" Target="../media/image93.svg"/><Relationship Id="rId10" Type="http://schemas.openxmlformats.org/officeDocument/2006/relationships/image" Target="../media/image12.png"/><Relationship Id="rId4" Type="http://schemas.openxmlformats.org/officeDocument/2006/relationships/image" Target="../media/image92.png"/><Relationship Id="rId9" Type="http://schemas.openxmlformats.org/officeDocument/2006/relationships/image" Target="../media/image95.svg"/></Relationships>
</file>

<file path=ppt/slides/_rels/slide1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6.png"/><Relationship Id="rId7" Type="http://schemas.openxmlformats.org/officeDocument/2006/relationships/image" Target="../media/image11.svg"/><Relationship Id="rId12"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image" Target="../media/image93.svg"/><Relationship Id="rId10" Type="http://schemas.openxmlformats.org/officeDocument/2006/relationships/image" Target="../media/image12.png"/><Relationship Id="rId4" Type="http://schemas.openxmlformats.org/officeDocument/2006/relationships/image" Target="../media/image92.png"/><Relationship Id="rId9" Type="http://schemas.openxmlformats.org/officeDocument/2006/relationships/image" Target="../media/image95.svg"/></Relationships>
</file>

<file path=ppt/slides/_rels/slide1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6.png"/><Relationship Id="rId7" Type="http://schemas.openxmlformats.org/officeDocument/2006/relationships/image" Target="../media/image11.svg"/><Relationship Id="rId12"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image" Target="../media/image93.svg"/><Relationship Id="rId10" Type="http://schemas.openxmlformats.org/officeDocument/2006/relationships/image" Target="../media/image12.png"/><Relationship Id="rId4" Type="http://schemas.openxmlformats.org/officeDocument/2006/relationships/image" Target="../media/image92.png"/><Relationship Id="rId9" Type="http://schemas.openxmlformats.org/officeDocument/2006/relationships/image" Target="../media/image95.svg"/></Relationships>
</file>

<file path=ppt/slides/_rels/slide19.xml.rels><?xml version="1.0" encoding="UTF-8" standalone="yes"?>
<Relationships xmlns="http://schemas.openxmlformats.org/package/2006/relationships"><Relationship Id="rId8" Type="http://schemas.openxmlformats.org/officeDocument/2006/relationships/image" Target="../media/image123.jpg"/><Relationship Id="rId13" Type="http://schemas.openxmlformats.org/officeDocument/2006/relationships/image" Target="../media/image124.jpeg"/><Relationship Id="rId3" Type="http://schemas.openxmlformats.org/officeDocument/2006/relationships/image" Target="../media/image16.png"/><Relationship Id="rId7" Type="http://schemas.openxmlformats.org/officeDocument/2006/relationships/image" Target="../media/image13.svg"/><Relationship Id="rId12" Type="http://schemas.openxmlformats.org/officeDocument/2006/relationships/image" Target="../media/image95.svg"/><Relationship Id="rId2"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94.png"/><Relationship Id="rId5" Type="http://schemas.openxmlformats.org/officeDocument/2006/relationships/image" Target="../media/image93.svg"/><Relationship Id="rId10" Type="http://schemas.openxmlformats.org/officeDocument/2006/relationships/image" Target="../media/image11.svg"/><Relationship Id="rId4" Type="http://schemas.openxmlformats.org/officeDocument/2006/relationships/image" Target="../media/image92.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27.png"/><Relationship Id="rId3" Type="http://schemas.openxmlformats.org/officeDocument/2006/relationships/image" Target="../media/image16.png"/><Relationship Id="rId7" Type="http://schemas.openxmlformats.org/officeDocument/2006/relationships/image" Target="../media/image13.svg"/><Relationship Id="rId12"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95.svg"/><Relationship Id="rId5" Type="http://schemas.openxmlformats.org/officeDocument/2006/relationships/image" Target="../media/image93.svg"/><Relationship Id="rId10" Type="http://schemas.openxmlformats.org/officeDocument/2006/relationships/image" Target="../media/image94.png"/><Relationship Id="rId4" Type="http://schemas.openxmlformats.org/officeDocument/2006/relationships/image" Target="../media/image92.png"/><Relationship Id="rId9" Type="http://schemas.openxmlformats.org/officeDocument/2006/relationships/image" Target="../media/image11.svg"/></Relationships>
</file>

<file path=ppt/slides/_rels/slide2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6.png"/><Relationship Id="rId7" Type="http://schemas.openxmlformats.org/officeDocument/2006/relationships/image" Target="../media/image10.png"/><Relationship Id="rId12" Type="http://schemas.openxmlformats.org/officeDocument/2006/relationships/image" Target="../media/image13.sv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93.svg"/><Relationship Id="rId11" Type="http://schemas.openxmlformats.org/officeDocument/2006/relationships/image" Target="../media/image12.png"/><Relationship Id="rId5" Type="http://schemas.openxmlformats.org/officeDocument/2006/relationships/image" Target="../media/image92.png"/><Relationship Id="rId10" Type="http://schemas.openxmlformats.org/officeDocument/2006/relationships/image" Target="../media/image95.svg"/><Relationship Id="rId4" Type="http://schemas.openxmlformats.org/officeDocument/2006/relationships/image" Target="../media/image129.png"/><Relationship Id="rId9" Type="http://schemas.openxmlformats.org/officeDocument/2006/relationships/image" Target="../media/image94.png"/></Relationships>
</file>

<file path=ppt/slides/_rels/slide2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32.png"/><Relationship Id="rId3" Type="http://schemas.openxmlformats.org/officeDocument/2006/relationships/image" Target="../media/image16.png"/><Relationship Id="rId7" Type="http://schemas.openxmlformats.org/officeDocument/2006/relationships/image" Target="../media/image10.png"/><Relationship Id="rId12" Type="http://schemas.openxmlformats.org/officeDocument/2006/relationships/image" Target="../media/image13.svg"/><Relationship Id="rId2" Type="http://schemas.openxmlformats.org/officeDocument/2006/relationships/image" Target="../media/image130.jpeg"/><Relationship Id="rId1" Type="http://schemas.openxmlformats.org/officeDocument/2006/relationships/slideLayout" Target="../slideLayouts/slideLayout7.xml"/><Relationship Id="rId6" Type="http://schemas.openxmlformats.org/officeDocument/2006/relationships/image" Target="../media/image93.svg"/><Relationship Id="rId11" Type="http://schemas.openxmlformats.org/officeDocument/2006/relationships/image" Target="../media/image12.png"/><Relationship Id="rId5" Type="http://schemas.openxmlformats.org/officeDocument/2006/relationships/image" Target="../media/image92.png"/><Relationship Id="rId10" Type="http://schemas.openxmlformats.org/officeDocument/2006/relationships/image" Target="../media/image95.svg"/><Relationship Id="rId4" Type="http://schemas.openxmlformats.org/officeDocument/2006/relationships/image" Target="../media/image131.png"/><Relationship Id="rId9" Type="http://schemas.openxmlformats.org/officeDocument/2006/relationships/image" Target="../media/image94.png"/></Relationships>
</file>

<file path=ppt/slides/_rels/slide2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35.jpeg"/><Relationship Id="rId3" Type="http://schemas.openxmlformats.org/officeDocument/2006/relationships/image" Target="../media/image16.png"/><Relationship Id="rId7" Type="http://schemas.openxmlformats.org/officeDocument/2006/relationships/image" Target="../media/image10.png"/><Relationship Id="rId12" Type="http://schemas.openxmlformats.org/officeDocument/2006/relationships/image" Target="../media/image13.svg"/><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93.svg"/><Relationship Id="rId11" Type="http://schemas.openxmlformats.org/officeDocument/2006/relationships/image" Target="../media/image12.png"/><Relationship Id="rId5" Type="http://schemas.openxmlformats.org/officeDocument/2006/relationships/image" Target="../media/image92.png"/><Relationship Id="rId10" Type="http://schemas.openxmlformats.org/officeDocument/2006/relationships/image" Target="../media/image95.svg"/><Relationship Id="rId4" Type="http://schemas.openxmlformats.org/officeDocument/2006/relationships/image" Target="../media/image134.png"/><Relationship Id="rId9" Type="http://schemas.openxmlformats.org/officeDocument/2006/relationships/image" Target="../media/image94.png"/></Relationships>
</file>

<file path=ppt/slides/_rels/slide2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6.png"/><Relationship Id="rId7" Type="http://schemas.openxmlformats.org/officeDocument/2006/relationships/image" Target="../media/image11.svg"/><Relationship Id="rId12"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image" Target="../media/image93.svg"/><Relationship Id="rId10" Type="http://schemas.openxmlformats.org/officeDocument/2006/relationships/image" Target="../media/image12.png"/><Relationship Id="rId4" Type="http://schemas.openxmlformats.org/officeDocument/2006/relationships/image" Target="../media/image92.png"/><Relationship Id="rId9" Type="http://schemas.openxmlformats.org/officeDocument/2006/relationships/image" Target="../media/image95.svg"/></Relationships>
</file>

<file path=ppt/slides/_rels/slide2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6.png"/><Relationship Id="rId7" Type="http://schemas.openxmlformats.org/officeDocument/2006/relationships/image" Target="../media/image11.svg"/><Relationship Id="rId12"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image" Target="../media/image93.svg"/><Relationship Id="rId10" Type="http://schemas.openxmlformats.org/officeDocument/2006/relationships/image" Target="../media/image12.png"/><Relationship Id="rId4" Type="http://schemas.openxmlformats.org/officeDocument/2006/relationships/image" Target="../media/image92.png"/><Relationship Id="rId9" Type="http://schemas.openxmlformats.org/officeDocument/2006/relationships/image" Target="../media/image95.svg"/></Relationships>
</file>

<file path=ppt/slides/_rels/slide26.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svg"/><Relationship Id="rId4" Type="http://schemas.openxmlformats.org/officeDocument/2006/relationships/image" Target="../media/image141.png"/></Relationships>
</file>

<file path=ppt/slides/_rels/slide27.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svg"/><Relationship Id="rId4" Type="http://schemas.openxmlformats.org/officeDocument/2006/relationships/image" Target="../media/image141.png"/></Relationships>
</file>

<file path=ppt/slides/_rels/slide28.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4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svg"/><Relationship Id="rId4" Type="http://schemas.openxmlformats.org/officeDocument/2006/relationships/image" Target="../media/image141.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4.svg"/><Relationship Id="rId2"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svg"/><Relationship Id="rId4" Type="http://schemas.openxmlformats.org/officeDocument/2006/relationships/image" Target="../media/image141.pn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30.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sv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image" Target="../media/image16.png"/><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59.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8.svg"/><Relationship Id="rId2" Type="http://schemas.openxmlformats.org/officeDocument/2006/relationships/image" Target="../media/image16.png"/><Relationship Id="rId16"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57.png"/><Relationship Id="rId5" Type="http://schemas.openxmlformats.org/officeDocument/2006/relationships/image" Target="../media/image52.png"/><Relationship Id="rId15" Type="http://schemas.openxmlformats.org/officeDocument/2006/relationships/image" Target="../media/image61.png"/><Relationship Id="rId10" Type="http://schemas.openxmlformats.org/officeDocument/2006/relationships/image" Target="../media/image13.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0.svg"/></Relationships>
</file>

<file path=ppt/slides/_rels/slide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26" Type="http://schemas.openxmlformats.org/officeDocument/2006/relationships/image" Target="../media/image86.png"/><Relationship Id="rId3" Type="http://schemas.openxmlformats.org/officeDocument/2006/relationships/image" Target="../media/image63.png"/><Relationship Id="rId21" Type="http://schemas.openxmlformats.org/officeDocument/2006/relationships/image" Target="../media/image81.jpe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5" Type="http://schemas.openxmlformats.org/officeDocument/2006/relationships/image" Target="../media/image85.png"/><Relationship Id="rId2" Type="http://schemas.openxmlformats.org/officeDocument/2006/relationships/image" Target="../media/image16.png"/><Relationship Id="rId16" Type="http://schemas.openxmlformats.org/officeDocument/2006/relationships/image" Target="../media/image76.jpeg"/><Relationship Id="rId20" Type="http://schemas.openxmlformats.org/officeDocument/2006/relationships/image" Target="../media/image80.png"/><Relationship Id="rId29"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png"/><Relationship Id="rId24" Type="http://schemas.openxmlformats.org/officeDocument/2006/relationships/image" Target="../media/image84.png"/><Relationship Id="rId5" Type="http://schemas.openxmlformats.org/officeDocument/2006/relationships/image" Target="../media/image65.png"/><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media/image88.png"/><Relationship Id="rId10" Type="http://schemas.openxmlformats.org/officeDocument/2006/relationships/image" Target="../media/image70.jpeg"/><Relationship Id="rId19" Type="http://schemas.openxmlformats.org/officeDocument/2006/relationships/image" Target="../media/image79.jpe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82.png"/><Relationship Id="rId27" Type="http://schemas.openxmlformats.org/officeDocument/2006/relationships/image" Target="../media/image87.png"/><Relationship Id="rId30" Type="http://schemas.openxmlformats.org/officeDocument/2006/relationships/image" Target="../media/image90.png"/></Relationships>
</file>

<file path=ppt/slides/_rels/slide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6.png"/><Relationship Id="rId7" Type="http://schemas.openxmlformats.org/officeDocument/2006/relationships/image" Target="../media/image11.svg"/><Relationship Id="rId12" Type="http://schemas.openxmlformats.org/officeDocument/2006/relationships/image" Target="../media/image96.pn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image" Target="../media/image93.svg"/><Relationship Id="rId10" Type="http://schemas.openxmlformats.org/officeDocument/2006/relationships/image" Target="../media/image12.png"/><Relationship Id="rId4" Type="http://schemas.openxmlformats.org/officeDocument/2006/relationships/image" Target="../media/image92.png"/><Relationship Id="rId9" Type="http://schemas.openxmlformats.org/officeDocument/2006/relationships/image" Target="../media/image95.svg"/></Relationships>
</file>

<file path=ppt/slides/_rels/slide9.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jpeg"/><Relationship Id="rId3" Type="http://schemas.openxmlformats.org/officeDocument/2006/relationships/image" Target="../media/image16.png"/><Relationship Id="rId7" Type="http://schemas.openxmlformats.org/officeDocument/2006/relationships/image" Target="../media/image11.svg"/><Relationship Id="rId12"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image" Target="../media/image93.svg"/><Relationship Id="rId10" Type="http://schemas.openxmlformats.org/officeDocument/2006/relationships/image" Target="../media/image12.png"/><Relationship Id="rId4" Type="http://schemas.openxmlformats.org/officeDocument/2006/relationships/image" Target="../media/image92.png"/><Relationship Id="rId9" Type="http://schemas.openxmlformats.org/officeDocument/2006/relationships/image" Target="../media/image9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arallelogram 13">
            <a:extLst>
              <a:ext uri="{FF2B5EF4-FFF2-40B4-BE49-F238E27FC236}">
                <a16:creationId xmlns:a16="http://schemas.microsoft.com/office/drawing/2014/main" id="{409173B6-16E5-483F-9B93-03C633058FA8}"/>
              </a:ext>
            </a:extLst>
          </p:cNvPr>
          <p:cNvSpPr/>
          <p:nvPr/>
        </p:nvSpPr>
        <p:spPr>
          <a:xfrm rot="10800000" flipH="1">
            <a:off x="-1419225" y="2154600"/>
            <a:ext cx="15030450" cy="2548800"/>
          </a:xfrm>
          <a:prstGeom prst="parallelogram">
            <a:avLst/>
          </a:prstGeom>
          <a:solidFill>
            <a:srgbClr val="273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D293BDC-8A78-4F78-B67E-7928AD0E2E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4114" y="357254"/>
            <a:ext cx="2344275" cy="644991"/>
          </a:xfrm>
          <a:prstGeom prst="rect">
            <a:avLst/>
          </a:prstGeom>
        </p:spPr>
      </p:pic>
      <p:cxnSp>
        <p:nvCxnSpPr>
          <p:cNvPr id="5" name="Straight Connector 4">
            <a:extLst>
              <a:ext uri="{FF2B5EF4-FFF2-40B4-BE49-F238E27FC236}">
                <a16:creationId xmlns:a16="http://schemas.microsoft.com/office/drawing/2014/main" id="{448ECE0F-6D8A-49B0-AB75-46DDEB42125B}"/>
              </a:ext>
            </a:extLst>
          </p:cNvPr>
          <p:cNvCxnSpPr>
            <a:cxnSpLocks/>
          </p:cNvCxnSpPr>
          <p:nvPr/>
        </p:nvCxnSpPr>
        <p:spPr>
          <a:xfrm flipH="1">
            <a:off x="3644721" y="387620"/>
            <a:ext cx="8547280"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5D52E6E-681B-4026-92B0-9E3A6E0E60E2}"/>
              </a:ext>
            </a:extLst>
          </p:cNvPr>
          <p:cNvCxnSpPr>
            <a:cxnSpLocks/>
          </p:cNvCxnSpPr>
          <p:nvPr/>
        </p:nvCxnSpPr>
        <p:spPr>
          <a:xfrm flipH="1">
            <a:off x="4778062" y="494700"/>
            <a:ext cx="7413939" cy="0"/>
          </a:xfrm>
          <a:prstGeom prst="line">
            <a:avLst/>
          </a:prstGeom>
          <a:ln w="28575">
            <a:solidFill>
              <a:srgbClr val="CB2134"/>
            </a:solidFill>
          </a:ln>
        </p:spPr>
        <p:style>
          <a:lnRef idx="1">
            <a:schemeClr val="accent1"/>
          </a:lnRef>
          <a:fillRef idx="0">
            <a:schemeClr val="accent1"/>
          </a:fillRef>
          <a:effectRef idx="0">
            <a:schemeClr val="accent1"/>
          </a:effectRef>
          <a:fontRef idx="minor">
            <a:schemeClr val="tx1"/>
          </a:fontRef>
        </p:style>
      </p:cxnSp>
      <p:sp>
        <p:nvSpPr>
          <p:cNvPr id="12" name="Parallelogram 11">
            <a:extLst>
              <a:ext uri="{FF2B5EF4-FFF2-40B4-BE49-F238E27FC236}">
                <a16:creationId xmlns:a16="http://schemas.microsoft.com/office/drawing/2014/main" id="{A885489E-14FE-44DE-8C18-B4A4E9F5F2B1}"/>
              </a:ext>
            </a:extLst>
          </p:cNvPr>
          <p:cNvSpPr/>
          <p:nvPr/>
        </p:nvSpPr>
        <p:spPr>
          <a:xfrm>
            <a:off x="643407" y="1864229"/>
            <a:ext cx="3464417" cy="579529"/>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F8B6DA6-B688-4A4C-9C2F-0DCF6FFB7E02}"/>
              </a:ext>
            </a:extLst>
          </p:cNvPr>
          <p:cNvSpPr txBox="1"/>
          <p:nvPr/>
        </p:nvSpPr>
        <p:spPr>
          <a:xfrm>
            <a:off x="1481071" y="2446985"/>
            <a:ext cx="9229859" cy="1938992"/>
          </a:xfrm>
          <a:prstGeom prst="rect">
            <a:avLst/>
          </a:prstGeom>
          <a:noFill/>
        </p:spPr>
        <p:txBody>
          <a:bodyPr wrap="square" rtlCol="0">
            <a:spAutoFit/>
          </a:bodyPr>
          <a:lstStyle/>
          <a:p>
            <a:pPr algn="ctr"/>
            <a:r>
              <a:rPr lang="en-US" sz="6000" b="1" dirty="0">
                <a:solidFill>
                  <a:schemeClr val="bg1"/>
                </a:solidFill>
                <a:latin typeface="#9Slide03 Bebas Neue Bold" panose="020B0606020202050201" pitchFamily="34" charset="0"/>
              </a:rPr>
              <a:t>CÔNG TY TNHH PHẦN MỀM QUẢN LÝ KHÁCH HÀNG VIỆT NAM</a:t>
            </a:r>
            <a:endParaRPr lang="vi-VN" sz="6000" b="1" dirty="0">
              <a:solidFill>
                <a:schemeClr val="bg1"/>
              </a:solidFill>
              <a:latin typeface="#9Slide03 Bebas Neue Bold" panose="020B0606020202050201" pitchFamily="34" charset="0"/>
            </a:endParaRPr>
          </a:p>
        </p:txBody>
      </p:sp>
      <p:grpSp>
        <p:nvGrpSpPr>
          <p:cNvPr id="16" name="Group 15">
            <a:extLst>
              <a:ext uri="{FF2B5EF4-FFF2-40B4-BE49-F238E27FC236}">
                <a16:creationId xmlns:a16="http://schemas.microsoft.com/office/drawing/2014/main" id="{458714BF-8FD1-416E-A71B-9DE6D61BE38D}"/>
              </a:ext>
            </a:extLst>
          </p:cNvPr>
          <p:cNvGrpSpPr/>
          <p:nvPr/>
        </p:nvGrpSpPr>
        <p:grpSpPr>
          <a:xfrm>
            <a:off x="4894175" y="5076730"/>
            <a:ext cx="1940580" cy="369332"/>
            <a:chOff x="2343289" y="5404282"/>
            <a:chExt cx="1940580" cy="369332"/>
          </a:xfrm>
        </p:grpSpPr>
        <p:sp>
          <p:nvSpPr>
            <p:cNvPr id="6" name="TextBox 5">
              <a:extLst>
                <a:ext uri="{FF2B5EF4-FFF2-40B4-BE49-F238E27FC236}">
                  <a16:creationId xmlns:a16="http://schemas.microsoft.com/office/drawing/2014/main" id="{FE6CE731-F23D-4FD5-AF1F-AB69B2CE7744}"/>
                </a:ext>
              </a:extLst>
            </p:cNvPr>
            <p:cNvSpPr txBox="1"/>
            <p:nvPr/>
          </p:nvSpPr>
          <p:spPr>
            <a:xfrm>
              <a:off x="2616441" y="5404282"/>
              <a:ext cx="1667428" cy="369332"/>
            </a:xfrm>
            <a:prstGeom prst="rect">
              <a:avLst/>
            </a:prstGeom>
            <a:noFill/>
          </p:spPr>
          <p:txBody>
            <a:bodyPr wrap="square" rtlCol="0">
              <a:spAutoFit/>
            </a:bodyPr>
            <a:lstStyle/>
            <a:p>
              <a:r>
                <a:rPr lang="en-US"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1900 29 29 90</a:t>
              </a:r>
            </a:p>
          </p:txBody>
        </p:sp>
        <p:pic>
          <p:nvPicPr>
            <p:cNvPr id="17" name="Graphic 16">
              <a:extLst>
                <a:ext uri="{FF2B5EF4-FFF2-40B4-BE49-F238E27FC236}">
                  <a16:creationId xmlns:a16="http://schemas.microsoft.com/office/drawing/2014/main" id="{B0D995F6-828F-4318-9A96-3FD809DC9C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343289" y="5480948"/>
              <a:ext cx="216000" cy="216000"/>
            </a:xfrm>
            <a:prstGeom prst="rect">
              <a:avLst/>
            </a:prstGeom>
          </p:spPr>
        </p:pic>
      </p:grpSp>
      <p:grpSp>
        <p:nvGrpSpPr>
          <p:cNvPr id="19" name="Group 18">
            <a:extLst>
              <a:ext uri="{FF2B5EF4-FFF2-40B4-BE49-F238E27FC236}">
                <a16:creationId xmlns:a16="http://schemas.microsoft.com/office/drawing/2014/main" id="{6061DEB6-34CF-4B81-9655-B86AC29CEC3E}"/>
              </a:ext>
            </a:extLst>
          </p:cNvPr>
          <p:cNvGrpSpPr/>
          <p:nvPr/>
        </p:nvGrpSpPr>
        <p:grpSpPr>
          <a:xfrm>
            <a:off x="1957208" y="5076730"/>
            <a:ext cx="2434773" cy="369332"/>
            <a:chOff x="2343289" y="5076730"/>
            <a:chExt cx="2434773" cy="369332"/>
          </a:xfrm>
        </p:grpSpPr>
        <p:sp>
          <p:nvSpPr>
            <p:cNvPr id="4" name="TextBox 3">
              <a:hlinkClick r:id="rId5"/>
              <a:extLst>
                <a:ext uri="{FF2B5EF4-FFF2-40B4-BE49-F238E27FC236}">
                  <a16:creationId xmlns:a16="http://schemas.microsoft.com/office/drawing/2014/main" id="{B485876B-98FC-4559-9E31-549D9E2721A8}"/>
                </a:ext>
              </a:extLst>
            </p:cNvPr>
            <p:cNvSpPr txBox="1"/>
            <p:nvPr/>
          </p:nvSpPr>
          <p:spPr>
            <a:xfrm>
              <a:off x="2616441" y="5076730"/>
              <a:ext cx="2161621" cy="369332"/>
            </a:xfrm>
            <a:prstGeom prst="rect">
              <a:avLst/>
            </a:prstGeom>
            <a:noFill/>
          </p:spPr>
          <p:txBody>
            <a:bodyPr wrap="square" rtlCol="0">
              <a:spAutoFit/>
            </a:bodyPr>
            <a:lstStyle/>
            <a:p>
              <a:r>
                <a:rPr lang="en-US"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www.onlinecrm.vn</a:t>
              </a:r>
            </a:p>
          </p:txBody>
        </p:sp>
        <p:pic>
          <p:nvPicPr>
            <p:cNvPr id="20" name="Graphic 19">
              <a:extLst>
                <a:ext uri="{FF2B5EF4-FFF2-40B4-BE49-F238E27FC236}">
                  <a16:creationId xmlns:a16="http://schemas.microsoft.com/office/drawing/2014/main" id="{B7BE7CC8-2BCE-45A9-9357-93CA58BB03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343289" y="5153396"/>
              <a:ext cx="216000" cy="216000"/>
            </a:xfrm>
            <a:prstGeom prst="rect">
              <a:avLst/>
            </a:prstGeom>
          </p:spPr>
        </p:pic>
      </p:grpSp>
      <p:grpSp>
        <p:nvGrpSpPr>
          <p:cNvPr id="15" name="Group 14">
            <a:extLst>
              <a:ext uri="{FF2B5EF4-FFF2-40B4-BE49-F238E27FC236}">
                <a16:creationId xmlns:a16="http://schemas.microsoft.com/office/drawing/2014/main" id="{9CB5BDDE-7900-4448-8E56-53EB48235286}"/>
              </a:ext>
            </a:extLst>
          </p:cNvPr>
          <p:cNvGrpSpPr/>
          <p:nvPr/>
        </p:nvGrpSpPr>
        <p:grpSpPr>
          <a:xfrm>
            <a:off x="7336950" y="5076730"/>
            <a:ext cx="2897842" cy="369332"/>
            <a:chOff x="2343289" y="5954940"/>
            <a:chExt cx="2897842" cy="369332"/>
          </a:xfrm>
        </p:grpSpPr>
        <p:pic>
          <p:nvPicPr>
            <p:cNvPr id="8" name="Graphic 7">
              <a:extLst>
                <a:ext uri="{FF2B5EF4-FFF2-40B4-BE49-F238E27FC236}">
                  <a16:creationId xmlns:a16="http://schemas.microsoft.com/office/drawing/2014/main" id="{FE77284A-ECC7-4BB0-9F14-85F8FDACA6E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343289" y="6031606"/>
              <a:ext cx="216000" cy="216000"/>
            </a:xfrm>
            <a:prstGeom prst="rect">
              <a:avLst/>
            </a:prstGeom>
          </p:spPr>
        </p:pic>
        <p:sp>
          <p:nvSpPr>
            <p:cNvPr id="22" name="TextBox 21">
              <a:extLst>
                <a:ext uri="{FF2B5EF4-FFF2-40B4-BE49-F238E27FC236}">
                  <a16:creationId xmlns:a16="http://schemas.microsoft.com/office/drawing/2014/main" id="{F6561D7C-61FA-4914-B366-4F7E983978A2}"/>
                </a:ext>
              </a:extLst>
            </p:cNvPr>
            <p:cNvSpPr txBox="1"/>
            <p:nvPr/>
          </p:nvSpPr>
          <p:spPr>
            <a:xfrm>
              <a:off x="2616441" y="5954940"/>
              <a:ext cx="2624690" cy="369332"/>
            </a:xfrm>
            <a:prstGeom prst="rect">
              <a:avLst/>
            </a:prstGeom>
            <a:noFill/>
          </p:spPr>
          <p:txBody>
            <a:bodyPr wrap="square" rtlCol="0">
              <a:spAutoFit/>
            </a:bodyPr>
            <a:lstStyle/>
            <a:p>
              <a:r>
                <a:rPr lang="en-US"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support@onlinecrm.vn</a:t>
              </a:r>
            </a:p>
          </p:txBody>
        </p:sp>
      </p:grpSp>
      <p:sp>
        <p:nvSpPr>
          <p:cNvPr id="21" name="TextBox 20">
            <a:extLst>
              <a:ext uri="{FF2B5EF4-FFF2-40B4-BE49-F238E27FC236}">
                <a16:creationId xmlns:a16="http://schemas.microsoft.com/office/drawing/2014/main" id="{60B0AAD4-3A5E-4132-B2E4-3E9B7F1E3DD3}"/>
              </a:ext>
            </a:extLst>
          </p:cNvPr>
          <p:cNvSpPr txBox="1"/>
          <p:nvPr/>
        </p:nvSpPr>
        <p:spPr>
          <a:xfrm>
            <a:off x="6592157" y="24097510"/>
            <a:ext cx="3200432" cy="1569660"/>
          </a:xfrm>
          <a:prstGeom prst="rect">
            <a:avLst/>
          </a:prstGeom>
          <a:noFill/>
        </p:spPr>
        <p:txBody>
          <a:bodyPr wrap="square" rtlCol="0">
            <a:spAutoFit/>
          </a:bodyPr>
          <a:lstStyle/>
          <a:p>
            <a:pPr algn="ctr"/>
            <a:r>
              <a:rPr lang="en-US" sz="4800" b="1" dirty="0">
                <a:solidFill>
                  <a:schemeClr val="bg1"/>
                </a:solidFill>
                <a:latin typeface="#9Slide03 Bebas Neue Bold" panose="020B0606020202050201" pitchFamily="34" charset="0"/>
              </a:rPr>
              <a:t>VỀ</a:t>
            </a:r>
          </a:p>
          <a:p>
            <a:pPr algn="ctr"/>
            <a:r>
              <a:rPr lang="en-US" sz="4800" b="1" dirty="0">
                <a:solidFill>
                  <a:schemeClr val="bg1"/>
                </a:solidFill>
                <a:latin typeface="#9Slide03 Bebas Neue Bold" panose="020B0606020202050201" pitchFamily="34" charset="0"/>
              </a:rPr>
              <a:t>ONLINECRM</a:t>
            </a:r>
          </a:p>
        </p:txBody>
      </p:sp>
    </p:spTree>
    <p:extLst>
      <p:ext uri="{BB962C8B-B14F-4D97-AF65-F5344CB8AC3E}">
        <p14:creationId xmlns:p14="http://schemas.microsoft.com/office/powerpoint/2010/main" val="3932687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75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22" presetClass="entr" presetSubtype="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850"/>
                                        <p:tgtEl>
                                          <p:spTgt spid="5"/>
                                        </p:tgtEl>
                                      </p:cBhvr>
                                    </p:animEffect>
                                  </p:childTnLst>
                                </p:cTn>
                              </p:par>
                              <p:par>
                                <p:cTn id="14" presetID="53" presetClass="entr" presetSubtype="16" fill="hold" nodeType="withEffect">
                                  <p:stCondLst>
                                    <p:cond delay="50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53" presetClass="entr" presetSubtype="16" fill="hold" grpId="0"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par>
                                <p:cTn id="24" presetID="2" presetClass="entr" presetSubtype="8" decel="100000" fill="hold" grpId="0" nodeType="withEffect">
                                  <p:stCondLst>
                                    <p:cond delay="100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66B6634-B72C-4860-9434-705E91A8795A}"/>
              </a:ext>
            </a:extLst>
          </p:cNvPr>
          <p:cNvPicPr>
            <a:picLocks noChangeAspect="1"/>
          </p:cNvPicPr>
          <p:nvPr/>
        </p:nvPicPr>
        <p:blipFill rotWithShape="1">
          <a:blip r:embed="rId2"/>
          <a:srcRect l="29671" r="7977"/>
          <a:stretch/>
        </p:blipFill>
        <p:spPr>
          <a:xfrm>
            <a:off x="9754554" y="1123282"/>
            <a:ext cx="4870804" cy="4860762"/>
          </a:xfrm>
          <a:prstGeom prst="rect">
            <a:avLst/>
          </a:prstGeom>
        </p:spPr>
      </p:pic>
      <p:sp>
        <p:nvSpPr>
          <p:cNvPr id="36" name="Freeform: Shape 35">
            <a:extLst>
              <a:ext uri="{FF2B5EF4-FFF2-40B4-BE49-F238E27FC236}">
                <a16:creationId xmlns:a16="http://schemas.microsoft.com/office/drawing/2014/main" id="{57883596-1D08-472D-8C82-816A9653A28B}"/>
              </a:ext>
            </a:extLst>
          </p:cNvPr>
          <p:cNvSpPr>
            <a:spLocks noChangeAspect="1"/>
          </p:cNvSpPr>
          <p:nvPr/>
        </p:nvSpPr>
        <p:spPr>
          <a:xfrm rot="2700000">
            <a:off x="8604459" y="18192"/>
            <a:ext cx="7151714" cy="7151714"/>
          </a:xfrm>
          <a:custGeom>
            <a:avLst/>
            <a:gdLst>
              <a:gd name="connsiteX0" fmla="*/ 1826916 w 7151714"/>
              <a:gd name="connsiteY0" fmla="*/ 1827544 h 7151714"/>
              <a:gd name="connsiteX1" fmla="*/ 1749208 w 7151714"/>
              <a:gd name="connsiteY1" fmla="*/ 2015146 h 7151714"/>
              <a:gd name="connsiteX2" fmla="*/ 1749208 w 7151714"/>
              <a:gd name="connsiteY2" fmla="*/ 5085359 h 7151714"/>
              <a:gd name="connsiteX3" fmla="*/ 2014517 w 7151714"/>
              <a:gd name="connsiteY3" fmla="*/ 5350668 h 7151714"/>
              <a:gd name="connsiteX4" fmla="*/ 5085988 w 7151714"/>
              <a:gd name="connsiteY4" fmla="*/ 5350668 h 7151714"/>
              <a:gd name="connsiteX5" fmla="*/ 5351297 w 7151714"/>
              <a:gd name="connsiteY5" fmla="*/ 5085359 h 7151714"/>
              <a:gd name="connsiteX6" fmla="*/ 5351297 w 7151714"/>
              <a:gd name="connsiteY6" fmla="*/ 2015146 h 7151714"/>
              <a:gd name="connsiteX7" fmla="*/ 5085988 w 7151714"/>
              <a:gd name="connsiteY7" fmla="*/ 1749837 h 7151714"/>
              <a:gd name="connsiteX8" fmla="*/ 2014517 w 7151714"/>
              <a:gd name="connsiteY8" fmla="*/ 1749837 h 7151714"/>
              <a:gd name="connsiteX9" fmla="*/ 1826916 w 7151714"/>
              <a:gd name="connsiteY9" fmla="*/ 1827544 h 7151714"/>
              <a:gd name="connsiteX10" fmla="*/ 0 w 7151714"/>
              <a:gd name="connsiteY10" fmla="*/ 3601461 h 7151714"/>
              <a:gd name="connsiteX11" fmla="*/ 3601461 w 7151714"/>
              <a:gd name="connsiteY11" fmla="*/ 0 h 7151714"/>
              <a:gd name="connsiteX12" fmla="*/ 7151714 w 7151714"/>
              <a:gd name="connsiteY12" fmla="*/ 3550253 h 7151714"/>
              <a:gd name="connsiteX13" fmla="*/ 3550253 w 7151714"/>
              <a:gd name="connsiteY13" fmla="*/ 7151714 h 715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51714" h="7151714">
                <a:moveTo>
                  <a:pt x="1826916" y="1827544"/>
                </a:moveTo>
                <a:cubicBezTo>
                  <a:pt x="1778904" y="1875556"/>
                  <a:pt x="1749208" y="1941883"/>
                  <a:pt x="1749208" y="2015146"/>
                </a:cubicBezTo>
                <a:lnTo>
                  <a:pt x="1749208" y="5085359"/>
                </a:lnTo>
                <a:cubicBezTo>
                  <a:pt x="1749208" y="5231885"/>
                  <a:pt x="1867991" y="5350668"/>
                  <a:pt x="2014517" y="5350668"/>
                </a:cubicBezTo>
                <a:lnTo>
                  <a:pt x="5085988" y="5350668"/>
                </a:lnTo>
                <a:cubicBezTo>
                  <a:pt x="5232514" y="5350668"/>
                  <a:pt x="5351297" y="5231885"/>
                  <a:pt x="5351297" y="5085359"/>
                </a:cubicBezTo>
                <a:lnTo>
                  <a:pt x="5351297" y="2015146"/>
                </a:lnTo>
                <a:cubicBezTo>
                  <a:pt x="5351297" y="1868620"/>
                  <a:pt x="5232514" y="1749837"/>
                  <a:pt x="5085988" y="1749837"/>
                </a:cubicBezTo>
                <a:lnTo>
                  <a:pt x="2014517" y="1749837"/>
                </a:lnTo>
                <a:cubicBezTo>
                  <a:pt x="1941254" y="1749837"/>
                  <a:pt x="1874927" y="1779533"/>
                  <a:pt x="1826916" y="1827544"/>
                </a:cubicBezTo>
                <a:close/>
                <a:moveTo>
                  <a:pt x="0" y="3601461"/>
                </a:moveTo>
                <a:lnTo>
                  <a:pt x="3601461" y="0"/>
                </a:lnTo>
                <a:lnTo>
                  <a:pt x="7151714" y="3550253"/>
                </a:lnTo>
                <a:lnTo>
                  <a:pt x="3550253" y="715171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03" name="TextBox 1302">
            <a:extLst>
              <a:ext uri="{FF2B5EF4-FFF2-40B4-BE49-F238E27FC236}">
                <a16:creationId xmlns:a16="http://schemas.microsoft.com/office/drawing/2014/main" id="{DAF99419-27EB-4965-933B-F7A6D7053957}"/>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sp>
        <p:nvSpPr>
          <p:cNvPr id="1300" name="TextBox 1299">
            <a:extLst>
              <a:ext uri="{FF2B5EF4-FFF2-40B4-BE49-F238E27FC236}">
                <a16:creationId xmlns:a16="http://schemas.microsoft.com/office/drawing/2014/main" id="{3E134348-A74A-4FAE-A701-65F1947F2C5C}"/>
              </a:ext>
            </a:extLst>
          </p:cNvPr>
          <p:cNvSpPr txBox="1"/>
          <p:nvPr/>
        </p:nvSpPr>
        <p:spPr>
          <a:xfrm>
            <a:off x="832075" y="194443"/>
            <a:ext cx="6344991"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CASE STUDIES</a:t>
            </a:r>
            <a:endParaRPr lang="vi-VN" sz="4400" b="1" dirty="0">
              <a:solidFill>
                <a:srgbClr val="273444"/>
              </a:solidFill>
              <a:latin typeface="#9Slide03 Bebas Neue Bold" panose="020B0606020202050201" pitchFamily="34" charset="0"/>
            </a:endParaRPr>
          </a:p>
        </p:txBody>
      </p:sp>
      <p:sp>
        <p:nvSpPr>
          <p:cNvPr id="23" name="Parallelogram 22">
            <a:extLst>
              <a:ext uri="{FF2B5EF4-FFF2-40B4-BE49-F238E27FC236}">
                <a16:creationId xmlns:a16="http://schemas.microsoft.com/office/drawing/2014/main" id="{055CC667-22B9-49C8-A3F3-9633A931ACB9}"/>
              </a:ext>
            </a:extLst>
          </p:cNvPr>
          <p:cNvSpPr/>
          <p:nvPr/>
        </p:nvSpPr>
        <p:spPr>
          <a:xfrm rot="6232892" flipV="1">
            <a:off x="-152406" y="208686"/>
            <a:ext cx="844082" cy="70132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Parallelogram 1298">
            <a:extLst>
              <a:ext uri="{FF2B5EF4-FFF2-40B4-BE49-F238E27FC236}">
                <a16:creationId xmlns:a16="http://schemas.microsoft.com/office/drawing/2014/main" id="{E9002931-16CD-496B-9048-C9331C643850}"/>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1" name="Straight Connector 1300">
            <a:extLst>
              <a:ext uri="{FF2B5EF4-FFF2-40B4-BE49-F238E27FC236}">
                <a16:creationId xmlns:a16="http://schemas.microsoft.com/office/drawing/2014/main" id="{5161AC92-F6D4-4173-9FE1-86681231AD41}"/>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302" name="Parallelogram 1301">
            <a:extLst>
              <a:ext uri="{FF2B5EF4-FFF2-40B4-BE49-F238E27FC236}">
                <a16:creationId xmlns:a16="http://schemas.microsoft.com/office/drawing/2014/main" id="{6AB18422-8C62-4853-BD46-880CFD91440D}"/>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4" name="Picture 1303">
            <a:extLst>
              <a:ext uri="{FF2B5EF4-FFF2-40B4-BE49-F238E27FC236}">
                <a16:creationId xmlns:a16="http://schemas.microsoft.com/office/drawing/2014/main" id="{B506F59F-D3C1-48E0-AF53-A86D7CC6E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sp>
        <p:nvSpPr>
          <p:cNvPr id="17" name="Rectangle: Rounded Corners 90">
            <a:extLst>
              <a:ext uri="{FF2B5EF4-FFF2-40B4-BE49-F238E27FC236}">
                <a16:creationId xmlns:a16="http://schemas.microsoft.com/office/drawing/2014/main" id="{7990E993-A972-4707-A378-6D6C9FE62AB5}"/>
              </a:ext>
            </a:extLst>
          </p:cNvPr>
          <p:cNvSpPr/>
          <p:nvPr/>
        </p:nvSpPr>
        <p:spPr>
          <a:xfrm>
            <a:off x="936857" y="1142861"/>
            <a:ext cx="2567947" cy="1238193"/>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sp>
        <p:nvSpPr>
          <p:cNvPr id="33" name="TextBox 32">
            <a:extLst>
              <a:ext uri="{FF2B5EF4-FFF2-40B4-BE49-F238E27FC236}">
                <a16:creationId xmlns:a16="http://schemas.microsoft.com/office/drawing/2014/main" id="{4DD2B0EE-2BAC-46BB-82C0-E43B105F8E13}"/>
              </a:ext>
            </a:extLst>
          </p:cNvPr>
          <p:cNvSpPr txBox="1"/>
          <p:nvPr/>
        </p:nvSpPr>
        <p:spPr>
          <a:xfrm>
            <a:off x="3769081" y="1259800"/>
            <a:ext cx="5828913" cy="1004314"/>
          </a:xfrm>
          <a:prstGeom prst="rect">
            <a:avLst/>
          </a:prstGeom>
          <a:noFill/>
        </p:spPr>
        <p:txBody>
          <a:bodyPr wrap="square" rtlCol="0">
            <a:spAutoFit/>
          </a:bodyPr>
          <a:lstStyle/>
          <a:p>
            <a:pPr algn="just">
              <a:lnSpc>
                <a:spcPts val="18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Trải qua 11 năm,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Unitel</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trở thành nhà mạng số 1 tại Lào có mạng lưới cung cấp dịch vụ viễn thông lớn nhất tại Lào, có dịch vụ mạng Internet di động 3G, 4G, 4,5G phủ sóng 100% trên mọi tỉnh trong toàn quốc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nvGrpSpPr>
          <p:cNvPr id="48" name="Group 47">
            <a:extLst>
              <a:ext uri="{FF2B5EF4-FFF2-40B4-BE49-F238E27FC236}">
                <a16:creationId xmlns:a16="http://schemas.microsoft.com/office/drawing/2014/main" id="{7B0041C2-F5F0-416D-B977-CB825EB7B668}"/>
              </a:ext>
            </a:extLst>
          </p:cNvPr>
          <p:cNvGrpSpPr/>
          <p:nvPr/>
        </p:nvGrpSpPr>
        <p:grpSpPr>
          <a:xfrm>
            <a:off x="991205" y="2631582"/>
            <a:ext cx="4536421" cy="587533"/>
            <a:chOff x="886074" y="2636027"/>
            <a:chExt cx="4536421" cy="587533"/>
          </a:xfrm>
        </p:grpSpPr>
        <p:pic>
          <p:nvPicPr>
            <p:cNvPr id="20" name="Graphic 19">
              <a:extLst>
                <a:ext uri="{FF2B5EF4-FFF2-40B4-BE49-F238E27FC236}">
                  <a16:creationId xmlns:a16="http://schemas.microsoft.com/office/drawing/2014/main" id="{0348312D-448F-460A-AD93-5310FA718A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86074" y="2681915"/>
              <a:ext cx="216000" cy="216000"/>
            </a:xfrm>
            <a:prstGeom prst="rect">
              <a:avLst/>
            </a:prstGeom>
          </p:spPr>
        </p:pic>
        <p:sp>
          <p:nvSpPr>
            <p:cNvPr id="22" name="TextBox 21">
              <a:extLst>
                <a:ext uri="{FF2B5EF4-FFF2-40B4-BE49-F238E27FC236}">
                  <a16:creationId xmlns:a16="http://schemas.microsoft.com/office/drawing/2014/main" id="{6FEDCAFD-76A9-40DB-8BF3-333CD9E88DFE}"/>
                </a:ext>
              </a:extLst>
            </p:cNvPr>
            <p:cNvSpPr txBox="1"/>
            <p:nvPr/>
          </p:nvSpPr>
          <p:spPr>
            <a:xfrm>
              <a:off x="1206097" y="2636027"/>
              <a:ext cx="4216398" cy="587533"/>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WEBSITE: </a:t>
              </a:r>
            </a:p>
            <a:p>
              <a:pPr algn="just">
                <a:lnSpc>
                  <a:spcPts val="20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www.unitel.com.la</a:t>
              </a:r>
            </a:p>
          </p:txBody>
        </p:sp>
      </p:grpSp>
      <p:grpSp>
        <p:nvGrpSpPr>
          <p:cNvPr id="4" name="Group 3">
            <a:extLst>
              <a:ext uri="{FF2B5EF4-FFF2-40B4-BE49-F238E27FC236}">
                <a16:creationId xmlns:a16="http://schemas.microsoft.com/office/drawing/2014/main" id="{120B6421-0FD8-4C28-B89B-0371B4071B62}"/>
              </a:ext>
            </a:extLst>
          </p:cNvPr>
          <p:cNvGrpSpPr/>
          <p:nvPr/>
        </p:nvGrpSpPr>
        <p:grpSpPr>
          <a:xfrm>
            <a:off x="937205" y="3409064"/>
            <a:ext cx="2669595" cy="1106586"/>
            <a:chOff x="937205" y="3063580"/>
            <a:chExt cx="2669595" cy="1106586"/>
          </a:xfrm>
        </p:grpSpPr>
        <p:pic>
          <p:nvPicPr>
            <p:cNvPr id="27" name="Graphic 26" descr="Marker">
              <a:extLst>
                <a:ext uri="{FF2B5EF4-FFF2-40B4-BE49-F238E27FC236}">
                  <a16:creationId xmlns:a16="http://schemas.microsoft.com/office/drawing/2014/main" id="{1D2D175F-272B-443B-90D3-EC03AFFE8D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7205" y="3063580"/>
              <a:ext cx="324000" cy="324000"/>
            </a:xfrm>
            <a:prstGeom prst="rect">
              <a:avLst/>
            </a:prstGeom>
          </p:spPr>
        </p:pic>
        <p:sp>
          <p:nvSpPr>
            <p:cNvPr id="29" name="TextBox 28">
              <a:extLst>
                <a:ext uri="{FF2B5EF4-FFF2-40B4-BE49-F238E27FC236}">
                  <a16:creationId xmlns:a16="http://schemas.microsoft.com/office/drawing/2014/main" id="{FF8DB3D0-BC09-4AE3-801E-0B8C9E205479}"/>
                </a:ext>
              </a:extLst>
            </p:cNvPr>
            <p:cNvSpPr txBox="1"/>
            <p:nvPr/>
          </p:nvSpPr>
          <p:spPr>
            <a:xfrm>
              <a:off x="1311230" y="3069672"/>
              <a:ext cx="2295570" cy="1100494"/>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ĐỊA CHỈ: </a:t>
              </a:r>
            </a:p>
            <a:p>
              <a:pPr algn="just">
                <a:lnSpc>
                  <a:spcPts val="2000"/>
                </a:lnSpc>
              </a:pP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Làng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Sadongbon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Phonxay</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Quận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Xaysetha</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Viêng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Chăn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Lào</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grpSp>
        <p:nvGrpSpPr>
          <p:cNvPr id="3" name="Group 2">
            <a:extLst>
              <a:ext uri="{FF2B5EF4-FFF2-40B4-BE49-F238E27FC236}">
                <a16:creationId xmlns:a16="http://schemas.microsoft.com/office/drawing/2014/main" id="{CBF0EAAB-CC74-4637-8288-2E2E96C8236F}"/>
              </a:ext>
            </a:extLst>
          </p:cNvPr>
          <p:cNvGrpSpPr/>
          <p:nvPr/>
        </p:nvGrpSpPr>
        <p:grpSpPr>
          <a:xfrm>
            <a:off x="973205" y="4705600"/>
            <a:ext cx="2531598" cy="587533"/>
            <a:chOff x="973205" y="3511800"/>
            <a:chExt cx="2531598" cy="587533"/>
          </a:xfrm>
        </p:grpSpPr>
        <p:pic>
          <p:nvPicPr>
            <p:cNvPr id="35" name="Graphic 34" descr="Briefcase">
              <a:extLst>
                <a:ext uri="{FF2B5EF4-FFF2-40B4-BE49-F238E27FC236}">
                  <a16:creationId xmlns:a16="http://schemas.microsoft.com/office/drawing/2014/main" id="{47F47830-B510-413C-817A-98A4D4754D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73205" y="3539688"/>
              <a:ext cx="252000" cy="252000"/>
            </a:xfrm>
            <a:prstGeom prst="rect">
              <a:avLst/>
            </a:prstGeom>
          </p:spPr>
        </p:pic>
        <p:sp>
          <p:nvSpPr>
            <p:cNvPr id="37" name="TextBox 36">
              <a:extLst>
                <a:ext uri="{FF2B5EF4-FFF2-40B4-BE49-F238E27FC236}">
                  <a16:creationId xmlns:a16="http://schemas.microsoft.com/office/drawing/2014/main" id="{63AC175E-108F-403D-A7E2-6B72EA4D4A46}"/>
                </a:ext>
              </a:extLst>
            </p:cNvPr>
            <p:cNvSpPr txBox="1"/>
            <p:nvPr/>
          </p:nvSpPr>
          <p:spPr>
            <a:xfrm>
              <a:off x="1311228" y="3511800"/>
              <a:ext cx="2193575" cy="587533"/>
            </a:xfrm>
            <a:prstGeom prst="rect">
              <a:avLst/>
            </a:prstGeom>
            <a:noFill/>
          </p:spPr>
          <p:txBody>
            <a:bodyPr wrap="square" rtlCol="0">
              <a:spAutoFit/>
            </a:bodyPr>
            <a:lstStyle/>
            <a:p>
              <a:pPr>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LĨNH VỰC: </a:t>
              </a:r>
            </a:p>
            <a:p>
              <a:pPr>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Dịch vụ viễn thông</a:t>
              </a:r>
            </a:p>
          </p:txBody>
        </p:sp>
      </p:grpSp>
      <p:pic>
        <p:nvPicPr>
          <p:cNvPr id="60" name="Graphic 59" descr="Handshake">
            <a:extLst>
              <a:ext uri="{FF2B5EF4-FFF2-40B4-BE49-F238E27FC236}">
                <a16:creationId xmlns:a16="http://schemas.microsoft.com/office/drawing/2014/main" id="{A1E4EF6D-64EA-49AC-A8B7-A51F535C91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854775" y="2641470"/>
            <a:ext cx="288000" cy="288000"/>
          </a:xfrm>
          <a:prstGeom prst="rect">
            <a:avLst/>
          </a:prstGeom>
        </p:spPr>
      </p:pic>
      <p:sp>
        <p:nvSpPr>
          <p:cNvPr id="61" name="TextBox 60">
            <a:extLst>
              <a:ext uri="{FF2B5EF4-FFF2-40B4-BE49-F238E27FC236}">
                <a16:creationId xmlns:a16="http://schemas.microsoft.com/office/drawing/2014/main" id="{2EBADD23-178B-42A9-9D98-4927939CF13A}"/>
              </a:ext>
            </a:extLst>
          </p:cNvPr>
          <p:cNvSpPr txBox="1"/>
          <p:nvPr/>
        </p:nvSpPr>
        <p:spPr>
          <a:xfrm>
            <a:off x="4174798" y="2631582"/>
            <a:ext cx="4216398" cy="307777"/>
          </a:xfrm>
          <a:prstGeom prst="rect">
            <a:avLst/>
          </a:prstGeom>
          <a:noFill/>
        </p:spPr>
        <p:txBody>
          <a:bodyPr wrap="square" rtlCol="0">
            <a:spAutoFit/>
          </a:bodyPr>
          <a:lstStyle/>
          <a:p>
            <a:pPr algn="just"/>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MÔ TẢ DỰ ÁN</a:t>
            </a:r>
            <a:endParaRPr lang="vi-VN"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sp>
        <p:nvSpPr>
          <p:cNvPr id="62" name="TextBox 61">
            <a:extLst>
              <a:ext uri="{FF2B5EF4-FFF2-40B4-BE49-F238E27FC236}">
                <a16:creationId xmlns:a16="http://schemas.microsoft.com/office/drawing/2014/main" id="{BB8B0ADD-944C-42D6-83AD-CD7501BFC28C}"/>
              </a:ext>
            </a:extLst>
          </p:cNvPr>
          <p:cNvSpPr txBox="1"/>
          <p:nvPr/>
        </p:nvSpPr>
        <p:spPr>
          <a:xfrm>
            <a:off x="4174800" y="2929078"/>
            <a:ext cx="5423194" cy="1081258"/>
          </a:xfrm>
          <a:prstGeom prst="rect">
            <a:avLst/>
          </a:prstGeom>
          <a:noFill/>
        </p:spPr>
        <p:txBody>
          <a:bodyPr wrap="square" rtlCol="0">
            <a:spAutoFit/>
          </a:bodyPr>
          <a:lstStyle/>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Áp dụng CRM tiêu chuẩn cho bộ phận bán hàng của Unitel (Lào)</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App for Sales</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Bổ sung ngôn ngữ tiếng Lào cho phần mềm</a:t>
            </a:r>
          </a:p>
        </p:txBody>
      </p:sp>
      <p:sp>
        <p:nvSpPr>
          <p:cNvPr id="39" name="Parallelogram 38">
            <a:extLst>
              <a:ext uri="{FF2B5EF4-FFF2-40B4-BE49-F238E27FC236}">
                <a16:creationId xmlns:a16="http://schemas.microsoft.com/office/drawing/2014/main" id="{CC0BF333-7250-4A5C-B5D5-9CAEB99EA35B}"/>
              </a:ext>
            </a:extLst>
          </p:cNvPr>
          <p:cNvSpPr/>
          <p:nvPr/>
        </p:nvSpPr>
        <p:spPr>
          <a:xfrm rot="2672179">
            <a:off x="10207463" y="4699365"/>
            <a:ext cx="1467501" cy="28537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EF29AD77-AD6E-4691-B8F8-8F7256F12C71}"/>
              </a:ext>
            </a:extLst>
          </p:cNvPr>
          <p:cNvPicPr>
            <a:picLocks noChangeAspect="1"/>
          </p:cNvPicPr>
          <p:nvPr/>
        </p:nvPicPr>
        <p:blipFill>
          <a:blip r:embed="rId12"/>
          <a:srcRect/>
          <a:stretch/>
        </p:blipFill>
        <p:spPr>
          <a:xfrm>
            <a:off x="1096919" y="1155927"/>
            <a:ext cx="2247822" cy="1212061"/>
          </a:xfrm>
          <a:prstGeom prst="rect">
            <a:avLst/>
          </a:prstGeom>
        </p:spPr>
      </p:pic>
      <p:sp>
        <p:nvSpPr>
          <p:cNvPr id="31" name="Rectangle: Rounded Corners 30">
            <a:extLst>
              <a:ext uri="{FF2B5EF4-FFF2-40B4-BE49-F238E27FC236}">
                <a16:creationId xmlns:a16="http://schemas.microsoft.com/office/drawing/2014/main" id="{ACE41D9F-CFC1-4161-92B8-76F28510CBE3}"/>
              </a:ext>
            </a:extLst>
          </p:cNvPr>
          <p:cNvSpPr/>
          <p:nvPr/>
        </p:nvSpPr>
        <p:spPr>
          <a:xfrm>
            <a:off x="4300200" y="4110053"/>
            <a:ext cx="5199399" cy="1873995"/>
          </a:xfrm>
          <a:prstGeom prst="roundRect">
            <a:avLst>
              <a:gd name="adj" fmla="val 11420"/>
            </a:avLst>
          </a:prstGeom>
          <a:blipFill>
            <a:blip r:embed="rId1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8011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2" presetClass="entr" presetSubtype="2" decel="100000" fill="hold" nodeType="withEffect">
                                  <p:stCondLst>
                                    <p:cond delay="0"/>
                                  </p:stCondLst>
                                  <p:childTnLst>
                                    <p:set>
                                      <p:cBhvr>
                                        <p:cTn id="8" dur="1" fill="hold">
                                          <p:stCondLst>
                                            <p:cond delay="0"/>
                                          </p:stCondLst>
                                        </p:cTn>
                                        <p:tgtEl>
                                          <p:spTgt spid="1301"/>
                                        </p:tgtEl>
                                        <p:attrNameLst>
                                          <p:attrName>style.visibility</p:attrName>
                                        </p:attrNameLst>
                                      </p:cBhvr>
                                      <p:to>
                                        <p:strVal val="visible"/>
                                      </p:to>
                                    </p:set>
                                    <p:anim calcmode="lin" valueType="num">
                                      <p:cBhvr additive="base">
                                        <p:cTn id="9" dur="500" fill="hold"/>
                                        <p:tgtEl>
                                          <p:spTgt spid="1301"/>
                                        </p:tgtEl>
                                        <p:attrNameLst>
                                          <p:attrName>ppt_x</p:attrName>
                                        </p:attrNameLst>
                                      </p:cBhvr>
                                      <p:tavLst>
                                        <p:tav tm="0">
                                          <p:val>
                                            <p:strVal val="1+#ppt_w/2"/>
                                          </p:val>
                                        </p:tav>
                                        <p:tav tm="100000">
                                          <p:val>
                                            <p:strVal val="#ppt_x"/>
                                          </p:val>
                                        </p:tav>
                                      </p:tavLst>
                                    </p:anim>
                                    <p:anim calcmode="lin" valueType="num">
                                      <p:cBhvr additive="base">
                                        <p:cTn id="10" dur="500" fill="hold"/>
                                        <p:tgtEl>
                                          <p:spTgt spid="1301"/>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1300"/>
                                        </p:tgtEl>
                                        <p:attrNameLst>
                                          <p:attrName>style.visibility</p:attrName>
                                        </p:attrNameLst>
                                      </p:cBhvr>
                                      <p:to>
                                        <p:strVal val="visible"/>
                                      </p:to>
                                    </p:set>
                                    <p:anim calcmode="lin" valueType="num">
                                      <p:cBhvr additive="base">
                                        <p:cTn id="14" dur="500" fill="hold"/>
                                        <p:tgtEl>
                                          <p:spTgt spid="1300"/>
                                        </p:tgtEl>
                                        <p:attrNameLst>
                                          <p:attrName>ppt_x</p:attrName>
                                        </p:attrNameLst>
                                      </p:cBhvr>
                                      <p:tavLst>
                                        <p:tav tm="0">
                                          <p:val>
                                            <p:strVal val="0-#ppt_w/2"/>
                                          </p:val>
                                        </p:tav>
                                        <p:tav tm="100000">
                                          <p:val>
                                            <p:strVal val="#ppt_x"/>
                                          </p:val>
                                        </p:tav>
                                      </p:tavLst>
                                    </p:anim>
                                    <p:anim calcmode="lin" valueType="num">
                                      <p:cBhvr additive="base">
                                        <p:cTn id="15" dur="500" fill="hold"/>
                                        <p:tgtEl>
                                          <p:spTgt spid="1300"/>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0"/>
                                  </p:stCondLst>
                                  <p:childTnLst>
                                    <p:set>
                                      <p:cBhvr>
                                        <p:cTn id="17" dur="1" fill="hold">
                                          <p:stCondLst>
                                            <p:cond delay="0"/>
                                          </p:stCondLst>
                                        </p:cTn>
                                        <p:tgtEl>
                                          <p:spTgt spid="1303"/>
                                        </p:tgtEl>
                                        <p:attrNameLst>
                                          <p:attrName>style.visibility</p:attrName>
                                        </p:attrNameLst>
                                      </p:cBhvr>
                                      <p:to>
                                        <p:strVal val="visible"/>
                                      </p:to>
                                    </p:set>
                                    <p:anim calcmode="lin" valueType="num">
                                      <p:cBhvr additive="base">
                                        <p:cTn id="18" dur="500" fill="hold"/>
                                        <p:tgtEl>
                                          <p:spTgt spid="1303"/>
                                        </p:tgtEl>
                                        <p:attrNameLst>
                                          <p:attrName>ppt_x</p:attrName>
                                        </p:attrNameLst>
                                      </p:cBhvr>
                                      <p:tavLst>
                                        <p:tav tm="0">
                                          <p:val>
                                            <p:strVal val="#ppt_x"/>
                                          </p:val>
                                        </p:tav>
                                        <p:tav tm="100000">
                                          <p:val>
                                            <p:strVal val="#ppt_x"/>
                                          </p:val>
                                        </p:tav>
                                      </p:tavLst>
                                    </p:anim>
                                    <p:anim calcmode="lin" valueType="num">
                                      <p:cBhvr additive="base">
                                        <p:cTn id="19" dur="500" fill="hold"/>
                                        <p:tgtEl>
                                          <p:spTgt spid="1303"/>
                                        </p:tgtEl>
                                        <p:attrNameLst>
                                          <p:attrName>ppt_y</p:attrName>
                                        </p:attrNameLst>
                                      </p:cBhvr>
                                      <p:tavLst>
                                        <p:tav tm="0">
                                          <p:val>
                                            <p:strVal val="1+#ppt_h/2"/>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anim calcmode="lin" valueType="num">
                                      <p:cBhvr>
                                        <p:cTn id="23" dur="500" fill="hold"/>
                                        <p:tgtEl>
                                          <p:spTgt spid="39"/>
                                        </p:tgtEl>
                                        <p:attrNameLst>
                                          <p:attrName>ppt_x</p:attrName>
                                        </p:attrNameLst>
                                      </p:cBhvr>
                                      <p:tavLst>
                                        <p:tav tm="0">
                                          <p:val>
                                            <p:strVal val="#ppt_x"/>
                                          </p:val>
                                        </p:tav>
                                        <p:tav tm="100000">
                                          <p:val>
                                            <p:strVal val="#ppt_x"/>
                                          </p:val>
                                        </p:tav>
                                      </p:tavLst>
                                    </p:anim>
                                    <p:anim calcmode="lin" valueType="num">
                                      <p:cBhvr>
                                        <p:cTn id="2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 grpId="0"/>
      <p:bldP spid="1300" grpId="0"/>
      <p:bldP spid="23"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a:extLst>
              <a:ext uri="{FF2B5EF4-FFF2-40B4-BE49-F238E27FC236}">
                <a16:creationId xmlns:a16="http://schemas.microsoft.com/office/drawing/2014/main" id="{C5CE50AB-DB5F-4E7C-A44D-853BBAA191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620" r="13260"/>
          <a:stretch/>
        </p:blipFill>
        <p:spPr bwMode="auto">
          <a:xfrm>
            <a:off x="9754554" y="1123071"/>
            <a:ext cx="4870805" cy="4947530"/>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Shape 35">
            <a:extLst>
              <a:ext uri="{FF2B5EF4-FFF2-40B4-BE49-F238E27FC236}">
                <a16:creationId xmlns:a16="http://schemas.microsoft.com/office/drawing/2014/main" id="{57883596-1D08-472D-8C82-816A9653A28B}"/>
              </a:ext>
            </a:extLst>
          </p:cNvPr>
          <p:cNvSpPr>
            <a:spLocks noChangeAspect="1"/>
          </p:cNvSpPr>
          <p:nvPr/>
        </p:nvSpPr>
        <p:spPr>
          <a:xfrm rot="2700000">
            <a:off x="8604459" y="18192"/>
            <a:ext cx="7151714" cy="7151714"/>
          </a:xfrm>
          <a:custGeom>
            <a:avLst/>
            <a:gdLst>
              <a:gd name="connsiteX0" fmla="*/ 1826916 w 7151714"/>
              <a:gd name="connsiteY0" fmla="*/ 1827544 h 7151714"/>
              <a:gd name="connsiteX1" fmla="*/ 1749208 w 7151714"/>
              <a:gd name="connsiteY1" fmla="*/ 2015146 h 7151714"/>
              <a:gd name="connsiteX2" fmla="*/ 1749208 w 7151714"/>
              <a:gd name="connsiteY2" fmla="*/ 5085359 h 7151714"/>
              <a:gd name="connsiteX3" fmla="*/ 2014517 w 7151714"/>
              <a:gd name="connsiteY3" fmla="*/ 5350668 h 7151714"/>
              <a:gd name="connsiteX4" fmla="*/ 5085988 w 7151714"/>
              <a:gd name="connsiteY4" fmla="*/ 5350668 h 7151714"/>
              <a:gd name="connsiteX5" fmla="*/ 5351297 w 7151714"/>
              <a:gd name="connsiteY5" fmla="*/ 5085359 h 7151714"/>
              <a:gd name="connsiteX6" fmla="*/ 5351297 w 7151714"/>
              <a:gd name="connsiteY6" fmla="*/ 2015146 h 7151714"/>
              <a:gd name="connsiteX7" fmla="*/ 5085988 w 7151714"/>
              <a:gd name="connsiteY7" fmla="*/ 1749837 h 7151714"/>
              <a:gd name="connsiteX8" fmla="*/ 2014517 w 7151714"/>
              <a:gd name="connsiteY8" fmla="*/ 1749837 h 7151714"/>
              <a:gd name="connsiteX9" fmla="*/ 1826916 w 7151714"/>
              <a:gd name="connsiteY9" fmla="*/ 1827544 h 7151714"/>
              <a:gd name="connsiteX10" fmla="*/ 0 w 7151714"/>
              <a:gd name="connsiteY10" fmla="*/ 3601461 h 7151714"/>
              <a:gd name="connsiteX11" fmla="*/ 3601461 w 7151714"/>
              <a:gd name="connsiteY11" fmla="*/ 0 h 7151714"/>
              <a:gd name="connsiteX12" fmla="*/ 7151714 w 7151714"/>
              <a:gd name="connsiteY12" fmla="*/ 3550253 h 7151714"/>
              <a:gd name="connsiteX13" fmla="*/ 3550253 w 7151714"/>
              <a:gd name="connsiteY13" fmla="*/ 7151714 h 715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51714" h="7151714">
                <a:moveTo>
                  <a:pt x="1826916" y="1827544"/>
                </a:moveTo>
                <a:cubicBezTo>
                  <a:pt x="1778904" y="1875556"/>
                  <a:pt x="1749208" y="1941883"/>
                  <a:pt x="1749208" y="2015146"/>
                </a:cubicBezTo>
                <a:lnTo>
                  <a:pt x="1749208" y="5085359"/>
                </a:lnTo>
                <a:cubicBezTo>
                  <a:pt x="1749208" y="5231885"/>
                  <a:pt x="1867991" y="5350668"/>
                  <a:pt x="2014517" y="5350668"/>
                </a:cubicBezTo>
                <a:lnTo>
                  <a:pt x="5085988" y="5350668"/>
                </a:lnTo>
                <a:cubicBezTo>
                  <a:pt x="5232514" y="5350668"/>
                  <a:pt x="5351297" y="5231885"/>
                  <a:pt x="5351297" y="5085359"/>
                </a:cubicBezTo>
                <a:lnTo>
                  <a:pt x="5351297" y="2015146"/>
                </a:lnTo>
                <a:cubicBezTo>
                  <a:pt x="5351297" y="1868620"/>
                  <a:pt x="5232514" y="1749837"/>
                  <a:pt x="5085988" y="1749837"/>
                </a:cubicBezTo>
                <a:lnTo>
                  <a:pt x="2014517" y="1749837"/>
                </a:lnTo>
                <a:cubicBezTo>
                  <a:pt x="1941254" y="1749837"/>
                  <a:pt x="1874927" y="1779533"/>
                  <a:pt x="1826916" y="1827544"/>
                </a:cubicBezTo>
                <a:close/>
                <a:moveTo>
                  <a:pt x="0" y="3601461"/>
                </a:moveTo>
                <a:lnTo>
                  <a:pt x="3601461" y="0"/>
                </a:lnTo>
                <a:lnTo>
                  <a:pt x="7151714" y="3550253"/>
                </a:lnTo>
                <a:lnTo>
                  <a:pt x="3550253" y="715171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03" name="TextBox 1302">
            <a:extLst>
              <a:ext uri="{FF2B5EF4-FFF2-40B4-BE49-F238E27FC236}">
                <a16:creationId xmlns:a16="http://schemas.microsoft.com/office/drawing/2014/main" id="{DAF99419-27EB-4965-933B-F7A6D7053957}"/>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sp>
        <p:nvSpPr>
          <p:cNvPr id="1300" name="TextBox 1299">
            <a:extLst>
              <a:ext uri="{FF2B5EF4-FFF2-40B4-BE49-F238E27FC236}">
                <a16:creationId xmlns:a16="http://schemas.microsoft.com/office/drawing/2014/main" id="{3E134348-A74A-4FAE-A701-65F1947F2C5C}"/>
              </a:ext>
            </a:extLst>
          </p:cNvPr>
          <p:cNvSpPr txBox="1"/>
          <p:nvPr/>
        </p:nvSpPr>
        <p:spPr>
          <a:xfrm>
            <a:off x="832075" y="194443"/>
            <a:ext cx="6344991"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CASE STUDIES</a:t>
            </a:r>
            <a:endParaRPr lang="vi-VN" sz="4400" b="1" dirty="0">
              <a:solidFill>
                <a:srgbClr val="273444"/>
              </a:solidFill>
              <a:latin typeface="#9Slide03 Bebas Neue Bold" panose="020B0606020202050201" pitchFamily="34" charset="0"/>
            </a:endParaRPr>
          </a:p>
        </p:txBody>
      </p:sp>
      <p:sp>
        <p:nvSpPr>
          <p:cNvPr id="23" name="Parallelogram 22">
            <a:extLst>
              <a:ext uri="{FF2B5EF4-FFF2-40B4-BE49-F238E27FC236}">
                <a16:creationId xmlns:a16="http://schemas.microsoft.com/office/drawing/2014/main" id="{055CC667-22B9-49C8-A3F3-9633A931ACB9}"/>
              </a:ext>
            </a:extLst>
          </p:cNvPr>
          <p:cNvSpPr/>
          <p:nvPr/>
        </p:nvSpPr>
        <p:spPr>
          <a:xfrm rot="6232892" flipV="1">
            <a:off x="-152406" y="208686"/>
            <a:ext cx="844082" cy="70132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Parallelogram 1298">
            <a:extLst>
              <a:ext uri="{FF2B5EF4-FFF2-40B4-BE49-F238E27FC236}">
                <a16:creationId xmlns:a16="http://schemas.microsoft.com/office/drawing/2014/main" id="{E9002931-16CD-496B-9048-C9331C643850}"/>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1" name="Straight Connector 1300">
            <a:extLst>
              <a:ext uri="{FF2B5EF4-FFF2-40B4-BE49-F238E27FC236}">
                <a16:creationId xmlns:a16="http://schemas.microsoft.com/office/drawing/2014/main" id="{5161AC92-F6D4-4173-9FE1-86681231AD41}"/>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302" name="Parallelogram 1301">
            <a:extLst>
              <a:ext uri="{FF2B5EF4-FFF2-40B4-BE49-F238E27FC236}">
                <a16:creationId xmlns:a16="http://schemas.microsoft.com/office/drawing/2014/main" id="{6AB18422-8C62-4853-BD46-880CFD91440D}"/>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4" name="Picture 1303">
            <a:extLst>
              <a:ext uri="{FF2B5EF4-FFF2-40B4-BE49-F238E27FC236}">
                <a16:creationId xmlns:a16="http://schemas.microsoft.com/office/drawing/2014/main" id="{B506F59F-D3C1-48E0-AF53-A86D7CC6E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sp>
        <p:nvSpPr>
          <p:cNvPr id="17" name="Rectangle: Rounded Corners 90">
            <a:extLst>
              <a:ext uri="{FF2B5EF4-FFF2-40B4-BE49-F238E27FC236}">
                <a16:creationId xmlns:a16="http://schemas.microsoft.com/office/drawing/2014/main" id="{7990E993-A972-4707-A378-6D6C9FE62AB5}"/>
              </a:ext>
            </a:extLst>
          </p:cNvPr>
          <p:cNvSpPr/>
          <p:nvPr/>
        </p:nvSpPr>
        <p:spPr>
          <a:xfrm>
            <a:off x="936857" y="1134299"/>
            <a:ext cx="2567947" cy="1238193"/>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sp>
        <p:nvSpPr>
          <p:cNvPr id="33" name="TextBox 32">
            <a:extLst>
              <a:ext uri="{FF2B5EF4-FFF2-40B4-BE49-F238E27FC236}">
                <a16:creationId xmlns:a16="http://schemas.microsoft.com/office/drawing/2014/main" id="{4DD2B0EE-2BAC-46BB-82C0-E43B105F8E13}"/>
              </a:ext>
            </a:extLst>
          </p:cNvPr>
          <p:cNvSpPr txBox="1"/>
          <p:nvPr/>
        </p:nvSpPr>
        <p:spPr>
          <a:xfrm>
            <a:off x="3769081" y="1251238"/>
            <a:ext cx="5828913" cy="1004314"/>
          </a:xfrm>
          <a:prstGeom prst="rect">
            <a:avLst/>
          </a:prstGeom>
          <a:noFill/>
        </p:spPr>
        <p:txBody>
          <a:bodyPr wrap="square" rtlCol="0">
            <a:spAutoFit/>
          </a:bodyPr>
          <a:lstStyle/>
          <a:p>
            <a:pPr algn="just">
              <a:lnSpc>
                <a:spcPts val="18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Đại diện cho Tập đoàn Công nghiệp Viễn thông Quân đội Viettel , mang đến cho khách hàng những giải pháp Công nghệ thông tin - Viễn thông toàn diện và tối ưu, trên nền hạ tầng công nghệ và dịch vụ hàng đầu của Tập đoàn Viettel</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nvGrpSpPr>
          <p:cNvPr id="48" name="Group 47">
            <a:extLst>
              <a:ext uri="{FF2B5EF4-FFF2-40B4-BE49-F238E27FC236}">
                <a16:creationId xmlns:a16="http://schemas.microsoft.com/office/drawing/2014/main" id="{7B0041C2-F5F0-416D-B977-CB825EB7B668}"/>
              </a:ext>
            </a:extLst>
          </p:cNvPr>
          <p:cNvGrpSpPr/>
          <p:nvPr/>
        </p:nvGrpSpPr>
        <p:grpSpPr>
          <a:xfrm>
            <a:off x="991205" y="2631582"/>
            <a:ext cx="4536421" cy="587533"/>
            <a:chOff x="886074" y="2636027"/>
            <a:chExt cx="4536421" cy="587533"/>
          </a:xfrm>
        </p:grpSpPr>
        <p:pic>
          <p:nvPicPr>
            <p:cNvPr id="20" name="Graphic 19">
              <a:extLst>
                <a:ext uri="{FF2B5EF4-FFF2-40B4-BE49-F238E27FC236}">
                  <a16:creationId xmlns:a16="http://schemas.microsoft.com/office/drawing/2014/main" id="{0348312D-448F-460A-AD93-5310FA718A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86074" y="2681915"/>
              <a:ext cx="216000" cy="216000"/>
            </a:xfrm>
            <a:prstGeom prst="rect">
              <a:avLst/>
            </a:prstGeom>
          </p:spPr>
        </p:pic>
        <p:sp>
          <p:nvSpPr>
            <p:cNvPr id="22" name="TextBox 21">
              <a:extLst>
                <a:ext uri="{FF2B5EF4-FFF2-40B4-BE49-F238E27FC236}">
                  <a16:creationId xmlns:a16="http://schemas.microsoft.com/office/drawing/2014/main" id="{6FEDCAFD-76A9-40DB-8BF3-333CD9E88DFE}"/>
                </a:ext>
              </a:extLst>
            </p:cNvPr>
            <p:cNvSpPr txBox="1"/>
            <p:nvPr/>
          </p:nvSpPr>
          <p:spPr>
            <a:xfrm>
              <a:off x="1206097" y="2636027"/>
              <a:ext cx="4216398" cy="587533"/>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WEBSITE: </a:t>
              </a:r>
            </a:p>
            <a:p>
              <a:pPr algn="just">
                <a:lnSpc>
                  <a:spcPts val="20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viettelsolutions.com.vn</a:t>
              </a:r>
            </a:p>
          </p:txBody>
        </p:sp>
      </p:grpSp>
      <p:grpSp>
        <p:nvGrpSpPr>
          <p:cNvPr id="4" name="Group 3">
            <a:extLst>
              <a:ext uri="{FF2B5EF4-FFF2-40B4-BE49-F238E27FC236}">
                <a16:creationId xmlns:a16="http://schemas.microsoft.com/office/drawing/2014/main" id="{120B6421-0FD8-4C28-B89B-0371B4071B62}"/>
              </a:ext>
            </a:extLst>
          </p:cNvPr>
          <p:cNvGrpSpPr/>
          <p:nvPr/>
        </p:nvGrpSpPr>
        <p:grpSpPr>
          <a:xfrm>
            <a:off x="937205" y="3409064"/>
            <a:ext cx="2669595" cy="1106586"/>
            <a:chOff x="937205" y="3063580"/>
            <a:chExt cx="2669595" cy="1106586"/>
          </a:xfrm>
        </p:grpSpPr>
        <p:pic>
          <p:nvPicPr>
            <p:cNvPr id="27" name="Graphic 26" descr="Marker">
              <a:extLst>
                <a:ext uri="{FF2B5EF4-FFF2-40B4-BE49-F238E27FC236}">
                  <a16:creationId xmlns:a16="http://schemas.microsoft.com/office/drawing/2014/main" id="{1D2D175F-272B-443B-90D3-EC03AFFE8D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7205" y="3063580"/>
              <a:ext cx="324000" cy="324000"/>
            </a:xfrm>
            <a:prstGeom prst="rect">
              <a:avLst/>
            </a:prstGeom>
          </p:spPr>
        </p:pic>
        <p:sp>
          <p:nvSpPr>
            <p:cNvPr id="29" name="TextBox 28">
              <a:extLst>
                <a:ext uri="{FF2B5EF4-FFF2-40B4-BE49-F238E27FC236}">
                  <a16:creationId xmlns:a16="http://schemas.microsoft.com/office/drawing/2014/main" id="{FF8DB3D0-BC09-4AE3-801E-0B8C9E205479}"/>
                </a:ext>
              </a:extLst>
            </p:cNvPr>
            <p:cNvSpPr txBox="1"/>
            <p:nvPr/>
          </p:nvSpPr>
          <p:spPr>
            <a:xfrm>
              <a:off x="1311230" y="3069672"/>
              <a:ext cx="2295570" cy="1100494"/>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ĐỊA CHỈ: </a:t>
              </a:r>
            </a:p>
            <a:p>
              <a:pPr algn="just">
                <a:lnSpc>
                  <a:spcPts val="2000"/>
                </a:lnSpc>
              </a:pP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Số</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1 Phố Trần Hữu Dực, Mỹ Đình,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Quận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Từ Liêm, Hà Nội</a:t>
              </a:r>
            </a:p>
          </p:txBody>
        </p:sp>
      </p:grpSp>
      <p:grpSp>
        <p:nvGrpSpPr>
          <p:cNvPr id="3" name="Group 2">
            <a:extLst>
              <a:ext uri="{FF2B5EF4-FFF2-40B4-BE49-F238E27FC236}">
                <a16:creationId xmlns:a16="http://schemas.microsoft.com/office/drawing/2014/main" id="{CBF0EAAB-CC74-4637-8288-2E2E96C8236F}"/>
              </a:ext>
            </a:extLst>
          </p:cNvPr>
          <p:cNvGrpSpPr/>
          <p:nvPr/>
        </p:nvGrpSpPr>
        <p:grpSpPr>
          <a:xfrm>
            <a:off x="973205" y="4705600"/>
            <a:ext cx="2531598" cy="1356975"/>
            <a:chOff x="973205" y="3511800"/>
            <a:chExt cx="2531598" cy="1356975"/>
          </a:xfrm>
        </p:grpSpPr>
        <p:pic>
          <p:nvPicPr>
            <p:cNvPr id="35" name="Graphic 34" descr="Briefcase">
              <a:extLst>
                <a:ext uri="{FF2B5EF4-FFF2-40B4-BE49-F238E27FC236}">
                  <a16:creationId xmlns:a16="http://schemas.microsoft.com/office/drawing/2014/main" id="{47F47830-B510-413C-817A-98A4D4754D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73205" y="3539688"/>
              <a:ext cx="252000" cy="252000"/>
            </a:xfrm>
            <a:prstGeom prst="rect">
              <a:avLst/>
            </a:prstGeom>
          </p:spPr>
        </p:pic>
        <p:sp>
          <p:nvSpPr>
            <p:cNvPr id="37" name="TextBox 36">
              <a:extLst>
                <a:ext uri="{FF2B5EF4-FFF2-40B4-BE49-F238E27FC236}">
                  <a16:creationId xmlns:a16="http://schemas.microsoft.com/office/drawing/2014/main" id="{63AC175E-108F-403D-A7E2-6B72EA4D4A46}"/>
                </a:ext>
              </a:extLst>
            </p:cNvPr>
            <p:cNvSpPr txBox="1"/>
            <p:nvPr/>
          </p:nvSpPr>
          <p:spPr>
            <a:xfrm>
              <a:off x="1311228" y="3511800"/>
              <a:ext cx="2193575" cy="1356975"/>
            </a:xfrm>
            <a:prstGeom prst="rect">
              <a:avLst/>
            </a:prstGeom>
            <a:noFill/>
          </p:spPr>
          <p:txBody>
            <a:bodyPr wrap="square" rtlCol="0">
              <a:spAutoFit/>
            </a:bodyPr>
            <a:lstStyle/>
            <a:p>
              <a:pPr>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LĨNH VỰC: </a:t>
              </a:r>
            </a:p>
            <a:p>
              <a:pPr>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Giải pháp viễn thông, giải pháp CNTT cho doanh nghiệp tại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Việt</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Nam</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pic>
        <p:nvPicPr>
          <p:cNvPr id="60" name="Graphic 59" descr="Handshake">
            <a:extLst>
              <a:ext uri="{FF2B5EF4-FFF2-40B4-BE49-F238E27FC236}">
                <a16:creationId xmlns:a16="http://schemas.microsoft.com/office/drawing/2014/main" id="{A1E4EF6D-64EA-49AC-A8B7-A51F535C91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854775" y="2641470"/>
            <a:ext cx="288000" cy="288000"/>
          </a:xfrm>
          <a:prstGeom prst="rect">
            <a:avLst/>
          </a:prstGeom>
        </p:spPr>
      </p:pic>
      <p:sp>
        <p:nvSpPr>
          <p:cNvPr id="61" name="TextBox 60">
            <a:extLst>
              <a:ext uri="{FF2B5EF4-FFF2-40B4-BE49-F238E27FC236}">
                <a16:creationId xmlns:a16="http://schemas.microsoft.com/office/drawing/2014/main" id="{2EBADD23-178B-42A9-9D98-4927939CF13A}"/>
              </a:ext>
            </a:extLst>
          </p:cNvPr>
          <p:cNvSpPr txBox="1"/>
          <p:nvPr/>
        </p:nvSpPr>
        <p:spPr>
          <a:xfrm>
            <a:off x="4174798" y="2631582"/>
            <a:ext cx="4216398" cy="307777"/>
          </a:xfrm>
          <a:prstGeom prst="rect">
            <a:avLst/>
          </a:prstGeom>
          <a:noFill/>
        </p:spPr>
        <p:txBody>
          <a:bodyPr wrap="square" rtlCol="0">
            <a:spAutoFit/>
          </a:bodyPr>
          <a:lstStyle/>
          <a:p>
            <a:pPr algn="just"/>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MÔ TẢ DỰ ÁN</a:t>
            </a:r>
            <a:endParaRPr lang="vi-VN"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sp>
        <p:nvSpPr>
          <p:cNvPr id="62" name="TextBox 61">
            <a:extLst>
              <a:ext uri="{FF2B5EF4-FFF2-40B4-BE49-F238E27FC236}">
                <a16:creationId xmlns:a16="http://schemas.microsoft.com/office/drawing/2014/main" id="{BB8B0ADD-944C-42D6-83AD-CD7501BFC28C}"/>
              </a:ext>
            </a:extLst>
          </p:cNvPr>
          <p:cNvSpPr txBox="1"/>
          <p:nvPr/>
        </p:nvSpPr>
        <p:spPr>
          <a:xfrm>
            <a:off x="4174800" y="2929078"/>
            <a:ext cx="5423194" cy="581121"/>
          </a:xfrm>
          <a:prstGeom prst="rect">
            <a:avLst/>
          </a:prstGeom>
          <a:noFill/>
        </p:spPr>
        <p:txBody>
          <a:bodyPr wrap="square" rtlCol="0">
            <a:spAutoFit/>
          </a:bodyPr>
          <a:lstStyle/>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Tư vấn quy trình nghiệp vụ cho VTS</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Áp dụng CRM tiêu chuẩn cho bộ phận bán hàng của VTS</a:t>
            </a:r>
          </a:p>
        </p:txBody>
      </p:sp>
      <p:sp>
        <p:nvSpPr>
          <p:cNvPr id="39" name="Parallelogram 38">
            <a:extLst>
              <a:ext uri="{FF2B5EF4-FFF2-40B4-BE49-F238E27FC236}">
                <a16:creationId xmlns:a16="http://schemas.microsoft.com/office/drawing/2014/main" id="{CC0BF333-7250-4A5C-B5D5-9CAEB99EA35B}"/>
              </a:ext>
            </a:extLst>
          </p:cNvPr>
          <p:cNvSpPr/>
          <p:nvPr/>
        </p:nvSpPr>
        <p:spPr>
          <a:xfrm rot="2672179">
            <a:off x="10207463" y="4699365"/>
            <a:ext cx="1467501" cy="28537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C6FB80ED-9FED-46C5-B9F0-D8FC6100EBAA}"/>
              </a:ext>
            </a:extLst>
          </p:cNvPr>
          <p:cNvPicPr>
            <a:picLocks noChangeAspect="1"/>
          </p:cNvPicPr>
          <p:nvPr/>
        </p:nvPicPr>
        <p:blipFill rotWithShape="1">
          <a:blip r:embed="rId12"/>
          <a:srcRect l="11826"/>
          <a:stretch/>
        </p:blipFill>
        <p:spPr>
          <a:xfrm>
            <a:off x="1016888" y="1326706"/>
            <a:ext cx="2407884" cy="853379"/>
          </a:xfrm>
          <a:prstGeom prst="rect">
            <a:avLst/>
          </a:prstGeom>
        </p:spPr>
      </p:pic>
      <p:pic>
        <p:nvPicPr>
          <p:cNvPr id="34" name="Picture 33">
            <a:extLst>
              <a:ext uri="{FF2B5EF4-FFF2-40B4-BE49-F238E27FC236}">
                <a16:creationId xmlns:a16="http://schemas.microsoft.com/office/drawing/2014/main" id="{64C8AEB4-12A1-4CAC-BCCF-8BA775D399E2}"/>
              </a:ext>
            </a:extLst>
          </p:cNvPr>
          <p:cNvPicPr>
            <a:picLocks noChangeAspect="1"/>
          </p:cNvPicPr>
          <p:nvPr/>
        </p:nvPicPr>
        <p:blipFill>
          <a:blip r:embed="rId13"/>
          <a:stretch>
            <a:fillRect/>
          </a:stretch>
        </p:blipFill>
        <p:spPr>
          <a:xfrm>
            <a:off x="3994939" y="3852874"/>
            <a:ext cx="5377196" cy="1843287"/>
          </a:xfrm>
          <a:prstGeom prst="rect">
            <a:avLst/>
          </a:prstGeom>
        </p:spPr>
      </p:pic>
    </p:spTree>
    <p:extLst>
      <p:ext uri="{BB962C8B-B14F-4D97-AF65-F5344CB8AC3E}">
        <p14:creationId xmlns:p14="http://schemas.microsoft.com/office/powerpoint/2010/main" val="3427187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2" presetClass="entr" presetSubtype="2" decel="100000" fill="hold" nodeType="withEffect">
                                  <p:stCondLst>
                                    <p:cond delay="0"/>
                                  </p:stCondLst>
                                  <p:childTnLst>
                                    <p:set>
                                      <p:cBhvr>
                                        <p:cTn id="8" dur="1" fill="hold">
                                          <p:stCondLst>
                                            <p:cond delay="0"/>
                                          </p:stCondLst>
                                        </p:cTn>
                                        <p:tgtEl>
                                          <p:spTgt spid="1301"/>
                                        </p:tgtEl>
                                        <p:attrNameLst>
                                          <p:attrName>style.visibility</p:attrName>
                                        </p:attrNameLst>
                                      </p:cBhvr>
                                      <p:to>
                                        <p:strVal val="visible"/>
                                      </p:to>
                                    </p:set>
                                    <p:anim calcmode="lin" valueType="num">
                                      <p:cBhvr additive="base">
                                        <p:cTn id="9" dur="500" fill="hold"/>
                                        <p:tgtEl>
                                          <p:spTgt spid="1301"/>
                                        </p:tgtEl>
                                        <p:attrNameLst>
                                          <p:attrName>ppt_x</p:attrName>
                                        </p:attrNameLst>
                                      </p:cBhvr>
                                      <p:tavLst>
                                        <p:tav tm="0">
                                          <p:val>
                                            <p:strVal val="1+#ppt_w/2"/>
                                          </p:val>
                                        </p:tav>
                                        <p:tav tm="100000">
                                          <p:val>
                                            <p:strVal val="#ppt_x"/>
                                          </p:val>
                                        </p:tav>
                                      </p:tavLst>
                                    </p:anim>
                                    <p:anim calcmode="lin" valueType="num">
                                      <p:cBhvr additive="base">
                                        <p:cTn id="10" dur="500" fill="hold"/>
                                        <p:tgtEl>
                                          <p:spTgt spid="1301"/>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1300"/>
                                        </p:tgtEl>
                                        <p:attrNameLst>
                                          <p:attrName>style.visibility</p:attrName>
                                        </p:attrNameLst>
                                      </p:cBhvr>
                                      <p:to>
                                        <p:strVal val="visible"/>
                                      </p:to>
                                    </p:set>
                                    <p:anim calcmode="lin" valueType="num">
                                      <p:cBhvr additive="base">
                                        <p:cTn id="14" dur="500" fill="hold"/>
                                        <p:tgtEl>
                                          <p:spTgt spid="1300"/>
                                        </p:tgtEl>
                                        <p:attrNameLst>
                                          <p:attrName>ppt_x</p:attrName>
                                        </p:attrNameLst>
                                      </p:cBhvr>
                                      <p:tavLst>
                                        <p:tav tm="0">
                                          <p:val>
                                            <p:strVal val="0-#ppt_w/2"/>
                                          </p:val>
                                        </p:tav>
                                        <p:tav tm="100000">
                                          <p:val>
                                            <p:strVal val="#ppt_x"/>
                                          </p:val>
                                        </p:tav>
                                      </p:tavLst>
                                    </p:anim>
                                    <p:anim calcmode="lin" valueType="num">
                                      <p:cBhvr additive="base">
                                        <p:cTn id="15" dur="500" fill="hold"/>
                                        <p:tgtEl>
                                          <p:spTgt spid="1300"/>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0"/>
                                  </p:stCondLst>
                                  <p:childTnLst>
                                    <p:set>
                                      <p:cBhvr>
                                        <p:cTn id="17" dur="1" fill="hold">
                                          <p:stCondLst>
                                            <p:cond delay="0"/>
                                          </p:stCondLst>
                                        </p:cTn>
                                        <p:tgtEl>
                                          <p:spTgt spid="1303"/>
                                        </p:tgtEl>
                                        <p:attrNameLst>
                                          <p:attrName>style.visibility</p:attrName>
                                        </p:attrNameLst>
                                      </p:cBhvr>
                                      <p:to>
                                        <p:strVal val="visible"/>
                                      </p:to>
                                    </p:set>
                                    <p:anim calcmode="lin" valueType="num">
                                      <p:cBhvr additive="base">
                                        <p:cTn id="18" dur="500" fill="hold"/>
                                        <p:tgtEl>
                                          <p:spTgt spid="1303"/>
                                        </p:tgtEl>
                                        <p:attrNameLst>
                                          <p:attrName>ppt_x</p:attrName>
                                        </p:attrNameLst>
                                      </p:cBhvr>
                                      <p:tavLst>
                                        <p:tav tm="0">
                                          <p:val>
                                            <p:strVal val="#ppt_x"/>
                                          </p:val>
                                        </p:tav>
                                        <p:tav tm="100000">
                                          <p:val>
                                            <p:strVal val="#ppt_x"/>
                                          </p:val>
                                        </p:tav>
                                      </p:tavLst>
                                    </p:anim>
                                    <p:anim calcmode="lin" valueType="num">
                                      <p:cBhvr additive="base">
                                        <p:cTn id="19" dur="500" fill="hold"/>
                                        <p:tgtEl>
                                          <p:spTgt spid="1303"/>
                                        </p:tgtEl>
                                        <p:attrNameLst>
                                          <p:attrName>ppt_y</p:attrName>
                                        </p:attrNameLst>
                                      </p:cBhvr>
                                      <p:tavLst>
                                        <p:tav tm="0">
                                          <p:val>
                                            <p:strVal val="1+#ppt_h/2"/>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anim calcmode="lin" valueType="num">
                                      <p:cBhvr>
                                        <p:cTn id="23" dur="500" fill="hold"/>
                                        <p:tgtEl>
                                          <p:spTgt spid="39"/>
                                        </p:tgtEl>
                                        <p:attrNameLst>
                                          <p:attrName>ppt_x</p:attrName>
                                        </p:attrNameLst>
                                      </p:cBhvr>
                                      <p:tavLst>
                                        <p:tav tm="0">
                                          <p:val>
                                            <p:strVal val="#ppt_x"/>
                                          </p:val>
                                        </p:tav>
                                        <p:tav tm="100000">
                                          <p:val>
                                            <p:strVal val="#ppt_x"/>
                                          </p:val>
                                        </p:tav>
                                      </p:tavLst>
                                    </p:anim>
                                    <p:anim calcmode="lin" valueType="num">
                                      <p:cBhvr>
                                        <p:cTn id="2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 grpId="0"/>
      <p:bldP spid="1300" grpId="0"/>
      <p:bldP spid="23"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45B015-D5E7-4A80-AE63-598BE4C66185}"/>
              </a:ext>
            </a:extLst>
          </p:cNvPr>
          <p:cNvSpPr/>
          <p:nvPr/>
        </p:nvSpPr>
        <p:spPr>
          <a:xfrm>
            <a:off x="4615415" y="3594049"/>
            <a:ext cx="4335040" cy="2440800"/>
          </a:xfrm>
          <a:prstGeom prst="roundRect">
            <a:avLst>
              <a:gd name="adj" fmla="val 11420"/>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058888C-0522-497A-A474-FF6CE105DBD8}"/>
              </a:ext>
            </a:extLst>
          </p:cNvPr>
          <p:cNvPicPr>
            <a:picLocks noChangeAspect="1"/>
          </p:cNvPicPr>
          <p:nvPr/>
        </p:nvPicPr>
        <p:blipFill rotWithShape="1">
          <a:blip r:embed="rId3"/>
          <a:srcRect b="5341"/>
          <a:stretch/>
        </p:blipFill>
        <p:spPr>
          <a:xfrm>
            <a:off x="9727084" y="1130652"/>
            <a:ext cx="4724400" cy="4931923"/>
          </a:xfrm>
          <a:prstGeom prst="rect">
            <a:avLst/>
          </a:prstGeom>
        </p:spPr>
      </p:pic>
      <p:sp>
        <p:nvSpPr>
          <p:cNvPr id="36" name="Freeform: Shape 35">
            <a:extLst>
              <a:ext uri="{FF2B5EF4-FFF2-40B4-BE49-F238E27FC236}">
                <a16:creationId xmlns:a16="http://schemas.microsoft.com/office/drawing/2014/main" id="{57883596-1D08-472D-8C82-816A9653A28B}"/>
              </a:ext>
            </a:extLst>
          </p:cNvPr>
          <p:cNvSpPr>
            <a:spLocks noChangeAspect="1"/>
          </p:cNvSpPr>
          <p:nvPr/>
        </p:nvSpPr>
        <p:spPr>
          <a:xfrm rot="2700000">
            <a:off x="8604459" y="18192"/>
            <a:ext cx="7151714" cy="7151714"/>
          </a:xfrm>
          <a:custGeom>
            <a:avLst/>
            <a:gdLst>
              <a:gd name="connsiteX0" fmla="*/ 1826916 w 7151714"/>
              <a:gd name="connsiteY0" fmla="*/ 1827544 h 7151714"/>
              <a:gd name="connsiteX1" fmla="*/ 1749208 w 7151714"/>
              <a:gd name="connsiteY1" fmla="*/ 2015146 h 7151714"/>
              <a:gd name="connsiteX2" fmla="*/ 1749208 w 7151714"/>
              <a:gd name="connsiteY2" fmla="*/ 5085359 h 7151714"/>
              <a:gd name="connsiteX3" fmla="*/ 2014517 w 7151714"/>
              <a:gd name="connsiteY3" fmla="*/ 5350668 h 7151714"/>
              <a:gd name="connsiteX4" fmla="*/ 5085988 w 7151714"/>
              <a:gd name="connsiteY4" fmla="*/ 5350668 h 7151714"/>
              <a:gd name="connsiteX5" fmla="*/ 5351297 w 7151714"/>
              <a:gd name="connsiteY5" fmla="*/ 5085359 h 7151714"/>
              <a:gd name="connsiteX6" fmla="*/ 5351297 w 7151714"/>
              <a:gd name="connsiteY6" fmla="*/ 2015146 h 7151714"/>
              <a:gd name="connsiteX7" fmla="*/ 5085988 w 7151714"/>
              <a:gd name="connsiteY7" fmla="*/ 1749837 h 7151714"/>
              <a:gd name="connsiteX8" fmla="*/ 2014517 w 7151714"/>
              <a:gd name="connsiteY8" fmla="*/ 1749837 h 7151714"/>
              <a:gd name="connsiteX9" fmla="*/ 1826916 w 7151714"/>
              <a:gd name="connsiteY9" fmla="*/ 1827544 h 7151714"/>
              <a:gd name="connsiteX10" fmla="*/ 0 w 7151714"/>
              <a:gd name="connsiteY10" fmla="*/ 3601461 h 7151714"/>
              <a:gd name="connsiteX11" fmla="*/ 3601461 w 7151714"/>
              <a:gd name="connsiteY11" fmla="*/ 0 h 7151714"/>
              <a:gd name="connsiteX12" fmla="*/ 7151714 w 7151714"/>
              <a:gd name="connsiteY12" fmla="*/ 3550253 h 7151714"/>
              <a:gd name="connsiteX13" fmla="*/ 3550253 w 7151714"/>
              <a:gd name="connsiteY13" fmla="*/ 7151714 h 715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51714" h="7151714">
                <a:moveTo>
                  <a:pt x="1826916" y="1827544"/>
                </a:moveTo>
                <a:cubicBezTo>
                  <a:pt x="1778904" y="1875556"/>
                  <a:pt x="1749208" y="1941883"/>
                  <a:pt x="1749208" y="2015146"/>
                </a:cubicBezTo>
                <a:lnTo>
                  <a:pt x="1749208" y="5085359"/>
                </a:lnTo>
                <a:cubicBezTo>
                  <a:pt x="1749208" y="5231885"/>
                  <a:pt x="1867991" y="5350668"/>
                  <a:pt x="2014517" y="5350668"/>
                </a:cubicBezTo>
                <a:lnTo>
                  <a:pt x="5085988" y="5350668"/>
                </a:lnTo>
                <a:cubicBezTo>
                  <a:pt x="5232514" y="5350668"/>
                  <a:pt x="5351297" y="5231885"/>
                  <a:pt x="5351297" y="5085359"/>
                </a:cubicBezTo>
                <a:lnTo>
                  <a:pt x="5351297" y="2015146"/>
                </a:lnTo>
                <a:cubicBezTo>
                  <a:pt x="5351297" y="1868620"/>
                  <a:pt x="5232514" y="1749837"/>
                  <a:pt x="5085988" y="1749837"/>
                </a:cubicBezTo>
                <a:lnTo>
                  <a:pt x="2014517" y="1749837"/>
                </a:lnTo>
                <a:cubicBezTo>
                  <a:pt x="1941254" y="1749837"/>
                  <a:pt x="1874927" y="1779533"/>
                  <a:pt x="1826916" y="1827544"/>
                </a:cubicBezTo>
                <a:close/>
                <a:moveTo>
                  <a:pt x="0" y="3601461"/>
                </a:moveTo>
                <a:lnTo>
                  <a:pt x="3601461" y="0"/>
                </a:lnTo>
                <a:lnTo>
                  <a:pt x="7151714" y="3550253"/>
                </a:lnTo>
                <a:lnTo>
                  <a:pt x="3550253" y="715171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03" name="TextBox 1302">
            <a:extLst>
              <a:ext uri="{FF2B5EF4-FFF2-40B4-BE49-F238E27FC236}">
                <a16:creationId xmlns:a16="http://schemas.microsoft.com/office/drawing/2014/main" id="{DAF99419-27EB-4965-933B-F7A6D7053957}"/>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sp>
        <p:nvSpPr>
          <p:cNvPr id="1300" name="TextBox 1299">
            <a:extLst>
              <a:ext uri="{FF2B5EF4-FFF2-40B4-BE49-F238E27FC236}">
                <a16:creationId xmlns:a16="http://schemas.microsoft.com/office/drawing/2014/main" id="{3E134348-A74A-4FAE-A701-65F1947F2C5C}"/>
              </a:ext>
            </a:extLst>
          </p:cNvPr>
          <p:cNvSpPr txBox="1"/>
          <p:nvPr/>
        </p:nvSpPr>
        <p:spPr>
          <a:xfrm>
            <a:off x="832075" y="194443"/>
            <a:ext cx="6344991"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CASE STUDIES</a:t>
            </a:r>
            <a:endParaRPr lang="vi-VN" sz="4400" b="1" dirty="0">
              <a:solidFill>
                <a:srgbClr val="273444"/>
              </a:solidFill>
              <a:latin typeface="#9Slide03 Bebas Neue Bold" panose="020B0606020202050201" pitchFamily="34" charset="0"/>
            </a:endParaRPr>
          </a:p>
        </p:txBody>
      </p:sp>
      <p:sp>
        <p:nvSpPr>
          <p:cNvPr id="23" name="Parallelogram 22">
            <a:extLst>
              <a:ext uri="{FF2B5EF4-FFF2-40B4-BE49-F238E27FC236}">
                <a16:creationId xmlns:a16="http://schemas.microsoft.com/office/drawing/2014/main" id="{055CC667-22B9-49C8-A3F3-9633A931ACB9}"/>
              </a:ext>
            </a:extLst>
          </p:cNvPr>
          <p:cNvSpPr/>
          <p:nvPr/>
        </p:nvSpPr>
        <p:spPr>
          <a:xfrm rot="6232892" flipV="1">
            <a:off x="-152406" y="208686"/>
            <a:ext cx="844082" cy="70132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Parallelogram 1298">
            <a:extLst>
              <a:ext uri="{FF2B5EF4-FFF2-40B4-BE49-F238E27FC236}">
                <a16:creationId xmlns:a16="http://schemas.microsoft.com/office/drawing/2014/main" id="{E9002931-16CD-496B-9048-C9331C643850}"/>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1" name="Straight Connector 1300">
            <a:extLst>
              <a:ext uri="{FF2B5EF4-FFF2-40B4-BE49-F238E27FC236}">
                <a16:creationId xmlns:a16="http://schemas.microsoft.com/office/drawing/2014/main" id="{5161AC92-F6D4-4173-9FE1-86681231AD41}"/>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302" name="Parallelogram 1301">
            <a:extLst>
              <a:ext uri="{FF2B5EF4-FFF2-40B4-BE49-F238E27FC236}">
                <a16:creationId xmlns:a16="http://schemas.microsoft.com/office/drawing/2014/main" id="{6AB18422-8C62-4853-BD46-880CFD91440D}"/>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4" name="Picture 1303">
            <a:extLst>
              <a:ext uri="{FF2B5EF4-FFF2-40B4-BE49-F238E27FC236}">
                <a16:creationId xmlns:a16="http://schemas.microsoft.com/office/drawing/2014/main" id="{B506F59F-D3C1-48E0-AF53-A86D7CC6E5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sp>
        <p:nvSpPr>
          <p:cNvPr id="17" name="Rectangle: Rounded Corners 90">
            <a:extLst>
              <a:ext uri="{FF2B5EF4-FFF2-40B4-BE49-F238E27FC236}">
                <a16:creationId xmlns:a16="http://schemas.microsoft.com/office/drawing/2014/main" id="{7990E993-A972-4707-A378-6D6C9FE62AB5}"/>
              </a:ext>
            </a:extLst>
          </p:cNvPr>
          <p:cNvSpPr/>
          <p:nvPr/>
        </p:nvSpPr>
        <p:spPr>
          <a:xfrm>
            <a:off x="936857" y="1134299"/>
            <a:ext cx="2567947" cy="1238193"/>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sp>
        <p:nvSpPr>
          <p:cNvPr id="33" name="TextBox 32">
            <a:extLst>
              <a:ext uri="{FF2B5EF4-FFF2-40B4-BE49-F238E27FC236}">
                <a16:creationId xmlns:a16="http://schemas.microsoft.com/office/drawing/2014/main" id="{4DD2B0EE-2BAC-46BB-82C0-E43B105F8E13}"/>
              </a:ext>
            </a:extLst>
          </p:cNvPr>
          <p:cNvSpPr txBox="1"/>
          <p:nvPr/>
        </p:nvSpPr>
        <p:spPr>
          <a:xfrm>
            <a:off x="3769081" y="1251238"/>
            <a:ext cx="5828913" cy="1004314"/>
          </a:xfrm>
          <a:prstGeom prst="rect">
            <a:avLst/>
          </a:prstGeom>
          <a:noFill/>
        </p:spPr>
        <p:txBody>
          <a:bodyPr wrap="square" rtlCol="0">
            <a:spAutoFit/>
          </a:bodyPr>
          <a:lstStyle/>
          <a:p>
            <a:pPr algn="just">
              <a:lnSpc>
                <a:spcPts val="18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MobiFone là một trong ba mạng di động lớn nhất với hơn 30% thị phần. Chúng tôi cũng là nhà cung cấp mạng thông tin di động đầu tiên và duy nhất tại Việt Nam được bình chọn là thương hiệu được khách hàng yêu thích trong 6 năm liền.</a:t>
            </a:r>
          </a:p>
        </p:txBody>
      </p:sp>
      <p:grpSp>
        <p:nvGrpSpPr>
          <p:cNvPr id="48" name="Group 47">
            <a:extLst>
              <a:ext uri="{FF2B5EF4-FFF2-40B4-BE49-F238E27FC236}">
                <a16:creationId xmlns:a16="http://schemas.microsoft.com/office/drawing/2014/main" id="{7B0041C2-F5F0-416D-B977-CB825EB7B668}"/>
              </a:ext>
            </a:extLst>
          </p:cNvPr>
          <p:cNvGrpSpPr/>
          <p:nvPr/>
        </p:nvGrpSpPr>
        <p:grpSpPr>
          <a:xfrm>
            <a:off x="991205" y="2631582"/>
            <a:ext cx="4536421" cy="587533"/>
            <a:chOff x="886074" y="2636027"/>
            <a:chExt cx="4536421" cy="587533"/>
          </a:xfrm>
        </p:grpSpPr>
        <p:pic>
          <p:nvPicPr>
            <p:cNvPr id="20" name="Graphic 19">
              <a:extLst>
                <a:ext uri="{FF2B5EF4-FFF2-40B4-BE49-F238E27FC236}">
                  <a16:creationId xmlns:a16="http://schemas.microsoft.com/office/drawing/2014/main" id="{0348312D-448F-460A-AD93-5310FA718A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86074" y="2681915"/>
              <a:ext cx="216000" cy="216000"/>
            </a:xfrm>
            <a:prstGeom prst="rect">
              <a:avLst/>
            </a:prstGeom>
          </p:spPr>
        </p:pic>
        <p:sp>
          <p:nvSpPr>
            <p:cNvPr id="22" name="TextBox 21">
              <a:extLst>
                <a:ext uri="{FF2B5EF4-FFF2-40B4-BE49-F238E27FC236}">
                  <a16:creationId xmlns:a16="http://schemas.microsoft.com/office/drawing/2014/main" id="{6FEDCAFD-76A9-40DB-8BF3-333CD9E88DFE}"/>
                </a:ext>
              </a:extLst>
            </p:cNvPr>
            <p:cNvSpPr txBox="1"/>
            <p:nvPr/>
          </p:nvSpPr>
          <p:spPr>
            <a:xfrm>
              <a:off x="1206097" y="2636027"/>
              <a:ext cx="4216398" cy="587533"/>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WEBSITE: </a:t>
              </a:r>
            </a:p>
            <a:p>
              <a:pPr algn="just">
                <a:lnSpc>
                  <a:spcPts val="20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www.mobifone.vn</a:t>
              </a:r>
            </a:p>
          </p:txBody>
        </p:sp>
      </p:grpSp>
      <p:grpSp>
        <p:nvGrpSpPr>
          <p:cNvPr id="4" name="Group 3">
            <a:extLst>
              <a:ext uri="{FF2B5EF4-FFF2-40B4-BE49-F238E27FC236}">
                <a16:creationId xmlns:a16="http://schemas.microsoft.com/office/drawing/2014/main" id="{120B6421-0FD8-4C28-B89B-0371B4071B62}"/>
              </a:ext>
            </a:extLst>
          </p:cNvPr>
          <p:cNvGrpSpPr/>
          <p:nvPr/>
        </p:nvGrpSpPr>
        <p:grpSpPr>
          <a:xfrm>
            <a:off x="937205" y="3409064"/>
            <a:ext cx="2669595" cy="1106586"/>
            <a:chOff x="937205" y="3063580"/>
            <a:chExt cx="2669595" cy="1106586"/>
          </a:xfrm>
        </p:grpSpPr>
        <p:pic>
          <p:nvPicPr>
            <p:cNvPr id="27" name="Graphic 26" descr="Marker">
              <a:extLst>
                <a:ext uri="{FF2B5EF4-FFF2-40B4-BE49-F238E27FC236}">
                  <a16:creationId xmlns:a16="http://schemas.microsoft.com/office/drawing/2014/main" id="{1D2D175F-272B-443B-90D3-EC03AFFE8D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37205" y="3063580"/>
              <a:ext cx="324000" cy="324000"/>
            </a:xfrm>
            <a:prstGeom prst="rect">
              <a:avLst/>
            </a:prstGeom>
          </p:spPr>
        </p:pic>
        <p:sp>
          <p:nvSpPr>
            <p:cNvPr id="29" name="TextBox 28">
              <a:extLst>
                <a:ext uri="{FF2B5EF4-FFF2-40B4-BE49-F238E27FC236}">
                  <a16:creationId xmlns:a16="http://schemas.microsoft.com/office/drawing/2014/main" id="{FF8DB3D0-BC09-4AE3-801E-0B8C9E205479}"/>
                </a:ext>
              </a:extLst>
            </p:cNvPr>
            <p:cNvSpPr txBox="1"/>
            <p:nvPr/>
          </p:nvSpPr>
          <p:spPr>
            <a:xfrm>
              <a:off x="1311230" y="3069672"/>
              <a:ext cx="2295570" cy="1100494"/>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ĐỊA CHỈ: </a:t>
              </a:r>
            </a:p>
            <a:p>
              <a:pPr algn="just">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MM18 Trường Sơn, Phường 14, Quận 10</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TPHCM</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grpSp>
        <p:nvGrpSpPr>
          <p:cNvPr id="3" name="Group 2">
            <a:extLst>
              <a:ext uri="{FF2B5EF4-FFF2-40B4-BE49-F238E27FC236}">
                <a16:creationId xmlns:a16="http://schemas.microsoft.com/office/drawing/2014/main" id="{CBF0EAAB-CC74-4637-8288-2E2E96C8236F}"/>
              </a:ext>
            </a:extLst>
          </p:cNvPr>
          <p:cNvGrpSpPr/>
          <p:nvPr/>
        </p:nvGrpSpPr>
        <p:grpSpPr>
          <a:xfrm>
            <a:off x="973205" y="4705600"/>
            <a:ext cx="2531598" cy="1356975"/>
            <a:chOff x="973205" y="3511800"/>
            <a:chExt cx="2531598" cy="1356975"/>
          </a:xfrm>
        </p:grpSpPr>
        <p:pic>
          <p:nvPicPr>
            <p:cNvPr id="35" name="Graphic 34" descr="Briefcase">
              <a:extLst>
                <a:ext uri="{FF2B5EF4-FFF2-40B4-BE49-F238E27FC236}">
                  <a16:creationId xmlns:a16="http://schemas.microsoft.com/office/drawing/2014/main" id="{47F47830-B510-413C-817A-98A4D4754D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73205" y="3539688"/>
              <a:ext cx="252000" cy="252000"/>
            </a:xfrm>
            <a:prstGeom prst="rect">
              <a:avLst/>
            </a:prstGeom>
          </p:spPr>
        </p:pic>
        <p:sp>
          <p:nvSpPr>
            <p:cNvPr id="37" name="TextBox 36">
              <a:extLst>
                <a:ext uri="{FF2B5EF4-FFF2-40B4-BE49-F238E27FC236}">
                  <a16:creationId xmlns:a16="http://schemas.microsoft.com/office/drawing/2014/main" id="{63AC175E-108F-403D-A7E2-6B72EA4D4A46}"/>
                </a:ext>
              </a:extLst>
            </p:cNvPr>
            <p:cNvSpPr txBox="1"/>
            <p:nvPr/>
          </p:nvSpPr>
          <p:spPr>
            <a:xfrm>
              <a:off x="1311228" y="3511800"/>
              <a:ext cx="2193575" cy="1356975"/>
            </a:xfrm>
            <a:prstGeom prst="rect">
              <a:avLst/>
            </a:prstGeom>
            <a:noFill/>
          </p:spPr>
          <p:txBody>
            <a:bodyPr wrap="square" rtlCol="0">
              <a:spAutoFit/>
            </a:bodyPr>
            <a:lstStyle/>
            <a:p>
              <a:pPr>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LĨNH VỰC: </a:t>
              </a:r>
            </a:p>
            <a:p>
              <a:pPr>
                <a:lnSpc>
                  <a:spcPts val="20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D</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ịch vụ viễn thông truyền thống, VAS, Data, Internet &amp; truyền hình IPTV/cable TV,</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pic>
        <p:nvPicPr>
          <p:cNvPr id="60" name="Graphic 59" descr="Handshake">
            <a:extLst>
              <a:ext uri="{FF2B5EF4-FFF2-40B4-BE49-F238E27FC236}">
                <a16:creationId xmlns:a16="http://schemas.microsoft.com/office/drawing/2014/main" id="{A1E4EF6D-64EA-49AC-A8B7-A51F535C91C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854775" y="2641470"/>
            <a:ext cx="288000" cy="288000"/>
          </a:xfrm>
          <a:prstGeom prst="rect">
            <a:avLst/>
          </a:prstGeom>
        </p:spPr>
      </p:pic>
      <p:sp>
        <p:nvSpPr>
          <p:cNvPr id="61" name="TextBox 60">
            <a:extLst>
              <a:ext uri="{FF2B5EF4-FFF2-40B4-BE49-F238E27FC236}">
                <a16:creationId xmlns:a16="http://schemas.microsoft.com/office/drawing/2014/main" id="{2EBADD23-178B-42A9-9D98-4927939CF13A}"/>
              </a:ext>
            </a:extLst>
          </p:cNvPr>
          <p:cNvSpPr txBox="1"/>
          <p:nvPr/>
        </p:nvSpPr>
        <p:spPr>
          <a:xfrm>
            <a:off x="4174798" y="2631582"/>
            <a:ext cx="4216398" cy="307777"/>
          </a:xfrm>
          <a:prstGeom prst="rect">
            <a:avLst/>
          </a:prstGeom>
          <a:noFill/>
        </p:spPr>
        <p:txBody>
          <a:bodyPr wrap="square" rtlCol="0">
            <a:spAutoFit/>
          </a:bodyPr>
          <a:lstStyle/>
          <a:p>
            <a:pPr algn="just"/>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MÔ TẢ DỰ ÁN</a:t>
            </a:r>
            <a:endParaRPr lang="vi-VN"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sp>
        <p:nvSpPr>
          <p:cNvPr id="62" name="TextBox 61">
            <a:extLst>
              <a:ext uri="{FF2B5EF4-FFF2-40B4-BE49-F238E27FC236}">
                <a16:creationId xmlns:a16="http://schemas.microsoft.com/office/drawing/2014/main" id="{BB8B0ADD-944C-42D6-83AD-CD7501BFC28C}"/>
              </a:ext>
            </a:extLst>
          </p:cNvPr>
          <p:cNvSpPr txBox="1"/>
          <p:nvPr/>
        </p:nvSpPr>
        <p:spPr>
          <a:xfrm>
            <a:off x="4174800" y="2929078"/>
            <a:ext cx="5423194" cy="542649"/>
          </a:xfrm>
          <a:prstGeom prst="rect">
            <a:avLst/>
          </a:prstGeom>
          <a:noFill/>
        </p:spPr>
        <p:txBody>
          <a:bodyPr wrap="square" rtlCol="0">
            <a:spAutoFit/>
          </a:bodyPr>
          <a:lstStyle/>
          <a:p>
            <a:pPr algn="just">
              <a:lnSpc>
                <a:spcPts val="1800"/>
              </a:lnSpc>
              <a:spcBef>
                <a:spcPts val="300"/>
              </a:spcBef>
              <a:buClr>
                <a:srgbClr val="CB2134"/>
              </a:buClr>
              <a:buSzPct val="120000"/>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Áp dụng CRM tiêu chuẩn cho bộ phận khách hàng doanh nghiệp của Mobifone Khu vực 2 (dựa trên nền tảng SugarCRM)</a:t>
            </a:r>
          </a:p>
        </p:txBody>
      </p:sp>
      <p:sp>
        <p:nvSpPr>
          <p:cNvPr id="39" name="Parallelogram 38">
            <a:extLst>
              <a:ext uri="{FF2B5EF4-FFF2-40B4-BE49-F238E27FC236}">
                <a16:creationId xmlns:a16="http://schemas.microsoft.com/office/drawing/2014/main" id="{CC0BF333-7250-4A5C-B5D5-9CAEB99EA35B}"/>
              </a:ext>
            </a:extLst>
          </p:cNvPr>
          <p:cNvSpPr/>
          <p:nvPr/>
        </p:nvSpPr>
        <p:spPr>
          <a:xfrm rot="2672179">
            <a:off x="10207463" y="4699365"/>
            <a:ext cx="1467501" cy="28537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2021] Ý nghĩa Logo Mobifone">
            <a:extLst>
              <a:ext uri="{FF2B5EF4-FFF2-40B4-BE49-F238E27FC236}">
                <a16:creationId xmlns:a16="http://schemas.microsoft.com/office/drawing/2014/main" id="{6F5D1418-B33B-4350-B1EE-BE9B7E95502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4494" b="32045"/>
          <a:stretch/>
        </p:blipFill>
        <p:spPr bwMode="auto">
          <a:xfrm>
            <a:off x="1048216" y="1491487"/>
            <a:ext cx="2345229" cy="523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414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2" presetClass="entr" presetSubtype="2" decel="100000" fill="hold" nodeType="withEffect">
                                  <p:stCondLst>
                                    <p:cond delay="0"/>
                                  </p:stCondLst>
                                  <p:childTnLst>
                                    <p:set>
                                      <p:cBhvr>
                                        <p:cTn id="8" dur="1" fill="hold">
                                          <p:stCondLst>
                                            <p:cond delay="0"/>
                                          </p:stCondLst>
                                        </p:cTn>
                                        <p:tgtEl>
                                          <p:spTgt spid="1301"/>
                                        </p:tgtEl>
                                        <p:attrNameLst>
                                          <p:attrName>style.visibility</p:attrName>
                                        </p:attrNameLst>
                                      </p:cBhvr>
                                      <p:to>
                                        <p:strVal val="visible"/>
                                      </p:to>
                                    </p:set>
                                    <p:anim calcmode="lin" valueType="num">
                                      <p:cBhvr additive="base">
                                        <p:cTn id="9" dur="500" fill="hold"/>
                                        <p:tgtEl>
                                          <p:spTgt spid="1301"/>
                                        </p:tgtEl>
                                        <p:attrNameLst>
                                          <p:attrName>ppt_x</p:attrName>
                                        </p:attrNameLst>
                                      </p:cBhvr>
                                      <p:tavLst>
                                        <p:tav tm="0">
                                          <p:val>
                                            <p:strVal val="1+#ppt_w/2"/>
                                          </p:val>
                                        </p:tav>
                                        <p:tav tm="100000">
                                          <p:val>
                                            <p:strVal val="#ppt_x"/>
                                          </p:val>
                                        </p:tav>
                                      </p:tavLst>
                                    </p:anim>
                                    <p:anim calcmode="lin" valueType="num">
                                      <p:cBhvr additive="base">
                                        <p:cTn id="10" dur="500" fill="hold"/>
                                        <p:tgtEl>
                                          <p:spTgt spid="1301"/>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1300"/>
                                        </p:tgtEl>
                                        <p:attrNameLst>
                                          <p:attrName>style.visibility</p:attrName>
                                        </p:attrNameLst>
                                      </p:cBhvr>
                                      <p:to>
                                        <p:strVal val="visible"/>
                                      </p:to>
                                    </p:set>
                                    <p:anim calcmode="lin" valueType="num">
                                      <p:cBhvr additive="base">
                                        <p:cTn id="14" dur="500" fill="hold"/>
                                        <p:tgtEl>
                                          <p:spTgt spid="1300"/>
                                        </p:tgtEl>
                                        <p:attrNameLst>
                                          <p:attrName>ppt_x</p:attrName>
                                        </p:attrNameLst>
                                      </p:cBhvr>
                                      <p:tavLst>
                                        <p:tav tm="0">
                                          <p:val>
                                            <p:strVal val="0-#ppt_w/2"/>
                                          </p:val>
                                        </p:tav>
                                        <p:tav tm="100000">
                                          <p:val>
                                            <p:strVal val="#ppt_x"/>
                                          </p:val>
                                        </p:tav>
                                      </p:tavLst>
                                    </p:anim>
                                    <p:anim calcmode="lin" valueType="num">
                                      <p:cBhvr additive="base">
                                        <p:cTn id="15" dur="500" fill="hold"/>
                                        <p:tgtEl>
                                          <p:spTgt spid="1300"/>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0"/>
                                  </p:stCondLst>
                                  <p:childTnLst>
                                    <p:set>
                                      <p:cBhvr>
                                        <p:cTn id="17" dur="1" fill="hold">
                                          <p:stCondLst>
                                            <p:cond delay="0"/>
                                          </p:stCondLst>
                                        </p:cTn>
                                        <p:tgtEl>
                                          <p:spTgt spid="1303"/>
                                        </p:tgtEl>
                                        <p:attrNameLst>
                                          <p:attrName>style.visibility</p:attrName>
                                        </p:attrNameLst>
                                      </p:cBhvr>
                                      <p:to>
                                        <p:strVal val="visible"/>
                                      </p:to>
                                    </p:set>
                                    <p:anim calcmode="lin" valueType="num">
                                      <p:cBhvr additive="base">
                                        <p:cTn id="18" dur="500" fill="hold"/>
                                        <p:tgtEl>
                                          <p:spTgt spid="1303"/>
                                        </p:tgtEl>
                                        <p:attrNameLst>
                                          <p:attrName>ppt_x</p:attrName>
                                        </p:attrNameLst>
                                      </p:cBhvr>
                                      <p:tavLst>
                                        <p:tav tm="0">
                                          <p:val>
                                            <p:strVal val="#ppt_x"/>
                                          </p:val>
                                        </p:tav>
                                        <p:tav tm="100000">
                                          <p:val>
                                            <p:strVal val="#ppt_x"/>
                                          </p:val>
                                        </p:tav>
                                      </p:tavLst>
                                    </p:anim>
                                    <p:anim calcmode="lin" valueType="num">
                                      <p:cBhvr additive="base">
                                        <p:cTn id="19" dur="500" fill="hold"/>
                                        <p:tgtEl>
                                          <p:spTgt spid="1303"/>
                                        </p:tgtEl>
                                        <p:attrNameLst>
                                          <p:attrName>ppt_y</p:attrName>
                                        </p:attrNameLst>
                                      </p:cBhvr>
                                      <p:tavLst>
                                        <p:tav tm="0">
                                          <p:val>
                                            <p:strVal val="1+#ppt_h/2"/>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anim calcmode="lin" valueType="num">
                                      <p:cBhvr>
                                        <p:cTn id="23" dur="500" fill="hold"/>
                                        <p:tgtEl>
                                          <p:spTgt spid="39"/>
                                        </p:tgtEl>
                                        <p:attrNameLst>
                                          <p:attrName>ppt_x</p:attrName>
                                        </p:attrNameLst>
                                      </p:cBhvr>
                                      <p:tavLst>
                                        <p:tav tm="0">
                                          <p:val>
                                            <p:strVal val="#ppt_x"/>
                                          </p:val>
                                        </p:tav>
                                        <p:tav tm="100000">
                                          <p:val>
                                            <p:strVal val="#ppt_x"/>
                                          </p:val>
                                        </p:tav>
                                      </p:tavLst>
                                    </p:anim>
                                    <p:anim calcmode="lin" valueType="num">
                                      <p:cBhvr>
                                        <p:cTn id="2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 grpId="0"/>
      <p:bldP spid="1300" grpId="0"/>
      <p:bldP spid="23"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Vinhomes Online - Sàn giao dịch bất động sản trực tuyến của Vinhomes">
            <a:extLst>
              <a:ext uri="{FF2B5EF4-FFF2-40B4-BE49-F238E27FC236}">
                <a16:creationId xmlns:a16="http://schemas.microsoft.com/office/drawing/2014/main" id="{42CE3FF5-2CA8-44A2-842F-010DF23E6B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479" r="16755"/>
          <a:stretch/>
        </p:blipFill>
        <p:spPr bwMode="auto">
          <a:xfrm>
            <a:off x="9653705" y="1116868"/>
            <a:ext cx="4971654" cy="49179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F245B015-D5E7-4A80-AE63-598BE4C66185}"/>
              </a:ext>
            </a:extLst>
          </p:cNvPr>
          <p:cNvSpPr/>
          <p:nvPr/>
        </p:nvSpPr>
        <p:spPr>
          <a:xfrm>
            <a:off x="4615415" y="3594049"/>
            <a:ext cx="4335040" cy="2440800"/>
          </a:xfrm>
          <a:prstGeom prst="roundRect">
            <a:avLst>
              <a:gd name="adj" fmla="val 1142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57883596-1D08-472D-8C82-816A9653A28B}"/>
              </a:ext>
            </a:extLst>
          </p:cNvPr>
          <p:cNvSpPr>
            <a:spLocks noChangeAspect="1"/>
          </p:cNvSpPr>
          <p:nvPr/>
        </p:nvSpPr>
        <p:spPr>
          <a:xfrm rot="2700000">
            <a:off x="8604459" y="18192"/>
            <a:ext cx="7151714" cy="7151714"/>
          </a:xfrm>
          <a:custGeom>
            <a:avLst/>
            <a:gdLst>
              <a:gd name="connsiteX0" fmla="*/ 1826916 w 7151714"/>
              <a:gd name="connsiteY0" fmla="*/ 1827544 h 7151714"/>
              <a:gd name="connsiteX1" fmla="*/ 1749208 w 7151714"/>
              <a:gd name="connsiteY1" fmla="*/ 2015146 h 7151714"/>
              <a:gd name="connsiteX2" fmla="*/ 1749208 w 7151714"/>
              <a:gd name="connsiteY2" fmla="*/ 5085359 h 7151714"/>
              <a:gd name="connsiteX3" fmla="*/ 2014517 w 7151714"/>
              <a:gd name="connsiteY3" fmla="*/ 5350668 h 7151714"/>
              <a:gd name="connsiteX4" fmla="*/ 5085988 w 7151714"/>
              <a:gd name="connsiteY4" fmla="*/ 5350668 h 7151714"/>
              <a:gd name="connsiteX5" fmla="*/ 5351297 w 7151714"/>
              <a:gd name="connsiteY5" fmla="*/ 5085359 h 7151714"/>
              <a:gd name="connsiteX6" fmla="*/ 5351297 w 7151714"/>
              <a:gd name="connsiteY6" fmla="*/ 2015146 h 7151714"/>
              <a:gd name="connsiteX7" fmla="*/ 5085988 w 7151714"/>
              <a:gd name="connsiteY7" fmla="*/ 1749837 h 7151714"/>
              <a:gd name="connsiteX8" fmla="*/ 2014517 w 7151714"/>
              <a:gd name="connsiteY8" fmla="*/ 1749837 h 7151714"/>
              <a:gd name="connsiteX9" fmla="*/ 1826916 w 7151714"/>
              <a:gd name="connsiteY9" fmla="*/ 1827544 h 7151714"/>
              <a:gd name="connsiteX10" fmla="*/ 0 w 7151714"/>
              <a:gd name="connsiteY10" fmla="*/ 3601461 h 7151714"/>
              <a:gd name="connsiteX11" fmla="*/ 3601461 w 7151714"/>
              <a:gd name="connsiteY11" fmla="*/ 0 h 7151714"/>
              <a:gd name="connsiteX12" fmla="*/ 7151714 w 7151714"/>
              <a:gd name="connsiteY12" fmla="*/ 3550253 h 7151714"/>
              <a:gd name="connsiteX13" fmla="*/ 3550253 w 7151714"/>
              <a:gd name="connsiteY13" fmla="*/ 7151714 h 715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51714" h="7151714">
                <a:moveTo>
                  <a:pt x="1826916" y="1827544"/>
                </a:moveTo>
                <a:cubicBezTo>
                  <a:pt x="1778904" y="1875556"/>
                  <a:pt x="1749208" y="1941883"/>
                  <a:pt x="1749208" y="2015146"/>
                </a:cubicBezTo>
                <a:lnTo>
                  <a:pt x="1749208" y="5085359"/>
                </a:lnTo>
                <a:cubicBezTo>
                  <a:pt x="1749208" y="5231885"/>
                  <a:pt x="1867991" y="5350668"/>
                  <a:pt x="2014517" y="5350668"/>
                </a:cubicBezTo>
                <a:lnTo>
                  <a:pt x="5085988" y="5350668"/>
                </a:lnTo>
                <a:cubicBezTo>
                  <a:pt x="5232514" y="5350668"/>
                  <a:pt x="5351297" y="5231885"/>
                  <a:pt x="5351297" y="5085359"/>
                </a:cubicBezTo>
                <a:lnTo>
                  <a:pt x="5351297" y="2015146"/>
                </a:lnTo>
                <a:cubicBezTo>
                  <a:pt x="5351297" y="1868620"/>
                  <a:pt x="5232514" y="1749837"/>
                  <a:pt x="5085988" y="1749837"/>
                </a:cubicBezTo>
                <a:lnTo>
                  <a:pt x="2014517" y="1749837"/>
                </a:lnTo>
                <a:cubicBezTo>
                  <a:pt x="1941254" y="1749837"/>
                  <a:pt x="1874927" y="1779533"/>
                  <a:pt x="1826916" y="1827544"/>
                </a:cubicBezTo>
                <a:close/>
                <a:moveTo>
                  <a:pt x="0" y="3601461"/>
                </a:moveTo>
                <a:lnTo>
                  <a:pt x="3601461" y="0"/>
                </a:lnTo>
                <a:lnTo>
                  <a:pt x="7151714" y="3550253"/>
                </a:lnTo>
                <a:lnTo>
                  <a:pt x="3550253" y="715171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03" name="TextBox 1302">
            <a:extLst>
              <a:ext uri="{FF2B5EF4-FFF2-40B4-BE49-F238E27FC236}">
                <a16:creationId xmlns:a16="http://schemas.microsoft.com/office/drawing/2014/main" id="{DAF99419-27EB-4965-933B-F7A6D7053957}"/>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sp>
        <p:nvSpPr>
          <p:cNvPr id="1300" name="TextBox 1299">
            <a:extLst>
              <a:ext uri="{FF2B5EF4-FFF2-40B4-BE49-F238E27FC236}">
                <a16:creationId xmlns:a16="http://schemas.microsoft.com/office/drawing/2014/main" id="{3E134348-A74A-4FAE-A701-65F1947F2C5C}"/>
              </a:ext>
            </a:extLst>
          </p:cNvPr>
          <p:cNvSpPr txBox="1"/>
          <p:nvPr/>
        </p:nvSpPr>
        <p:spPr>
          <a:xfrm>
            <a:off x="832075" y="194443"/>
            <a:ext cx="6344991"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CASE STUDIES</a:t>
            </a:r>
            <a:endParaRPr lang="vi-VN" sz="4400" b="1" dirty="0">
              <a:solidFill>
                <a:srgbClr val="273444"/>
              </a:solidFill>
              <a:latin typeface="#9Slide03 Bebas Neue Bold" panose="020B0606020202050201" pitchFamily="34" charset="0"/>
            </a:endParaRPr>
          </a:p>
        </p:txBody>
      </p:sp>
      <p:sp>
        <p:nvSpPr>
          <p:cNvPr id="23" name="Parallelogram 22">
            <a:extLst>
              <a:ext uri="{FF2B5EF4-FFF2-40B4-BE49-F238E27FC236}">
                <a16:creationId xmlns:a16="http://schemas.microsoft.com/office/drawing/2014/main" id="{055CC667-22B9-49C8-A3F3-9633A931ACB9}"/>
              </a:ext>
            </a:extLst>
          </p:cNvPr>
          <p:cNvSpPr/>
          <p:nvPr/>
        </p:nvSpPr>
        <p:spPr>
          <a:xfrm rot="6232892" flipV="1">
            <a:off x="-152406" y="208686"/>
            <a:ext cx="844082" cy="70132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Parallelogram 1298">
            <a:extLst>
              <a:ext uri="{FF2B5EF4-FFF2-40B4-BE49-F238E27FC236}">
                <a16:creationId xmlns:a16="http://schemas.microsoft.com/office/drawing/2014/main" id="{E9002931-16CD-496B-9048-C9331C643850}"/>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1" name="Straight Connector 1300">
            <a:extLst>
              <a:ext uri="{FF2B5EF4-FFF2-40B4-BE49-F238E27FC236}">
                <a16:creationId xmlns:a16="http://schemas.microsoft.com/office/drawing/2014/main" id="{5161AC92-F6D4-4173-9FE1-86681231AD41}"/>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302" name="Parallelogram 1301">
            <a:extLst>
              <a:ext uri="{FF2B5EF4-FFF2-40B4-BE49-F238E27FC236}">
                <a16:creationId xmlns:a16="http://schemas.microsoft.com/office/drawing/2014/main" id="{6AB18422-8C62-4853-BD46-880CFD91440D}"/>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4" name="Picture 1303">
            <a:extLst>
              <a:ext uri="{FF2B5EF4-FFF2-40B4-BE49-F238E27FC236}">
                <a16:creationId xmlns:a16="http://schemas.microsoft.com/office/drawing/2014/main" id="{B506F59F-D3C1-48E0-AF53-A86D7CC6E5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sp>
        <p:nvSpPr>
          <p:cNvPr id="17" name="Rectangle: Rounded Corners 90">
            <a:extLst>
              <a:ext uri="{FF2B5EF4-FFF2-40B4-BE49-F238E27FC236}">
                <a16:creationId xmlns:a16="http://schemas.microsoft.com/office/drawing/2014/main" id="{7990E993-A972-4707-A378-6D6C9FE62AB5}"/>
              </a:ext>
            </a:extLst>
          </p:cNvPr>
          <p:cNvSpPr/>
          <p:nvPr/>
        </p:nvSpPr>
        <p:spPr>
          <a:xfrm>
            <a:off x="936857" y="1134299"/>
            <a:ext cx="2567947" cy="1238193"/>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sp>
        <p:nvSpPr>
          <p:cNvPr id="33" name="TextBox 32">
            <a:extLst>
              <a:ext uri="{FF2B5EF4-FFF2-40B4-BE49-F238E27FC236}">
                <a16:creationId xmlns:a16="http://schemas.microsoft.com/office/drawing/2014/main" id="{4DD2B0EE-2BAC-46BB-82C0-E43B105F8E13}"/>
              </a:ext>
            </a:extLst>
          </p:cNvPr>
          <p:cNvSpPr txBox="1"/>
          <p:nvPr/>
        </p:nvSpPr>
        <p:spPr>
          <a:xfrm>
            <a:off x="3769081" y="1366655"/>
            <a:ext cx="5828913" cy="773481"/>
          </a:xfrm>
          <a:prstGeom prst="rect">
            <a:avLst/>
          </a:prstGeom>
          <a:noFill/>
        </p:spPr>
        <p:txBody>
          <a:bodyPr wrap="square" rtlCol="0">
            <a:spAutoFit/>
          </a:bodyPr>
          <a:lstStyle/>
          <a:p>
            <a:pPr algn="just">
              <a:lnSpc>
                <a:spcPts val="18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à công ty đầu tư, kinh doanh và quản lý bất động sản số 1 Việt Nam với quy mô, tốc độ phát triển và chất lượng dịch vụ đẳng cấp với 49 khu đô thị trải dài khắp Việt Nam</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nvGrpSpPr>
          <p:cNvPr id="48" name="Group 47">
            <a:extLst>
              <a:ext uri="{FF2B5EF4-FFF2-40B4-BE49-F238E27FC236}">
                <a16:creationId xmlns:a16="http://schemas.microsoft.com/office/drawing/2014/main" id="{7B0041C2-F5F0-416D-B977-CB825EB7B668}"/>
              </a:ext>
            </a:extLst>
          </p:cNvPr>
          <p:cNvGrpSpPr/>
          <p:nvPr/>
        </p:nvGrpSpPr>
        <p:grpSpPr>
          <a:xfrm>
            <a:off x="991205" y="2631582"/>
            <a:ext cx="4536421" cy="587533"/>
            <a:chOff x="886074" y="2636027"/>
            <a:chExt cx="4536421" cy="587533"/>
          </a:xfrm>
        </p:grpSpPr>
        <p:pic>
          <p:nvPicPr>
            <p:cNvPr id="20" name="Graphic 19">
              <a:extLst>
                <a:ext uri="{FF2B5EF4-FFF2-40B4-BE49-F238E27FC236}">
                  <a16:creationId xmlns:a16="http://schemas.microsoft.com/office/drawing/2014/main" id="{0348312D-448F-460A-AD93-5310FA718A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86074" y="2681915"/>
              <a:ext cx="216000" cy="216000"/>
            </a:xfrm>
            <a:prstGeom prst="rect">
              <a:avLst/>
            </a:prstGeom>
          </p:spPr>
        </p:pic>
        <p:sp>
          <p:nvSpPr>
            <p:cNvPr id="22" name="TextBox 21">
              <a:extLst>
                <a:ext uri="{FF2B5EF4-FFF2-40B4-BE49-F238E27FC236}">
                  <a16:creationId xmlns:a16="http://schemas.microsoft.com/office/drawing/2014/main" id="{6FEDCAFD-76A9-40DB-8BF3-333CD9E88DFE}"/>
                </a:ext>
              </a:extLst>
            </p:cNvPr>
            <p:cNvSpPr txBox="1"/>
            <p:nvPr/>
          </p:nvSpPr>
          <p:spPr>
            <a:xfrm>
              <a:off x="1206097" y="2636027"/>
              <a:ext cx="4216398" cy="587533"/>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WEBSITE: </a:t>
              </a:r>
            </a:p>
            <a:p>
              <a:pPr algn="just">
                <a:lnSpc>
                  <a:spcPts val="20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www. vinhomes.vn</a:t>
              </a:r>
            </a:p>
          </p:txBody>
        </p:sp>
      </p:grpSp>
      <p:grpSp>
        <p:nvGrpSpPr>
          <p:cNvPr id="4" name="Group 3">
            <a:extLst>
              <a:ext uri="{FF2B5EF4-FFF2-40B4-BE49-F238E27FC236}">
                <a16:creationId xmlns:a16="http://schemas.microsoft.com/office/drawing/2014/main" id="{120B6421-0FD8-4C28-B89B-0371B4071B62}"/>
              </a:ext>
            </a:extLst>
          </p:cNvPr>
          <p:cNvGrpSpPr/>
          <p:nvPr/>
        </p:nvGrpSpPr>
        <p:grpSpPr>
          <a:xfrm>
            <a:off x="937205" y="3409064"/>
            <a:ext cx="2669595" cy="1106586"/>
            <a:chOff x="937205" y="3063580"/>
            <a:chExt cx="2669595" cy="1106586"/>
          </a:xfrm>
        </p:grpSpPr>
        <p:pic>
          <p:nvPicPr>
            <p:cNvPr id="27" name="Graphic 26" descr="Marker">
              <a:extLst>
                <a:ext uri="{FF2B5EF4-FFF2-40B4-BE49-F238E27FC236}">
                  <a16:creationId xmlns:a16="http://schemas.microsoft.com/office/drawing/2014/main" id="{1D2D175F-272B-443B-90D3-EC03AFFE8D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37205" y="3063580"/>
              <a:ext cx="324000" cy="324000"/>
            </a:xfrm>
            <a:prstGeom prst="rect">
              <a:avLst/>
            </a:prstGeom>
          </p:spPr>
        </p:pic>
        <p:sp>
          <p:nvSpPr>
            <p:cNvPr id="29" name="TextBox 28">
              <a:extLst>
                <a:ext uri="{FF2B5EF4-FFF2-40B4-BE49-F238E27FC236}">
                  <a16:creationId xmlns:a16="http://schemas.microsoft.com/office/drawing/2014/main" id="{FF8DB3D0-BC09-4AE3-801E-0B8C9E205479}"/>
                </a:ext>
              </a:extLst>
            </p:cNvPr>
            <p:cNvSpPr txBox="1"/>
            <p:nvPr/>
          </p:nvSpPr>
          <p:spPr>
            <a:xfrm>
              <a:off x="1311230" y="3069672"/>
              <a:ext cx="2295570" cy="1100494"/>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ĐỊA CHỈ: </a:t>
              </a:r>
            </a:p>
            <a:p>
              <a:pPr algn="just">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208 Nguyễn Hữu Cảnh, Phường 22, Quận Bình Thạnh, TP. Hồ Chí Minh</a:t>
              </a:r>
            </a:p>
          </p:txBody>
        </p:sp>
      </p:grpSp>
      <p:grpSp>
        <p:nvGrpSpPr>
          <p:cNvPr id="3" name="Group 2">
            <a:extLst>
              <a:ext uri="{FF2B5EF4-FFF2-40B4-BE49-F238E27FC236}">
                <a16:creationId xmlns:a16="http://schemas.microsoft.com/office/drawing/2014/main" id="{CBF0EAAB-CC74-4637-8288-2E2E96C8236F}"/>
              </a:ext>
            </a:extLst>
          </p:cNvPr>
          <p:cNvGrpSpPr/>
          <p:nvPr/>
        </p:nvGrpSpPr>
        <p:grpSpPr>
          <a:xfrm>
            <a:off x="973205" y="4705600"/>
            <a:ext cx="2633593" cy="587533"/>
            <a:chOff x="973205" y="3511800"/>
            <a:chExt cx="2633593" cy="587533"/>
          </a:xfrm>
        </p:grpSpPr>
        <p:pic>
          <p:nvPicPr>
            <p:cNvPr id="35" name="Graphic 34" descr="Briefcase">
              <a:extLst>
                <a:ext uri="{FF2B5EF4-FFF2-40B4-BE49-F238E27FC236}">
                  <a16:creationId xmlns:a16="http://schemas.microsoft.com/office/drawing/2014/main" id="{47F47830-B510-413C-817A-98A4D4754D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73205" y="3539688"/>
              <a:ext cx="252000" cy="252000"/>
            </a:xfrm>
            <a:prstGeom prst="rect">
              <a:avLst/>
            </a:prstGeom>
          </p:spPr>
        </p:pic>
        <p:sp>
          <p:nvSpPr>
            <p:cNvPr id="37" name="TextBox 36">
              <a:extLst>
                <a:ext uri="{FF2B5EF4-FFF2-40B4-BE49-F238E27FC236}">
                  <a16:creationId xmlns:a16="http://schemas.microsoft.com/office/drawing/2014/main" id="{63AC175E-108F-403D-A7E2-6B72EA4D4A46}"/>
                </a:ext>
              </a:extLst>
            </p:cNvPr>
            <p:cNvSpPr txBox="1"/>
            <p:nvPr/>
          </p:nvSpPr>
          <p:spPr>
            <a:xfrm>
              <a:off x="1311228" y="3511800"/>
              <a:ext cx="2295570" cy="587533"/>
            </a:xfrm>
            <a:prstGeom prst="rect">
              <a:avLst/>
            </a:prstGeom>
            <a:noFill/>
          </p:spPr>
          <p:txBody>
            <a:bodyPr wrap="square" rtlCol="0">
              <a:spAutoFit/>
            </a:bodyPr>
            <a:lstStyle/>
            <a:p>
              <a:pPr>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LĨNH VỰC: </a:t>
              </a:r>
            </a:p>
            <a:p>
              <a:pPr>
                <a:lnSpc>
                  <a:spcPts val="2000"/>
                </a:lnSpc>
              </a:pP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Kinh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doanh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bất</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động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sản</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pic>
        <p:nvPicPr>
          <p:cNvPr id="60" name="Graphic 59" descr="Handshake">
            <a:extLst>
              <a:ext uri="{FF2B5EF4-FFF2-40B4-BE49-F238E27FC236}">
                <a16:creationId xmlns:a16="http://schemas.microsoft.com/office/drawing/2014/main" id="{A1E4EF6D-64EA-49AC-A8B7-A51F535C91C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854775" y="2641470"/>
            <a:ext cx="288000" cy="288000"/>
          </a:xfrm>
          <a:prstGeom prst="rect">
            <a:avLst/>
          </a:prstGeom>
        </p:spPr>
      </p:pic>
      <p:sp>
        <p:nvSpPr>
          <p:cNvPr id="61" name="TextBox 60">
            <a:extLst>
              <a:ext uri="{FF2B5EF4-FFF2-40B4-BE49-F238E27FC236}">
                <a16:creationId xmlns:a16="http://schemas.microsoft.com/office/drawing/2014/main" id="{2EBADD23-178B-42A9-9D98-4927939CF13A}"/>
              </a:ext>
            </a:extLst>
          </p:cNvPr>
          <p:cNvSpPr txBox="1"/>
          <p:nvPr/>
        </p:nvSpPr>
        <p:spPr>
          <a:xfrm>
            <a:off x="4174798" y="2631582"/>
            <a:ext cx="4216398" cy="307777"/>
          </a:xfrm>
          <a:prstGeom prst="rect">
            <a:avLst/>
          </a:prstGeom>
          <a:noFill/>
        </p:spPr>
        <p:txBody>
          <a:bodyPr wrap="square" rtlCol="0">
            <a:spAutoFit/>
          </a:bodyPr>
          <a:lstStyle/>
          <a:p>
            <a:pPr algn="just"/>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MÔ TẢ DỰ ÁN</a:t>
            </a:r>
            <a:endParaRPr lang="vi-VN"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sp>
        <p:nvSpPr>
          <p:cNvPr id="62" name="TextBox 61">
            <a:extLst>
              <a:ext uri="{FF2B5EF4-FFF2-40B4-BE49-F238E27FC236}">
                <a16:creationId xmlns:a16="http://schemas.microsoft.com/office/drawing/2014/main" id="{BB8B0ADD-944C-42D6-83AD-CD7501BFC28C}"/>
              </a:ext>
            </a:extLst>
          </p:cNvPr>
          <p:cNvSpPr txBox="1"/>
          <p:nvPr/>
        </p:nvSpPr>
        <p:spPr>
          <a:xfrm>
            <a:off x="4174800" y="2929078"/>
            <a:ext cx="5423194" cy="542649"/>
          </a:xfrm>
          <a:prstGeom prst="rect">
            <a:avLst/>
          </a:prstGeom>
          <a:noFill/>
        </p:spPr>
        <p:txBody>
          <a:bodyPr wrap="square" rtlCol="0">
            <a:spAutoFit/>
          </a:bodyPr>
          <a:lstStyle/>
          <a:p>
            <a:pPr algn="just">
              <a:lnSpc>
                <a:spcPts val="1800"/>
              </a:lnSpc>
              <a:spcBef>
                <a:spcPts val="300"/>
              </a:spcBef>
              <a:buClr>
                <a:srgbClr val="CB2134"/>
              </a:buClr>
              <a:buSzPct val="120000"/>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Áp dụng CRM tiêu chuẩn cho bộ phận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kinh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doanh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của</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Vinhomes</a:t>
            </a:r>
          </a:p>
        </p:txBody>
      </p:sp>
      <p:sp>
        <p:nvSpPr>
          <p:cNvPr id="39" name="Parallelogram 38">
            <a:extLst>
              <a:ext uri="{FF2B5EF4-FFF2-40B4-BE49-F238E27FC236}">
                <a16:creationId xmlns:a16="http://schemas.microsoft.com/office/drawing/2014/main" id="{CC0BF333-7250-4A5C-B5D5-9CAEB99EA35B}"/>
              </a:ext>
            </a:extLst>
          </p:cNvPr>
          <p:cNvSpPr/>
          <p:nvPr/>
        </p:nvSpPr>
        <p:spPr>
          <a:xfrm rot="2672179">
            <a:off x="10207463" y="4699365"/>
            <a:ext cx="1467501" cy="28537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C5D9D38D-C4DA-4254-A922-1109E46E261F}"/>
              </a:ext>
            </a:extLst>
          </p:cNvPr>
          <p:cNvPicPr>
            <a:picLocks noChangeAspect="1"/>
          </p:cNvPicPr>
          <p:nvPr/>
        </p:nvPicPr>
        <p:blipFill>
          <a:blip r:embed="rId13"/>
          <a:srcRect/>
          <a:stretch/>
        </p:blipFill>
        <p:spPr>
          <a:xfrm>
            <a:off x="1197770" y="1293871"/>
            <a:ext cx="2046121" cy="919049"/>
          </a:xfrm>
          <a:prstGeom prst="rect">
            <a:avLst/>
          </a:prstGeom>
        </p:spPr>
      </p:pic>
    </p:spTree>
    <p:extLst>
      <p:ext uri="{BB962C8B-B14F-4D97-AF65-F5344CB8AC3E}">
        <p14:creationId xmlns:p14="http://schemas.microsoft.com/office/powerpoint/2010/main" val="1201343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2" presetClass="entr" presetSubtype="2" decel="100000" fill="hold" nodeType="withEffect">
                                  <p:stCondLst>
                                    <p:cond delay="0"/>
                                  </p:stCondLst>
                                  <p:childTnLst>
                                    <p:set>
                                      <p:cBhvr>
                                        <p:cTn id="8" dur="1" fill="hold">
                                          <p:stCondLst>
                                            <p:cond delay="0"/>
                                          </p:stCondLst>
                                        </p:cTn>
                                        <p:tgtEl>
                                          <p:spTgt spid="1301"/>
                                        </p:tgtEl>
                                        <p:attrNameLst>
                                          <p:attrName>style.visibility</p:attrName>
                                        </p:attrNameLst>
                                      </p:cBhvr>
                                      <p:to>
                                        <p:strVal val="visible"/>
                                      </p:to>
                                    </p:set>
                                    <p:anim calcmode="lin" valueType="num">
                                      <p:cBhvr additive="base">
                                        <p:cTn id="9" dur="500" fill="hold"/>
                                        <p:tgtEl>
                                          <p:spTgt spid="1301"/>
                                        </p:tgtEl>
                                        <p:attrNameLst>
                                          <p:attrName>ppt_x</p:attrName>
                                        </p:attrNameLst>
                                      </p:cBhvr>
                                      <p:tavLst>
                                        <p:tav tm="0">
                                          <p:val>
                                            <p:strVal val="1+#ppt_w/2"/>
                                          </p:val>
                                        </p:tav>
                                        <p:tav tm="100000">
                                          <p:val>
                                            <p:strVal val="#ppt_x"/>
                                          </p:val>
                                        </p:tav>
                                      </p:tavLst>
                                    </p:anim>
                                    <p:anim calcmode="lin" valueType="num">
                                      <p:cBhvr additive="base">
                                        <p:cTn id="10" dur="500" fill="hold"/>
                                        <p:tgtEl>
                                          <p:spTgt spid="1301"/>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1300"/>
                                        </p:tgtEl>
                                        <p:attrNameLst>
                                          <p:attrName>style.visibility</p:attrName>
                                        </p:attrNameLst>
                                      </p:cBhvr>
                                      <p:to>
                                        <p:strVal val="visible"/>
                                      </p:to>
                                    </p:set>
                                    <p:anim calcmode="lin" valueType="num">
                                      <p:cBhvr additive="base">
                                        <p:cTn id="14" dur="500" fill="hold"/>
                                        <p:tgtEl>
                                          <p:spTgt spid="1300"/>
                                        </p:tgtEl>
                                        <p:attrNameLst>
                                          <p:attrName>ppt_x</p:attrName>
                                        </p:attrNameLst>
                                      </p:cBhvr>
                                      <p:tavLst>
                                        <p:tav tm="0">
                                          <p:val>
                                            <p:strVal val="0-#ppt_w/2"/>
                                          </p:val>
                                        </p:tav>
                                        <p:tav tm="100000">
                                          <p:val>
                                            <p:strVal val="#ppt_x"/>
                                          </p:val>
                                        </p:tav>
                                      </p:tavLst>
                                    </p:anim>
                                    <p:anim calcmode="lin" valueType="num">
                                      <p:cBhvr additive="base">
                                        <p:cTn id="15" dur="500" fill="hold"/>
                                        <p:tgtEl>
                                          <p:spTgt spid="1300"/>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0"/>
                                  </p:stCondLst>
                                  <p:childTnLst>
                                    <p:set>
                                      <p:cBhvr>
                                        <p:cTn id="17" dur="1" fill="hold">
                                          <p:stCondLst>
                                            <p:cond delay="0"/>
                                          </p:stCondLst>
                                        </p:cTn>
                                        <p:tgtEl>
                                          <p:spTgt spid="1303"/>
                                        </p:tgtEl>
                                        <p:attrNameLst>
                                          <p:attrName>style.visibility</p:attrName>
                                        </p:attrNameLst>
                                      </p:cBhvr>
                                      <p:to>
                                        <p:strVal val="visible"/>
                                      </p:to>
                                    </p:set>
                                    <p:anim calcmode="lin" valueType="num">
                                      <p:cBhvr additive="base">
                                        <p:cTn id="18" dur="500" fill="hold"/>
                                        <p:tgtEl>
                                          <p:spTgt spid="1303"/>
                                        </p:tgtEl>
                                        <p:attrNameLst>
                                          <p:attrName>ppt_x</p:attrName>
                                        </p:attrNameLst>
                                      </p:cBhvr>
                                      <p:tavLst>
                                        <p:tav tm="0">
                                          <p:val>
                                            <p:strVal val="#ppt_x"/>
                                          </p:val>
                                        </p:tav>
                                        <p:tav tm="100000">
                                          <p:val>
                                            <p:strVal val="#ppt_x"/>
                                          </p:val>
                                        </p:tav>
                                      </p:tavLst>
                                    </p:anim>
                                    <p:anim calcmode="lin" valueType="num">
                                      <p:cBhvr additive="base">
                                        <p:cTn id="19" dur="500" fill="hold"/>
                                        <p:tgtEl>
                                          <p:spTgt spid="1303"/>
                                        </p:tgtEl>
                                        <p:attrNameLst>
                                          <p:attrName>ppt_y</p:attrName>
                                        </p:attrNameLst>
                                      </p:cBhvr>
                                      <p:tavLst>
                                        <p:tav tm="0">
                                          <p:val>
                                            <p:strVal val="1+#ppt_h/2"/>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anim calcmode="lin" valueType="num">
                                      <p:cBhvr>
                                        <p:cTn id="23" dur="500" fill="hold"/>
                                        <p:tgtEl>
                                          <p:spTgt spid="39"/>
                                        </p:tgtEl>
                                        <p:attrNameLst>
                                          <p:attrName>ppt_x</p:attrName>
                                        </p:attrNameLst>
                                      </p:cBhvr>
                                      <p:tavLst>
                                        <p:tav tm="0">
                                          <p:val>
                                            <p:strVal val="#ppt_x"/>
                                          </p:val>
                                        </p:tav>
                                        <p:tav tm="100000">
                                          <p:val>
                                            <p:strVal val="#ppt_x"/>
                                          </p:val>
                                        </p:tav>
                                      </p:tavLst>
                                    </p:anim>
                                    <p:anim calcmode="lin" valueType="num">
                                      <p:cBhvr>
                                        <p:cTn id="2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 grpId="0"/>
      <p:bldP spid="1300" grpId="0"/>
      <p:bldP spid="23"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rường Phổ thông Song ngữ Liên cấp – Wellspring Saigon">
            <a:extLst>
              <a:ext uri="{FF2B5EF4-FFF2-40B4-BE49-F238E27FC236}">
                <a16:creationId xmlns:a16="http://schemas.microsoft.com/office/drawing/2014/main" id="{ED2306E9-43C9-489A-BA8E-61F3BC6D72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2" r="9549"/>
          <a:stretch/>
        </p:blipFill>
        <p:spPr bwMode="auto">
          <a:xfrm>
            <a:off x="9659045" y="1112867"/>
            <a:ext cx="4724612" cy="4979834"/>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Shape 35">
            <a:extLst>
              <a:ext uri="{FF2B5EF4-FFF2-40B4-BE49-F238E27FC236}">
                <a16:creationId xmlns:a16="http://schemas.microsoft.com/office/drawing/2014/main" id="{57883596-1D08-472D-8C82-816A9653A28B}"/>
              </a:ext>
            </a:extLst>
          </p:cNvPr>
          <p:cNvSpPr>
            <a:spLocks noChangeAspect="1"/>
          </p:cNvSpPr>
          <p:nvPr/>
        </p:nvSpPr>
        <p:spPr>
          <a:xfrm rot="2700000">
            <a:off x="8604459" y="18192"/>
            <a:ext cx="7151714" cy="7151714"/>
          </a:xfrm>
          <a:custGeom>
            <a:avLst/>
            <a:gdLst>
              <a:gd name="connsiteX0" fmla="*/ 1826916 w 7151714"/>
              <a:gd name="connsiteY0" fmla="*/ 1827544 h 7151714"/>
              <a:gd name="connsiteX1" fmla="*/ 1749208 w 7151714"/>
              <a:gd name="connsiteY1" fmla="*/ 2015146 h 7151714"/>
              <a:gd name="connsiteX2" fmla="*/ 1749208 w 7151714"/>
              <a:gd name="connsiteY2" fmla="*/ 5085359 h 7151714"/>
              <a:gd name="connsiteX3" fmla="*/ 2014517 w 7151714"/>
              <a:gd name="connsiteY3" fmla="*/ 5350668 h 7151714"/>
              <a:gd name="connsiteX4" fmla="*/ 5085988 w 7151714"/>
              <a:gd name="connsiteY4" fmla="*/ 5350668 h 7151714"/>
              <a:gd name="connsiteX5" fmla="*/ 5351297 w 7151714"/>
              <a:gd name="connsiteY5" fmla="*/ 5085359 h 7151714"/>
              <a:gd name="connsiteX6" fmla="*/ 5351297 w 7151714"/>
              <a:gd name="connsiteY6" fmla="*/ 2015146 h 7151714"/>
              <a:gd name="connsiteX7" fmla="*/ 5085988 w 7151714"/>
              <a:gd name="connsiteY7" fmla="*/ 1749837 h 7151714"/>
              <a:gd name="connsiteX8" fmla="*/ 2014517 w 7151714"/>
              <a:gd name="connsiteY8" fmla="*/ 1749837 h 7151714"/>
              <a:gd name="connsiteX9" fmla="*/ 1826916 w 7151714"/>
              <a:gd name="connsiteY9" fmla="*/ 1827544 h 7151714"/>
              <a:gd name="connsiteX10" fmla="*/ 0 w 7151714"/>
              <a:gd name="connsiteY10" fmla="*/ 3601461 h 7151714"/>
              <a:gd name="connsiteX11" fmla="*/ 3601461 w 7151714"/>
              <a:gd name="connsiteY11" fmla="*/ 0 h 7151714"/>
              <a:gd name="connsiteX12" fmla="*/ 7151714 w 7151714"/>
              <a:gd name="connsiteY12" fmla="*/ 3550253 h 7151714"/>
              <a:gd name="connsiteX13" fmla="*/ 3550253 w 7151714"/>
              <a:gd name="connsiteY13" fmla="*/ 7151714 h 715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51714" h="7151714">
                <a:moveTo>
                  <a:pt x="1826916" y="1827544"/>
                </a:moveTo>
                <a:cubicBezTo>
                  <a:pt x="1778904" y="1875556"/>
                  <a:pt x="1749208" y="1941883"/>
                  <a:pt x="1749208" y="2015146"/>
                </a:cubicBezTo>
                <a:lnTo>
                  <a:pt x="1749208" y="5085359"/>
                </a:lnTo>
                <a:cubicBezTo>
                  <a:pt x="1749208" y="5231885"/>
                  <a:pt x="1867991" y="5350668"/>
                  <a:pt x="2014517" y="5350668"/>
                </a:cubicBezTo>
                <a:lnTo>
                  <a:pt x="5085988" y="5350668"/>
                </a:lnTo>
                <a:cubicBezTo>
                  <a:pt x="5232514" y="5350668"/>
                  <a:pt x="5351297" y="5231885"/>
                  <a:pt x="5351297" y="5085359"/>
                </a:cubicBezTo>
                <a:lnTo>
                  <a:pt x="5351297" y="2015146"/>
                </a:lnTo>
                <a:cubicBezTo>
                  <a:pt x="5351297" y="1868620"/>
                  <a:pt x="5232514" y="1749837"/>
                  <a:pt x="5085988" y="1749837"/>
                </a:cubicBezTo>
                <a:lnTo>
                  <a:pt x="2014517" y="1749837"/>
                </a:lnTo>
                <a:cubicBezTo>
                  <a:pt x="1941254" y="1749837"/>
                  <a:pt x="1874927" y="1779533"/>
                  <a:pt x="1826916" y="1827544"/>
                </a:cubicBezTo>
                <a:close/>
                <a:moveTo>
                  <a:pt x="0" y="3601461"/>
                </a:moveTo>
                <a:lnTo>
                  <a:pt x="3601461" y="0"/>
                </a:lnTo>
                <a:lnTo>
                  <a:pt x="7151714" y="3550253"/>
                </a:lnTo>
                <a:lnTo>
                  <a:pt x="3550253" y="715171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03" name="TextBox 1302">
            <a:extLst>
              <a:ext uri="{FF2B5EF4-FFF2-40B4-BE49-F238E27FC236}">
                <a16:creationId xmlns:a16="http://schemas.microsoft.com/office/drawing/2014/main" id="{DAF99419-27EB-4965-933B-F7A6D7053957}"/>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sp>
        <p:nvSpPr>
          <p:cNvPr id="1300" name="TextBox 1299">
            <a:extLst>
              <a:ext uri="{FF2B5EF4-FFF2-40B4-BE49-F238E27FC236}">
                <a16:creationId xmlns:a16="http://schemas.microsoft.com/office/drawing/2014/main" id="{3E134348-A74A-4FAE-A701-65F1947F2C5C}"/>
              </a:ext>
            </a:extLst>
          </p:cNvPr>
          <p:cNvSpPr txBox="1"/>
          <p:nvPr/>
        </p:nvSpPr>
        <p:spPr>
          <a:xfrm>
            <a:off x="832075" y="194443"/>
            <a:ext cx="6344991"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CASE STUDIES</a:t>
            </a:r>
            <a:endParaRPr lang="vi-VN" sz="4400" b="1" dirty="0">
              <a:solidFill>
                <a:srgbClr val="273444"/>
              </a:solidFill>
              <a:latin typeface="#9Slide03 Bebas Neue Bold" panose="020B0606020202050201" pitchFamily="34" charset="0"/>
            </a:endParaRPr>
          </a:p>
        </p:txBody>
      </p:sp>
      <p:sp>
        <p:nvSpPr>
          <p:cNvPr id="23" name="Parallelogram 22">
            <a:extLst>
              <a:ext uri="{FF2B5EF4-FFF2-40B4-BE49-F238E27FC236}">
                <a16:creationId xmlns:a16="http://schemas.microsoft.com/office/drawing/2014/main" id="{055CC667-22B9-49C8-A3F3-9633A931ACB9}"/>
              </a:ext>
            </a:extLst>
          </p:cNvPr>
          <p:cNvSpPr/>
          <p:nvPr/>
        </p:nvSpPr>
        <p:spPr>
          <a:xfrm rot="6232892" flipV="1">
            <a:off x="-152406" y="208686"/>
            <a:ext cx="844082" cy="70132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Parallelogram 1298">
            <a:extLst>
              <a:ext uri="{FF2B5EF4-FFF2-40B4-BE49-F238E27FC236}">
                <a16:creationId xmlns:a16="http://schemas.microsoft.com/office/drawing/2014/main" id="{E9002931-16CD-496B-9048-C9331C643850}"/>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1" name="Straight Connector 1300">
            <a:extLst>
              <a:ext uri="{FF2B5EF4-FFF2-40B4-BE49-F238E27FC236}">
                <a16:creationId xmlns:a16="http://schemas.microsoft.com/office/drawing/2014/main" id="{5161AC92-F6D4-4173-9FE1-86681231AD41}"/>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302" name="Parallelogram 1301">
            <a:extLst>
              <a:ext uri="{FF2B5EF4-FFF2-40B4-BE49-F238E27FC236}">
                <a16:creationId xmlns:a16="http://schemas.microsoft.com/office/drawing/2014/main" id="{6AB18422-8C62-4853-BD46-880CFD91440D}"/>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4" name="Picture 1303">
            <a:extLst>
              <a:ext uri="{FF2B5EF4-FFF2-40B4-BE49-F238E27FC236}">
                <a16:creationId xmlns:a16="http://schemas.microsoft.com/office/drawing/2014/main" id="{B506F59F-D3C1-48E0-AF53-A86D7CC6E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sp>
        <p:nvSpPr>
          <p:cNvPr id="17" name="Rectangle: Rounded Corners 90">
            <a:extLst>
              <a:ext uri="{FF2B5EF4-FFF2-40B4-BE49-F238E27FC236}">
                <a16:creationId xmlns:a16="http://schemas.microsoft.com/office/drawing/2014/main" id="{7990E993-A972-4707-A378-6D6C9FE62AB5}"/>
              </a:ext>
            </a:extLst>
          </p:cNvPr>
          <p:cNvSpPr/>
          <p:nvPr/>
        </p:nvSpPr>
        <p:spPr>
          <a:xfrm>
            <a:off x="936857" y="1134299"/>
            <a:ext cx="2567947" cy="1238193"/>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sp>
        <p:nvSpPr>
          <p:cNvPr id="33" name="TextBox 32">
            <a:extLst>
              <a:ext uri="{FF2B5EF4-FFF2-40B4-BE49-F238E27FC236}">
                <a16:creationId xmlns:a16="http://schemas.microsoft.com/office/drawing/2014/main" id="{4DD2B0EE-2BAC-46BB-82C0-E43B105F8E13}"/>
              </a:ext>
            </a:extLst>
          </p:cNvPr>
          <p:cNvSpPr txBox="1"/>
          <p:nvPr/>
        </p:nvSpPr>
        <p:spPr>
          <a:xfrm>
            <a:off x="3769081" y="1251238"/>
            <a:ext cx="5828913" cy="1004314"/>
          </a:xfrm>
          <a:prstGeom prst="rect">
            <a:avLst/>
          </a:prstGeom>
          <a:noFill/>
        </p:spPr>
        <p:txBody>
          <a:bodyPr wrap="square" rtlCol="0">
            <a:spAutoFit/>
          </a:bodyPr>
          <a:lstStyle/>
          <a:p>
            <a:pPr algn="just">
              <a:lnSpc>
                <a:spcPts val="18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rường Phổ thông Song Ngữ Liên cấp Wellspring (trường PTSNLC Wellspring) nằm trong hệ thống trường học do Công ty Cổ phần Đầu tư và Phát triển Giáo dục S.S.G (thuộc Tập đoàn S.S.G) xây dựng tại Hà Nội và TP Hồ Chí Minh. </a:t>
            </a:r>
          </a:p>
        </p:txBody>
      </p:sp>
      <p:grpSp>
        <p:nvGrpSpPr>
          <p:cNvPr id="48" name="Group 47">
            <a:extLst>
              <a:ext uri="{FF2B5EF4-FFF2-40B4-BE49-F238E27FC236}">
                <a16:creationId xmlns:a16="http://schemas.microsoft.com/office/drawing/2014/main" id="{7B0041C2-F5F0-416D-B977-CB825EB7B668}"/>
              </a:ext>
            </a:extLst>
          </p:cNvPr>
          <p:cNvGrpSpPr/>
          <p:nvPr/>
        </p:nvGrpSpPr>
        <p:grpSpPr>
          <a:xfrm>
            <a:off x="991205" y="2631582"/>
            <a:ext cx="4536421" cy="587533"/>
            <a:chOff x="886074" y="2636027"/>
            <a:chExt cx="4536421" cy="587533"/>
          </a:xfrm>
        </p:grpSpPr>
        <p:pic>
          <p:nvPicPr>
            <p:cNvPr id="20" name="Graphic 19">
              <a:extLst>
                <a:ext uri="{FF2B5EF4-FFF2-40B4-BE49-F238E27FC236}">
                  <a16:creationId xmlns:a16="http://schemas.microsoft.com/office/drawing/2014/main" id="{0348312D-448F-460A-AD93-5310FA718A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86074" y="2681915"/>
              <a:ext cx="216000" cy="216000"/>
            </a:xfrm>
            <a:prstGeom prst="rect">
              <a:avLst/>
            </a:prstGeom>
          </p:spPr>
        </p:pic>
        <p:sp>
          <p:nvSpPr>
            <p:cNvPr id="22" name="TextBox 21">
              <a:extLst>
                <a:ext uri="{FF2B5EF4-FFF2-40B4-BE49-F238E27FC236}">
                  <a16:creationId xmlns:a16="http://schemas.microsoft.com/office/drawing/2014/main" id="{6FEDCAFD-76A9-40DB-8BF3-333CD9E88DFE}"/>
                </a:ext>
              </a:extLst>
            </p:cNvPr>
            <p:cNvSpPr txBox="1"/>
            <p:nvPr/>
          </p:nvSpPr>
          <p:spPr>
            <a:xfrm>
              <a:off x="1206097" y="2636027"/>
              <a:ext cx="4216398" cy="587533"/>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WEBSITE: </a:t>
              </a:r>
            </a:p>
            <a:p>
              <a:pPr algn="just">
                <a:lnSpc>
                  <a:spcPts val="20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www.wellspring.edu.vn</a:t>
              </a:r>
            </a:p>
          </p:txBody>
        </p:sp>
      </p:grpSp>
      <p:grpSp>
        <p:nvGrpSpPr>
          <p:cNvPr id="4" name="Group 3">
            <a:extLst>
              <a:ext uri="{FF2B5EF4-FFF2-40B4-BE49-F238E27FC236}">
                <a16:creationId xmlns:a16="http://schemas.microsoft.com/office/drawing/2014/main" id="{120B6421-0FD8-4C28-B89B-0371B4071B62}"/>
              </a:ext>
            </a:extLst>
          </p:cNvPr>
          <p:cNvGrpSpPr/>
          <p:nvPr/>
        </p:nvGrpSpPr>
        <p:grpSpPr>
          <a:xfrm>
            <a:off x="937205" y="3409064"/>
            <a:ext cx="2669595" cy="1106586"/>
            <a:chOff x="937205" y="3063580"/>
            <a:chExt cx="2669595" cy="1106586"/>
          </a:xfrm>
        </p:grpSpPr>
        <p:pic>
          <p:nvPicPr>
            <p:cNvPr id="27" name="Graphic 26" descr="Marker">
              <a:extLst>
                <a:ext uri="{FF2B5EF4-FFF2-40B4-BE49-F238E27FC236}">
                  <a16:creationId xmlns:a16="http://schemas.microsoft.com/office/drawing/2014/main" id="{1D2D175F-272B-443B-90D3-EC03AFFE8D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7205" y="3063580"/>
              <a:ext cx="324000" cy="324000"/>
            </a:xfrm>
            <a:prstGeom prst="rect">
              <a:avLst/>
            </a:prstGeom>
          </p:spPr>
        </p:pic>
        <p:sp>
          <p:nvSpPr>
            <p:cNvPr id="29" name="TextBox 28">
              <a:extLst>
                <a:ext uri="{FF2B5EF4-FFF2-40B4-BE49-F238E27FC236}">
                  <a16:creationId xmlns:a16="http://schemas.microsoft.com/office/drawing/2014/main" id="{FF8DB3D0-BC09-4AE3-801E-0B8C9E205479}"/>
                </a:ext>
              </a:extLst>
            </p:cNvPr>
            <p:cNvSpPr txBox="1"/>
            <p:nvPr/>
          </p:nvSpPr>
          <p:spPr>
            <a:xfrm>
              <a:off x="1311230" y="3069672"/>
              <a:ext cx="2295570" cy="1100494"/>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ĐỊA CHỈ: </a:t>
              </a:r>
            </a:p>
            <a:p>
              <a:pPr algn="just">
                <a:lnSpc>
                  <a:spcPts val="2000"/>
                </a:lnSpc>
              </a:pP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Số</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95</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P</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hố Ái Mộ</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Phường Bồ Đề</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Quận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Long Biê</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Hà Nội</a:t>
              </a:r>
            </a:p>
          </p:txBody>
        </p:sp>
      </p:grpSp>
      <p:grpSp>
        <p:nvGrpSpPr>
          <p:cNvPr id="3" name="Group 2">
            <a:extLst>
              <a:ext uri="{FF2B5EF4-FFF2-40B4-BE49-F238E27FC236}">
                <a16:creationId xmlns:a16="http://schemas.microsoft.com/office/drawing/2014/main" id="{CBF0EAAB-CC74-4637-8288-2E2E96C8236F}"/>
              </a:ext>
            </a:extLst>
          </p:cNvPr>
          <p:cNvGrpSpPr/>
          <p:nvPr/>
        </p:nvGrpSpPr>
        <p:grpSpPr>
          <a:xfrm>
            <a:off x="973205" y="4705600"/>
            <a:ext cx="2633593" cy="587533"/>
            <a:chOff x="973205" y="3511800"/>
            <a:chExt cx="2633593" cy="587533"/>
          </a:xfrm>
        </p:grpSpPr>
        <p:pic>
          <p:nvPicPr>
            <p:cNvPr id="35" name="Graphic 34" descr="Briefcase">
              <a:extLst>
                <a:ext uri="{FF2B5EF4-FFF2-40B4-BE49-F238E27FC236}">
                  <a16:creationId xmlns:a16="http://schemas.microsoft.com/office/drawing/2014/main" id="{47F47830-B510-413C-817A-98A4D4754D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73205" y="3539688"/>
              <a:ext cx="252000" cy="252000"/>
            </a:xfrm>
            <a:prstGeom prst="rect">
              <a:avLst/>
            </a:prstGeom>
          </p:spPr>
        </p:pic>
        <p:sp>
          <p:nvSpPr>
            <p:cNvPr id="37" name="TextBox 36">
              <a:extLst>
                <a:ext uri="{FF2B5EF4-FFF2-40B4-BE49-F238E27FC236}">
                  <a16:creationId xmlns:a16="http://schemas.microsoft.com/office/drawing/2014/main" id="{63AC175E-108F-403D-A7E2-6B72EA4D4A46}"/>
                </a:ext>
              </a:extLst>
            </p:cNvPr>
            <p:cNvSpPr txBox="1"/>
            <p:nvPr/>
          </p:nvSpPr>
          <p:spPr>
            <a:xfrm>
              <a:off x="1311228" y="3511800"/>
              <a:ext cx="2295570" cy="587533"/>
            </a:xfrm>
            <a:prstGeom prst="rect">
              <a:avLst/>
            </a:prstGeom>
            <a:noFill/>
          </p:spPr>
          <p:txBody>
            <a:bodyPr wrap="square" rtlCol="0">
              <a:spAutoFit/>
            </a:bodyPr>
            <a:lstStyle/>
            <a:p>
              <a:pPr>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LĨNH VỰC: </a:t>
              </a:r>
            </a:p>
            <a:p>
              <a:pPr>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Trường quốc tế Song ngữ</a:t>
              </a:r>
            </a:p>
          </p:txBody>
        </p:sp>
      </p:grpSp>
      <p:pic>
        <p:nvPicPr>
          <p:cNvPr id="60" name="Graphic 59" descr="Handshake">
            <a:extLst>
              <a:ext uri="{FF2B5EF4-FFF2-40B4-BE49-F238E27FC236}">
                <a16:creationId xmlns:a16="http://schemas.microsoft.com/office/drawing/2014/main" id="{A1E4EF6D-64EA-49AC-A8B7-A51F535C91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854775" y="2641470"/>
            <a:ext cx="288000" cy="288000"/>
          </a:xfrm>
          <a:prstGeom prst="rect">
            <a:avLst/>
          </a:prstGeom>
        </p:spPr>
      </p:pic>
      <p:sp>
        <p:nvSpPr>
          <p:cNvPr id="61" name="TextBox 60">
            <a:extLst>
              <a:ext uri="{FF2B5EF4-FFF2-40B4-BE49-F238E27FC236}">
                <a16:creationId xmlns:a16="http://schemas.microsoft.com/office/drawing/2014/main" id="{2EBADD23-178B-42A9-9D98-4927939CF13A}"/>
              </a:ext>
            </a:extLst>
          </p:cNvPr>
          <p:cNvSpPr txBox="1"/>
          <p:nvPr/>
        </p:nvSpPr>
        <p:spPr>
          <a:xfrm>
            <a:off x="4174798" y="2631582"/>
            <a:ext cx="4216398" cy="307777"/>
          </a:xfrm>
          <a:prstGeom prst="rect">
            <a:avLst/>
          </a:prstGeom>
          <a:noFill/>
        </p:spPr>
        <p:txBody>
          <a:bodyPr wrap="square" rtlCol="0">
            <a:spAutoFit/>
          </a:bodyPr>
          <a:lstStyle/>
          <a:p>
            <a:pPr algn="just"/>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MÔ TẢ DỰ ÁN</a:t>
            </a:r>
            <a:endParaRPr lang="vi-VN"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sp>
        <p:nvSpPr>
          <p:cNvPr id="62" name="TextBox 61">
            <a:extLst>
              <a:ext uri="{FF2B5EF4-FFF2-40B4-BE49-F238E27FC236}">
                <a16:creationId xmlns:a16="http://schemas.microsoft.com/office/drawing/2014/main" id="{BB8B0ADD-944C-42D6-83AD-CD7501BFC28C}"/>
              </a:ext>
            </a:extLst>
          </p:cNvPr>
          <p:cNvSpPr txBox="1"/>
          <p:nvPr/>
        </p:nvSpPr>
        <p:spPr>
          <a:xfrm>
            <a:off x="4174800" y="2929078"/>
            <a:ext cx="5423194" cy="1850699"/>
          </a:xfrm>
          <a:prstGeom prst="rect">
            <a:avLst/>
          </a:prstGeom>
          <a:noFill/>
        </p:spPr>
        <p:txBody>
          <a:bodyPr wrap="square" rtlCol="0">
            <a:spAutoFit/>
          </a:bodyPr>
          <a:lstStyle/>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Tư vấn quy trình tổng thể</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Thiết kế, triển khai giải pháp CRM mở rộng quản lý quy trình khép kín từ tiếp thị </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-&gt;</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tuyển sinh </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-&gt;</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giáo vụ </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-&gt;</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dịch vụ</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-&gt;</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kế t</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oán</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Ứng dụng App dành cho phụ huynh</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Ứng dụng điều xe dành cho tài xế xe buýt đưa đón</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Tích hợp phần mềm kế toán Bravo</a:t>
            </a:r>
          </a:p>
        </p:txBody>
      </p:sp>
      <p:sp>
        <p:nvSpPr>
          <p:cNvPr id="39" name="Parallelogram 38">
            <a:extLst>
              <a:ext uri="{FF2B5EF4-FFF2-40B4-BE49-F238E27FC236}">
                <a16:creationId xmlns:a16="http://schemas.microsoft.com/office/drawing/2014/main" id="{CC0BF333-7250-4A5C-B5D5-9CAEB99EA35B}"/>
              </a:ext>
            </a:extLst>
          </p:cNvPr>
          <p:cNvSpPr/>
          <p:nvPr/>
        </p:nvSpPr>
        <p:spPr>
          <a:xfrm rot="2672179">
            <a:off x="10207463" y="4699365"/>
            <a:ext cx="1467501" cy="28537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Trường Phổ thông Song ngữ Liên cấp – Wellspring Saigon">
            <a:extLst>
              <a:ext uri="{FF2B5EF4-FFF2-40B4-BE49-F238E27FC236}">
                <a16:creationId xmlns:a16="http://schemas.microsoft.com/office/drawing/2014/main" id="{372C72B2-F2B3-4AC7-A43A-35DB333F451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635" t="10049" r="4711" b="9588"/>
          <a:stretch/>
        </p:blipFill>
        <p:spPr bwMode="auto">
          <a:xfrm>
            <a:off x="1129892" y="1249395"/>
            <a:ext cx="2181876" cy="10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206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2" presetClass="entr" presetSubtype="2" decel="100000" fill="hold" nodeType="withEffect">
                                  <p:stCondLst>
                                    <p:cond delay="0"/>
                                  </p:stCondLst>
                                  <p:childTnLst>
                                    <p:set>
                                      <p:cBhvr>
                                        <p:cTn id="8" dur="1" fill="hold">
                                          <p:stCondLst>
                                            <p:cond delay="0"/>
                                          </p:stCondLst>
                                        </p:cTn>
                                        <p:tgtEl>
                                          <p:spTgt spid="1301"/>
                                        </p:tgtEl>
                                        <p:attrNameLst>
                                          <p:attrName>style.visibility</p:attrName>
                                        </p:attrNameLst>
                                      </p:cBhvr>
                                      <p:to>
                                        <p:strVal val="visible"/>
                                      </p:to>
                                    </p:set>
                                    <p:anim calcmode="lin" valueType="num">
                                      <p:cBhvr additive="base">
                                        <p:cTn id="9" dur="500" fill="hold"/>
                                        <p:tgtEl>
                                          <p:spTgt spid="1301"/>
                                        </p:tgtEl>
                                        <p:attrNameLst>
                                          <p:attrName>ppt_x</p:attrName>
                                        </p:attrNameLst>
                                      </p:cBhvr>
                                      <p:tavLst>
                                        <p:tav tm="0">
                                          <p:val>
                                            <p:strVal val="1+#ppt_w/2"/>
                                          </p:val>
                                        </p:tav>
                                        <p:tav tm="100000">
                                          <p:val>
                                            <p:strVal val="#ppt_x"/>
                                          </p:val>
                                        </p:tav>
                                      </p:tavLst>
                                    </p:anim>
                                    <p:anim calcmode="lin" valueType="num">
                                      <p:cBhvr additive="base">
                                        <p:cTn id="10" dur="500" fill="hold"/>
                                        <p:tgtEl>
                                          <p:spTgt spid="1301"/>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1300"/>
                                        </p:tgtEl>
                                        <p:attrNameLst>
                                          <p:attrName>style.visibility</p:attrName>
                                        </p:attrNameLst>
                                      </p:cBhvr>
                                      <p:to>
                                        <p:strVal val="visible"/>
                                      </p:to>
                                    </p:set>
                                    <p:anim calcmode="lin" valueType="num">
                                      <p:cBhvr additive="base">
                                        <p:cTn id="14" dur="500" fill="hold"/>
                                        <p:tgtEl>
                                          <p:spTgt spid="1300"/>
                                        </p:tgtEl>
                                        <p:attrNameLst>
                                          <p:attrName>ppt_x</p:attrName>
                                        </p:attrNameLst>
                                      </p:cBhvr>
                                      <p:tavLst>
                                        <p:tav tm="0">
                                          <p:val>
                                            <p:strVal val="0-#ppt_w/2"/>
                                          </p:val>
                                        </p:tav>
                                        <p:tav tm="100000">
                                          <p:val>
                                            <p:strVal val="#ppt_x"/>
                                          </p:val>
                                        </p:tav>
                                      </p:tavLst>
                                    </p:anim>
                                    <p:anim calcmode="lin" valueType="num">
                                      <p:cBhvr additive="base">
                                        <p:cTn id="15" dur="500" fill="hold"/>
                                        <p:tgtEl>
                                          <p:spTgt spid="1300"/>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0"/>
                                  </p:stCondLst>
                                  <p:childTnLst>
                                    <p:set>
                                      <p:cBhvr>
                                        <p:cTn id="17" dur="1" fill="hold">
                                          <p:stCondLst>
                                            <p:cond delay="0"/>
                                          </p:stCondLst>
                                        </p:cTn>
                                        <p:tgtEl>
                                          <p:spTgt spid="1303"/>
                                        </p:tgtEl>
                                        <p:attrNameLst>
                                          <p:attrName>style.visibility</p:attrName>
                                        </p:attrNameLst>
                                      </p:cBhvr>
                                      <p:to>
                                        <p:strVal val="visible"/>
                                      </p:to>
                                    </p:set>
                                    <p:anim calcmode="lin" valueType="num">
                                      <p:cBhvr additive="base">
                                        <p:cTn id="18" dur="500" fill="hold"/>
                                        <p:tgtEl>
                                          <p:spTgt spid="1303"/>
                                        </p:tgtEl>
                                        <p:attrNameLst>
                                          <p:attrName>ppt_x</p:attrName>
                                        </p:attrNameLst>
                                      </p:cBhvr>
                                      <p:tavLst>
                                        <p:tav tm="0">
                                          <p:val>
                                            <p:strVal val="#ppt_x"/>
                                          </p:val>
                                        </p:tav>
                                        <p:tav tm="100000">
                                          <p:val>
                                            <p:strVal val="#ppt_x"/>
                                          </p:val>
                                        </p:tav>
                                      </p:tavLst>
                                    </p:anim>
                                    <p:anim calcmode="lin" valueType="num">
                                      <p:cBhvr additive="base">
                                        <p:cTn id="19" dur="500" fill="hold"/>
                                        <p:tgtEl>
                                          <p:spTgt spid="1303"/>
                                        </p:tgtEl>
                                        <p:attrNameLst>
                                          <p:attrName>ppt_y</p:attrName>
                                        </p:attrNameLst>
                                      </p:cBhvr>
                                      <p:tavLst>
                                        <p:tav tm="0">
                                          <p:val>
                                            <p:strVal val="1+#ppt_h/2"/>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anim calcmode="lin" valueType="num">
                                      <p:cBhvr>
                                        <p:cTn id="23" dur="500" fill="hold"/>
                                        <p:tgtEl>
                                          <p:spTgt spid="39"/>
                                        </p:tgtEl>
                                        <p:attrNameLst>
                                          <p:attrName>ppt_x</p:attrName>
                                        </p:attrNameLst>
                                      </p:cBhvr>
                                      <p:tavLst>
                                        <p:tav tm="0">
                                          <p:val>
                                            <p:strVal val="#ppt_x"/>
                                          </p:val>
                                        </p:tav>
                                        <p:tav tm="100000">
                                          <p:val>
                                            <p:strVal val="#ppt_x"/>
                                          </p:val>
                                        </p:tav>
                                      </p:tavLst>
                                    </p:anim>
                                    <p:anim calcmode="lin" valueType="num">
                                      <p:cBhvr>
                                        <p:cTn id="2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 grpId="0"/>
      <p:bldP spid="1300" grpId="0"/>
      <p:bldP spid="23"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ED2306E9-43C9-489A-BA8E-61F3BC6D7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7" r="117"/>
          <a:stretch/>
        </p:blipFill>
        <p:spPr bwMode="auto">
          <a:xfrm>
            <a:off x="9659045" y="1112867"/>
            <a:ext cx="4724612" cy="4979834"/>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Shape 35">
            <a:extLst>
              <a:ext uri="{FF2B5EF4-FFF2-40B4-BE49-F238E27FC236}">
                <a16:creationId xmlns:a16="http://schemas.microsoft.com/office/drawing/2014/main" id="{57883596-1D08-472D-8C82-816A9653A28B}"/>
              </a:ext>
            </a:extLst>
          </p:cNvPr>
          <p:cNvSpPr>
            <a:spLocks noChangeAspect="1"/>
          </p:cNvSpPr>
          <p:nvPr/>
        </p:nvSpPr>
        <p:spPr>
          <a:xfrm rot="2700000">
            <a:off x="8604459" y="18192"/>
            <a:ext cx="7151714" cy="7151714"/>
          </a:xfrm>
          <a:custGeom>
            <a:avLst/>
            <a:gdLst>
              <a:gd name="connsiteX0" fmla="*/ 1826916 w 7151714"/>
              <a:gd name="connsiteY0" fmla="*/ 1827544 h 7151714"/>
              <a:gd name="connsiteX1" fmla="*/ 1749208 w 7151714"/>
              <a:gd name="connsiteY1" fmla="*/ 2015146 h 7151714"/>
              <a:gd name="connsiteX2" fmla="*/ 1749208 w 7151714"/>
              <a:gd name="connsiteY2" fmla="*/ 5085359 h 7151714"/>
              <a:gd name="connsiteX3" fmla="*/ 2014517 w 7151714"/>
              <a:gd name="connsiteY3" fmla="*/ 5350668 h 7151714"/>
              <a:gd name="connsiteX4" fmla="*/ 5085988 w 7151714"/>
              <a:gd name="connsiteY4" fmla="*/ 5350668 h 7151714"/>
              <a:gd name="connsiteX5" fmla="*/ 5351297 w 7151714"/>
              <a:gd name="connsiteY5" fmla="*/ 5085359 h 7151714"/>
              <a:gd name="connsiteX6" fmla="*/ 5351297 w 7151714"/>
              <a:gd name="connsiteY6" fmla="*/ 2015146 h 7151714"/>
              <a:gd name="connsiteX7" fmla="*/ 5085988 w 7151714"/>
              <a:gd name="connsiteY7" fmla="*/ 1749837 h 7151714"/>
              <a:gd name="connsiteX8" fmla="*/ 2014517 w 7151714"/>
              <a:gd name="connsiteY8" fmla="*/ 1749837 h 7151714"/>
              <a:gd name="connsiteX9" fmla="*/ 1826916 w 7151714"/>
              <a:gd name="connsiteY9" fmla="*/ 1827544 h 7151714"/>
              <a:gd name="connsiteX10" fmla="*/ 0 w 7151714"/>
              <a:gd name="connsiteY10" fmla="*/ 3601461 h 7151714"/>
              <a:gd name="connsiteX11" fmla="*/ 3601461 w 7151714"/>
              <a:gd name="connsiteY11" fmla="*/ 0 h 7151714"/>
              <a:gd name="connsiteX12" fmla="*/ 7151714 w 7151714"/>
              <a:gd name="connsiteY12" fmla="*/ 3550253 h 7151714"/>
              <a:gd name="connsiteX13" fmla="*/ 3550253 w 7151714"/>
              <a:gd name="connsiteY13" fmla="*/ 7151714 h 715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51714" h="7151714">
                <a:moveTo>
                  <a:pt x="1826916" y="1827544"/>
                </a:moveTo>
                <a:cubicBezTo>
                  <a:pt x="1778904" y="1875556"/>
                  <a:pt x="1749208" y="1941883"/>
                  <a:pt x="1749208" y="2015146"/>
                </a:cubicBezTo>
                <a:lnTo>
                  <a:pt x="1749208" y="5085359"/>
                </a:lnTo>
                <a:cubicBezTo>
                  <a:pt x="1749208" y="5231885"/>
                  <a:pt x="1867991" y="5350668"/>
                  <a:pt x="2014517" y="5350668"/>
                </a:cubicBezTo>
                <a:lnTo>
                  <a:pt x="5085988" y="5350668"/>
                </a:lnTo>
                <a:cubicBezTo>
                  <a:pt x="5232514" y="5350668"/>
                  <a:pt x="5351297" y="5231885"/>
                  <a:pt x="5351297" y="5085359"/>
                </a:cubicBezTo>
                <a:lnTo>
                  <a:pt x="5351297" y="2015146"/>
                </a:lnTo>
                <a:cubicBezTo>
                  <a:pt x="5351297" y="1868620"/>
                  <a:pt x="5232514" y="1749837"/>
                  <a:pt x="5085988" y="1749837"/>
                </a:cubicBezTo>
                <a:lnTo>
                  <a:pt x="2014517" y="1749837"/>
                </a:lnTo>
                <a:cubicBezTo>
                  <a:pt x="1941254" y="1749837"/>
                  <a:pt x="1874927" y="1779533"/>
                  <a:pt x="1826916" y="1827544"/>
                </a:cubicBezTo>
                <a:close/>
                <a:moveTo>
                  <a:pt x="0" y="3601461"/>
                </a:moveTo>
                <a:lnTo>
                  <a:pt x="3601461" y="0"/>
                </a:lnTo>
                <a:lnTo>
                  <a:pt x="7151714" y="3550253"/>
                </a:lnTo>
                <a:lnTo>
                  <a:pt x="3550253" y="715171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03" name="TextBox 1302">
            <a:extLst>
              <a:ext uri="{FF2B5EF4-FFF2-40B4-BE49-F238E27FC236}">
                <a16:creationId xmlns:a16="http://schemas.microsoft.com/office/drawing/2014/main" id="{DAF99419-27EB-4965-933B-F7A6D7053957}"/>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sp>
        <p:nvSpPr>
          <p:cNvPr id="1300" name="TextBox 1299">
            <a:extLst>
              <a:ext uri="{FF2B5EF4-FFF2-40B4-BE49-F238E27FC236}">
                <a16:creationId xmlns:a16="http://schemas.microsoft.com/office/drawing/2014/main" id="{3E134348-A74A-4FAE-A701-65F1947F2C5C}"/>
              </a:ext>
            </a:extLst>
          </p:cNvPr>
          <p:cNvSpPr txBox="1"/>
          <p:nvPr/>
        </p:nvSpPr>
        <p:spPr>
          <a:xfrm>
            <a:off x="832075" y="194443"/>
            <a:ext cx="6344991"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CASE STUDIES</a:t>
            </a:r>
            <a:endParaRPr lang="vi-VN" sz="4400" b="1" dirty="0">
              <a:solidFill>
                <a:srgbClr val="273444"/>
              </a:solidFill>
              <a:latin typeface="#9Slide03 Bebas Neue Bold" panose="020B0606020202050201" pitchFamily="34" charset="0"/>
            </a:endParaRPr>
          </a:p>
        </p:txBody>
      </p:sp>
      <p:sp>
        <p:nvSpPr>
          <p:cNvPr id="23" name="Parallelogram 22">
            <a:extLst>
              <a:ext uri="{FF2B5EF4-FFF2-40B4-BE49-F238E27FC236}">
                <a16:creationId xmlns:a16="http://schemas.microsoft.com/office/drawing/2014/main" id="{055CC667-22B9-49C8-A3F3-9633A931ACB9}"/>
              </a:ext>
            </a:extLst>
          </p:cNvPr>
          <p:cNvSpPr/>
          <p:nvPr/>
        </p:nvSpPr>
        <p:spPr>
          <a:xfrm rot="6232892" flipV="1">
            <a:off x="-152406" y="208686"/>
            <a:ext cx="844082" cy="70132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Parallelogram 1298">
            <a:extLst>
              <a:ext uri="{FF2B5EF4-FFF2-40B4-BE49-F238E27FC236}">
                <a16:creationId xmlns:a16="http://schemas.microsoft.com/office/drawing/2014/main" id="{E9002931-16CD-496B-9048-C9331C643850}"/>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1" name="Straight Connector 1300">
            <a:extLst>
              <a:ext uri="{FF2B5EF4-FFF2-40B4-BE49-F238E27FC236}">
                <a16:creationId xmlns:a16="http://schemas.microsoft.com/office/drawing/2014/main" id="{5161AC92-F6D4-4173-9FE1-86681231AD41}"/>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302" name="Parallelogram 1301">
            <a:extLst>
              <a:ext uri="{FF2B5EF4-FFF2-40B4-BE49-F238E27FC236}">
                <a16:creationId xmlns:a16="http://schemas.microsoft.com/office/drawing/2014/main" id="{6AB18422-8C62-4853-BD46-880CFD91440D}"/>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4" name="Picture 1303">
            <a:extLst>
              <a:ext uri="{FF2B5EF4-FFF2-40B4-BE49-F238E27FC236}">
                <a16:creationId xmlns:a16="http://schemas.microsoft.com/office/drawing/2014/main" id="{B506F59F-D3C1-48E0-AF53-A86D7CC6E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sp>
        <p:nvSpPr>
          <p:cNvPr id="17" name="Rectangle: Rounded Corners 90">
            <a:extLst>
              <a:ext uri="{FF2B5EF4-FFF2-40B4-BE49-F238E27FC236}">
                <a16:creationId xmlns:a16="http://schemas.microsoft.com/office/drawing/2014/main" id="{7990E993-A972-4707-A378-6D6C9FE62AB5}"/>
              </a:ext>
            </a:extLst>
          </p:cNvPr>
          <p:cNvSpPr/>
          <p:nvPr/>
        </p:nvSpPr>
        <p:spPr>
          <a:xfrm>
            <a:off x="936857" y="1134299"/>
            <a:ext cx="2567947" cy="1238193"/>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sp>
        <p:nvSpPr>
          <p:cNvPr id="33" name="TextBox 32">
            <a:extLst>
              <a:ext uri="{FF2B5EF4-FFF2-40B4-BE49-F238E27FC236}">
                <a16:creationId xmlns:a16="http://schemas.microsoft.com/office/drawing/2014/main" id="{4DD2B0EE-2BAC-46BB-82C0-E43B105F8E13}"/>
              </a:ext>
            </a:extLst>
          </p:cNvPr>
          <p:cNvSpPr txBox="1"/>
          <p:nvPr/>
        </p:nvSpPr>
        <p:spPr>
          <a:xfrm>
            <a:off x="3769081" y="1251238"/>
            <a:ext cx="5828913" cy="1004314"/>
          </a:xfrm>
          <a:prstGeom prst="rect">
            <a:avLst/>
          </a:prstGeom>
          <a:noFill/>
        </p:spPr>
        <p:txBody>
          <a:bodyPr wrap="square" rtlCol="0">
            <a:spAutoFit/>
          </a:bodyPr>
          <a:lstStyle/>
          <a:p>
            <a:pPr algn="just">
              <a:lnSpc>
                <a:spcPts val="18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An Du là Đại lý Ủy quyền đầu tiên của Mercedes-Benz Việt Nam tại khu vực Miền Bắc và Miền Trung. Thành lập năm 1995, An Du là Đại lý duy nhất của Mercedes-Benz Việt Nam nhận bằng chứng nhận Thương hiệu Uy tín 2014, "Trusted Brand 2014</a:t>
            </a:r>
          </a:p>
        </p:txBody>
      </p:sp>
      <p:grpSp>
        <p:nvGrpSpPr>
          <p:cNvPr id="48" name="Group 47">
            <a:extLst>
              <a:ext uri="{FF2B5EF4-FFF2-40B4-BE49-F238E27FC236}">
                <a16:creationId xmlns:a16="http://schemas.microsoft.com/office/drawing/2014/main" id="{7B0041C2-F5F0-416D-B977-CB825EB7B668}"/>
              </a:ext>
            </a:extLst>
          </p:cNvPr>
          <p:cNvGrpSpPr/>
          <p:nvPr/>
        </p:nvGrpSpPr>
        <p:grpSpPr>
          <a:xfrm>
            <a:off x="991205" y="2631582"/>
            <a:ext cx="2513599" cy="844014"/>
            <a:chOff x="886074" y="2636027"/>
            <a:chExt cx="2513599" cy="844014"/>
          </a:xfrm>
        </p:grpSpPr>
        <p:pic>
          <p:nvPicPr>
            <p:cNvPr id="20" name="Graphic 19">
              <a:extLst>
                <a:ext uri="{FF2B5EF4-FFF2-40B4-BE49-F238E27FC236}">
                  <a16:creationId xmlns:a16="http://schemas.microsoft.com/office/drawing/2014/main" id="{0348312D-448F-460A-AD93-5310FA718A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86074" y="2681915"/>
              <a:ext cx="216000" cy="216000"/>
            </a:xfrm>
            <a:prstGeom prst="rect">
              <a:avLst/>
            </a:prstGeom>
          </p:spPr>
        </p:pic>
        <p:sp>
          <p:nvSpPr>
            <p:cNvPr id="22" name="TextBox 21">
              <a:extLst>
                <a:ext uri="{FF2B5EF4-FFF2-40B4-BE49-F238E27FC236}">
                  <a16:creationId xmlns:a16="http://schemas.microsoft.com/office/drawing/2014/main" id="{6FEDCAFD-76A9-40DB-8BF3-333CD9E88DFE}"/>
                </a:ext>
              </a:extLst>
            </p:cNvPr>
            <p:cNvSpPr txBox="1"/>
            <p:nvPr/>
          </p:nvSpPr>
          <p:spPr>
            <a:xfrm>
              <a:off x="1206097" y="2636027"/>
              <a:ext cx="2193576" cy="844014"/>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WEBSITE: </a:t>
              </a:r>
            </a:p>
            <a:p>
              <a:pPr algn="just">
                <a:lnSpc>
                  <a:spcPts val="20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www.andu.mercedes-benz.com.vn</a:t>
              </a:r>
            </a:p>
          </p:txBody>
        </p:sp>
      </p:grpSp>
      <p:grpSp>
        <p:nvGrpSpPr>
          <p:cNvPr id="4" name="Group 3">
            <a:extLst>
              <a:ext uri="{FF2B5EF4-FFF2-40B4-BE49-F238E27FC236}">
                <a16:creationId xmlns:a16="http://schemas.microsoft.com/office/drawing/2014/main" id="{120B6421-0FD8-4C28-B89B-0371B4071B62}"/>
              </a:ext>
            </a:extLst>
          </p:cNvPr>
          <p:cNvGrpSpPr/>
          <p:nvPr/>
        </p:nvGrpSpPr>
        <p:grpSpPr>
          <a:xfrm>
            <a:off x="937205" y="3588681"/>
            <a:ext cx="2669595" cy="850106"/>
            <a:chOff x="937205" y="3063580"/>
            <a:chExt cx="2669595" cy="850106"/>
          </a:xfrm>
        </p:grpSpPr>
        <p:pic>
          <p:nvPicPr>
            <p:cNvPr id="27" name="Graphic 26" descr="Marker">
              <a:extLst>
                <a:ext uri="{FF2B5EF4-FFF2-40B4-BE49-F238E27FC236}">
                  <a16:creationId xmlns:a16="http://schemas.microsoft.com/office/drawing/2014/main" id="{1D2D175F-272B-443B-90D3-EC03AFFE8D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7205" y="3063580"/>
              <a:ext cx="324000" cy="324000"/>
            </a:xfrm>
            <a:prstGeom prst="rect">
              <a:avLst/>
            </a:prstGeom>
          </p:spPr>
        </p:pic>
        <p:sp>
          <p:nvSpPr>
            <p:cNvPr id="29" name="TextBox 28">
              <a:extLst>
                <a:ext uri="{FF2B5EF4-FFF2-40B4-BE49-F238E27FC236}">
                  <a16:creationId xmlns:a16="http://schemas.microsoft.com/office/drawing/2014/main" id="{FF8DB3D0-BC09-4AE3-801E-0B8C9E205479}"/>
                </a:ext>
              </a:extLst>
            </p:cNvPr>
            <p:cNvSpPr txBox="1"/>
            <p:nvPr/>
          </p:nvSpPr>
          <p:spPr>
            <a:xfrm>
              <a:off x="1311230" y="3069672"/>
              <a:ext cx="2295570" cy="844014"/>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ĐỊA CHỈ: </a:t>
              </a:r>
            </a:p>
            <a:p>
              <a:pPr algn="just">
                <a:lnSpc>
                  <a:spcPts val="2000"/>
                </a:lnSpc>
              </a:pP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Hà</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Nội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Hải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Phòng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Quảng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Ninh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Đà</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Nẵng</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grpSp>
        <p:nvGrpSpPr>
          <p:cNvPr id="3" name="Group 2">
            <a:extLst>
              <a:ext uri="{FF2B5EF4-FFF2-40B4-BE49-F238E27FC236}">
                <a16:creationId xmlns:a16="http://schemas.microsoft.com/office/drawing/2014/main" id="{CBF0EAAB-CC74-4637-8288-2E2E96C8236F}"/>
              </a:ext>
            </a:extLst>
          </p:cNvPr>
          <p:cNvGrpSpPr/>
          <p:nvPr/>
        </p:nvGrpSpPr>
        <p:grpSpPr>
          <a:xfrm>
            <a:off x="973205" y="4705601"/>
            <a:ext cx="2633593" cy="1100494"/>
            <a:chOff x="973205" y="3511800"/>
            <a:chExt cx="2633593" cy="1100494"/>
          </a:xfrm>
        </p:grpSpPr>
        <p:pic>
          <p:nvPicPr>
            <p:cNvPr id="35" name="Graphic 34" descr="Briefcase">
              <a:extLst>
                <a:ext uri="{FF2B5EF4-FFF2-40B4-BE49-F238E27FC236}">
                  <a16:creationId xmlns:a16="http://schemas.microsoft.com/office/drawing/2014/main" id="{47F47830-B510-413C-817A-98A4D4754D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73205" y="3539688"/>
              <a:ext cx="252000" cy="252000"/>
            </a:xfrm>
            <a:prstGeom prst="rect">
              <a:avLst/>
            </a:prstGeom>
          </p:spPr>
        </p:pic>
        <p:sp>
          <p:nvSpPr>
            <p:cNvPr id="37" name="TextBox 36">
              <a:extLst>
                <a:ext uri="{FF2B5EF4-FFF2-40B4-BE49-F238E27FC236}">
                  <a16:creationId xmlns:a16="http://schemas.microsoft.com/office/drawing/2014/main" id="{63AC175E-108F-403D-A7E2-6B72EA4D4A46}"/>
                </a:ext>
              </a:extLst>
            </p:cNvPr>
            <p:cNvSpPr txBox="1"/>
            <p:nvPr/>
          </p:nvSpPr>
          <p:spPr>
            <a:xfrm>
              <a:off x="1311228" y="3511800"/>
              <a:ext cx="2295570" cy="1100494"/>
            </a:xfrm>
            <a:prstGeom prst="rect">
              <a:avLst/>
            </a:prstGeom>
            <a:noFill/>
          </p:spPr>
          <p:txBody>
            <a:bodyPr wrap="square" rtlCol="0">
              <a:spAutoFit/>
            </a:bodyPr>
            <a:lstStyle/>
            <a:p>
              <a:pPr>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LĨNH VỰC: </a:t>
              </a:r>
            </a:p>
            <a:p>
              <a:pPr>
                <a:lnSpc>
                  <a:spcPts val="20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huyên phân phối Mercedes tại khu vực Miền Bắc và Miền Trung</a:t>
              </a:r>
            </a:p>
          </p:txBody>
        </p:sp>
      </p:grpSp>
      <p:pic>
        <p:nvPicPr>
          <p:cNvPr id="60" name="Graphic 59" descr="Handshake">
            <a:extLst>
              <a:ext uri="{FF2B5EF4-FFF2-40B4-BE49-F238E27FC236}">
                <a16:creationId xmlns:a16="http://schemas.microsoft.com/office/drawing/2014/main" id="{A1E4EF6D-64EA-49AC-A8B7-A51F535C91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854775" y="2641470"/>
            <a:ext cx="288000" cy="288000"/>
          </a:xfrm>
          <a:prstGeom prst="rect">
            <a:avLst/>
          </a:prstGeom>
        </p:spPr>
      </p:pic>
      <p:sp>
        <p:nvSpPr>
          <p:cNvPr id="61" name="TextBox 60">
            <a:extLst>
              <a:ext uri="{FF2B5EF4-FFF2-40B4-BE49-F238E27FC236}">
                <a16:creationId xmlns:a16="http://schemas.microsoft.com/office/drawing/2014/main" id="{2EBADD23-178B-42A9-9D98-4927939CF13A}"/>
              </a:ext>
            </a:extLst>
          </p:cNvPr>
          <p:cNvSpPr txBox="1"/>
          <p:nvPr/>
        </p:nvSpPr>
        <p:spPr>
          <a:xfrm>
            <a:off x="4174798" y="2631582"/>
            <a:ext cx="4216398" cy="307777"/>
          </a:xfrm>
          <a:prstGeom prst="rect">
            <a:avLst/>
          </a:prstGeom>
          <a:noFill/>
        </p:spPr>
        <p:txBody>
          <a:bodyPr wrap="square" rtlCol="0">
            <a:spAutoFit/>
          </a:bodyPr>
          <a:lstStyle/>
          <a:p>
            <a:pPr algn="just"/>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MÔ TẢ DỰ ÁN</a:t>
            </a:r>
            <a:endParaRPr lang="vi-VN"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sp>
        <p:nvSpPr>
          <p:cNvPr id="62" name="TextBox 61">
            <a:extLst>
              <a:ext uri="{FF2B5EF4-FFF2-40B4-BE49-F238E27FC236}">
                <a16:creationId xmlns:a16="http://schemas.microsoft.com/office/drawing/2014/main" id="{BB8B0ADD-944C-42D6-83AD-CD7501BFC28C}"/>
              </a:ext>
            </a:extLst>
          </p:cNvPr>
          <p:cNvSpPr txBox="1"/>
          <p:nvPr/>
        </p:nvSpPr>
        <p:spPr>
          <a:xfrm>
            <a:off x="4174799" y="2929078"/>
            <a:ext cx="5621219" cy="3428054"/>
          </a:xfrm>
          <a:prstGeom prst="rect">
            <a:avLst/>
          </a:prstGeom>
          <a:noFill/>
        </p:spPr>
        <p:txBody>
          <a:bodyPr wrap="square" rtlCol="0">
            <a:spAutoFit/>
          </a:bodyPr>
          <a:lstStyle/>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Triển khai hệ thống CRM cho cả Showroom và Xưởng dịch vụ</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Tư vấn và xây dựng hệ thống quản lý khách hàng xuyên suốt từ Showroom đến Xưởng dịch vụ</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Xây dựng kho dữ liệu khách hàng tập trung, đa kênh</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Quản lý kho xe</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và</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quy trình demo xe</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Xây dựng bộ sales kit hỗ trợ bán hàng: Đề xuất bán hàng, báo giá, hợp đồng, biên bản bàn giao,...</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Quản lý công nợ bán hàng, công nợ với ngân hàng</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Tích hợp hệ thống DMS đồng bộ dữ liệu khách hàng, kho, đơn hàng hỗ trợ nghiệp vụ bán hàng</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Tích hợp AI Camera nhận diện biển số xe ra - vào xưởng</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App for Sales, App for Technical, App for Security</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Hệ thống BI Report: MKT, Bán hàng, CSKH, Quản trị</a:t>
            </a:r>
          </a:p>
        </p:txBody>
      </p:sp>
      <p:sp>
        <p:nvSpPr>
          <p:cNvPr id="39" name="Parallelogram 38">
            <a:extLst>
              <a:ext uri="{FF2B5EF4-FFF2-40B4-BE49-F238E27FC236}">
                <a16:creationId xmlns:a16="http://schemas.microsoft.com/office/drawing/2014/main" id="{CC0BF333-7250-4A5C-B5D5-9CAEB99EA35B}"/>
              </a:ext>
            </a:extLst>
          </p:cNvPr>
          <p:cNvSpPr/>
          <p:nvPr/>
        </p:nvSpPr>
        <p:spPr>
          <a:xfrm rot="2672179">
            <a:off x="10207463" y="4699365"/>
            <a:ext cx="1467501" cy="28537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a:extLst>
              <a:ext uri="{FF2B5EF4-FFF2-40B4-BE49-F238E27FC236}">
                <a16:creationId xmlns:a16="http://schemas.microsoft.com/office/drawing/2014/main" id="{372C72B2-F2B3-4AC7-A43A-35DB333F4516}"/>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p:blipFill>
        <p:spPr bwMode="auto">
          <a:xfrm>
            <a:off x="1833163" y="1230888"/>
            <a:ext cx="775334" cy="1045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5701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2" presetClass="entr" presetSubtype="2" decel="100000" fill="hold" nodeType="withEffect">
                                  <p:stCondLst>
                                    <p:cond delay="0"/>
                                  </p:stCondLst>
                                  <p:childTnLst>
                                    <p:set>
                                      <p:cBhvr>
                                        <p:cTn id="8" dur="1" fill="hold">
                                          <p:stCondLst>
                                            <p:cond delay="0"/>
                                          </p:stCondLst>
                                        </p:cTn>
                                        <p:tgtEl>
                                          <p:spTgt spid="1301"/>
                                        </p:tgtEl>
                                        <p:attrNameLst>
                                          <p:attrName>style.visibility</p:attrName>
                                        </p:attrNameLst>
                                      </p:cBhvr>
                                      <p:to>
                                        <p:strVal val="visible"/>
                                      </p:to>
                                    </p:set>
                                    <p:anim calcmode="lin" valueType="num">
                                      <p:cBhvr additive="base">
                                        <p:cTn id="9" dur="500" fill="hold"/>
                                        <p:tgtEl>
                                          <p:spTgt spid="1301"/>
                                        </p:tgtEl>
                                        <p:attrNameLst>
                                          <p:attrName>ppt_x</p:attrName>
                                        </p:attrNameLst>
                                      </p:cBhvr>
                                      <p:tavLst>
                                        <p:tav tm="0">
                                          <p:val>
                                            <p:strVal val="1+#ppt_w/2"/>
                                          </p:val>
                                        </p:tav>
                                        <p:tav tm="100000">
                                          <p:val>
                                            <p:strVal val="#ppt_x"/>
                                          </p:val>
                                        </p:tav>
                                      </p:tavLst>
                                    </p:anim>
                                    <p:anim calcmode="lin" valueType="num">
                                      <p:cBhvr additive="base">
                                        <p:cTn id="10" dur="500" fill="hold"/>
                                        <p:tgtEl>
                                          <p:spTgt spid="1301"/>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1300"/>
                                        </p:tgtEl>
                                        <p:attrNameLst>
                                          <p:attrName>style.visibility</p:attrName>
                                        </p:attrNameLst>
                                      </p:cBhvr>
                                      <p:to>
                                        <p:strVal val="visible"/>
                                      </p:to>
                                    </p:set>
                                    <p:anim calcmode="lin" valueType="num">
                                      <p:cBhvr additive="base">
                                        <p:cTn id="14" dur="500" fill="hold"/>
                                        <p:tgtEl>
                                          <p:spTgt spid="1300"/>
                                        </p:tgtEl>
                                        <p:attrNameLst>
                                          <p:attrName>ppt_x</p:attrName>
                                        </p:attrNameLst>
                                      </p:cBhvr>
                                      <p:tavLst>
                                        <p:tav tm="0">
                                          <p:val>
                                            <p:strVal val="0-#ppt_w/2"/>
                                          </p:val>
                                        </p:tav>
                                        <p:tav tm="100000">
                                          <p:val>
                                            <p:strVal val="#ppt_x"/>
                                          </p:val>
                                        </p:tav>
                                      </p:tavLst>
                                    </p:anim>
                                    <p:anim calcmode="lin" valueType="num">
                                      <p:cBhvr additive="base">
                                        <p:cTn id="15" dur="500" fill="hold"/>
                                        <p:tgtEl>
                                          <p:spTgt spid="1300"/>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0"/>
                                  </p:stCondLst>
                                  <p:childTnLst>
                                    <p:set>
                                      <p:cBhvr>
                                        <p:cTn id="17" dur="1" fill="hold">
                                          <p:stCondLst>
                                            <p:cond delay="0"/>
                                          </p:stCondLst>
                                        </p:cTn>
                                        <p:tgtEl>
                                          <p:spTgt spid="1303"/>
                                        </p:tgtEl>
                                        <p:attrNameLst>
                                          <p:attrName>style.visibility</p:attrName>
                                        </p:attrNameLst>
                                      </p:cBhvr>
                                      <p:to>
                                        <p:strVal val="visible"/>
                                      </p:to>
                                    </p:set>
                                    <p:anim calcmode="lin" valueType="num">
                                      <p:cBhvr additive="base">
                                        <p:cTn id="18" dur="500" fill="hold"/>
                                        <p:tgtEl>
                                          <p:spTgt spid="1303"/>
                                        </p:tgtEl>
                                        <p:attrNameLst>
                                          <p:attrName>ppt_x</p:attrName>
                                        </p:attrNameLst>
                                      </p:cBhvr>
                                      <p:tavLst>
                                        <p:tav tm="0">
                                          <p:val>
                                            <p:strVal val="#ppt_x"/>
                                          </p:val>
                                        </p:tav>
                                        <p:tav tm="100000">
                                          <p:val>
                                            <p:strVal val="#ppt_x"/>
                                          </p:val>
                                        </p:tav>
                                      </p:tavLst>
                                    </p:anim>
                                    <p:anim calcmode="lin" valueType="num">
                                      <p:cBhvr additive="base">
                                        <p:cTn id="19" dur="500" fill="hold"/>
                                        <p:tgtEl>
                                          <p:spTgt spid="1303"/>
                                        </p:tgtEl>
                                        <p:attrNameLst>
                                          <p:attrName>ppt_y</p:attrName>
                                        </p:attrNameLst>
                                      </p:cBhvr>
                                      <p:tavLst>
                                        <p:tav tm="0">
                                          <p:val>
                                            <p:strVal val="1+#ppt_h/2"/>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anim calcmode="lin" valueType="num">
                                      <p:cBhvr>
                                        <p:cTn id="23" dur="500" fill="hold"/>
                                        <p:tgtEl>
                                          <p:spTgt spid="39"/>
                                        </p:tgtEl>
                                        <p:attrNameLst>
                                          <p:attrName>ppt_x</p:attrName>
                                        </p:attrNameLst>
                                      </p:cBhvr>
                                      <p:tavLst>
                                        <p:tav tm="0">
                                          <p:val>
                                            <p:strVal val="#ppt_x"/>
                                          </p:val>
                                        </p:tav>
                                        <p:tav tm="100000">
                                          <p:val>
                                            <p:strVal val="#ppt_x"/>
                                          </p:val>
                                        </p:tav>
                                      </p:tavLst>
                                    </p:anim>
                                    <p:anim calcmode="lin" valueType="num">
                                      <p:cBhvr>
                                        <p:cTn id="2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 grpId="0"/>
      <p:bldP spid="1300" grpId="0"/>
      <p:bldP spid="23"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ED2306E9-43C9-489A-BA8E-61F3BC6D7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728" r="12728"/>
          <a:stretch/>
        </p:blipFill>
        <p:spPr bwMode="auto">
          <a:xfrm>
            <a:off x="9659045" y="1112867"/>
            <a:ext cx="4724612" cy="4979834"/>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Shape 35">
            <a:extLst>
              <a:ext uri="{FF2B5EF4-FFF2-40B4-BE49-F238E27FC236}">
                <a16:creationId xmlns:a16="http://schemas.microsoft.com/office/drawing/2014/main" id="{57883596-1D08-472D-8C82-816A9653A28B}"/>
              </a:ext>
            </a:extLst>
          </p:cNvPr>
          <p:cNvSpPr>
            <a:spLocks noChangeAspect="1"/>
          </p:cNvSpPr>
          <p:nvPr/>
        </p:nvSpPr>
        <p:spPr>
          <a:xfrm rot="2700000">
            <a:off x="8604459" y="18192"/>
            <a:ext cx="7151714" cy="7151714"/>
          </a:xfrm>
          <a:custGeom>
            <a:avLst/>
            <a:gdLst>
              <a:gd name="connsiteX0" fmla="*/ 1826916 w 7151714"/>
              <a:gd name="connsiteY0" fmla="*/ 1827544 h 7151714"/>
              <a:gd name="connsiteX1" fmla="*/ 1749208 w 7151714"/>
              <a:gd name="connsiteY1" fmla="*/ 2015146 h 7151714"/>
              <a:gd name="connsiteX2" fmla="*/ 1749208 w 7151714"/>
              <a:gd name="connsiteY2" fmla="*/ 5085359 h 7151714"/>
              <a:gd name="connsiteX3" fmla="*/ 2014517 w 7151714"/>
              <a:gd name="connsiteY3" fmla="*/ 5350668 h 7151714"/>
              <a:gd name="connsiteX4" fmla="*/ 5085988 w 7151714"/>
              <a:gd name="connsiteY4" fmla="*/ 5350668 h 7151714"/>
              <a:gd name="connsiteX5" fmla="*/ 5351297 w 7151714"/>
              <a:gd name="connsiteY5" fmla="*/ 5085359 h 7151714"/>
              <a:gd name="connsiteX6" fmla="*/ 5351297 w 7151714"/>
              <a:gd name="connsiteY6" fmla="*/ 2015146 h 7151714"/>
              <a:gd name="connsiteX7" fmla="*/ 5085988 w 7151714"/>
              <a:gd name="connsiteY7" fmla="*/ 1749837 h 7151714"/>
              <a:gd name="connsiteX8" fmla="*/ 2014517 w 7151714"/>
              <a:gd name="connsiteY8" fmla="*/ 1749837 h 7151714"/>
              <a:gd name="connsiteX9" fmla="*/ 1826916 w 7151714"/>
              <a:gd name="connsiteY9" fmla="*/ 1827544 h 7151714"/>
              <a:gd name="connsiteX10" fmla="*/ 0 w 7151714"/>
              <a:gd name="connsiteY10" fmla="*/ 3601461 h 7151714"/>
              <a:gd name="connsiteX11" fmla="*/ 3601461 w 7151714"/>
              <a:gd name="connsiteY11" fmla="*/ 0 h 7151714"/>
              <a:gd name="connsiteX12" fmla="*/ 7151714 w 7151714"/>
              <a:gd name="connsiteY12" fmla="*/ 3550253 h 7151714"/>
              <a:gd name="connsiteX13" fmla="*/ 3550253 w 7151714"/>
              <a:gd name="connsiteY13" fmla="*/ 7151714 h 715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51714" h="7151714">
                <a:moveTo>
                  <a:pt x="1826916" y="1827544"/>
                </a:moveTo>
                <a:cubicBezTo>
                  <a:pt x="1778904" y="1875556"/>
                  <a:pt x="1749208" y="1941883"/>
                  <a:pt x="1749208" y="2015146"/>
                </a:cubicBezTo>
                <a:lnTo>
                  <a:pt x="1749208" y="5085359"/>
                </a:lnTo>
                <a:cubicBezTo>
                  <a:pt x="1749208" y="5231885"/>
                  <a:pt x="1867991" y="5350668"/>
                  <a:pt x="2014517" y="5350668"/>
                </a:cubicBezTo>
                <a:lnTo>
                  <a:pt x="5085988" y="5350668"/>
                </a:lnTo>
                <a:cubicBezTo>
                  <a:pt x="5232514" y="5350668"/>
                  <a:pt x="5351297" y="5231885"/>
                  <a:pt x="5351297" y="5085359"/>
                </a:cubicBezTo>
                <a:lnTo>
                  <a:pt x="5351297" y="2015146"/>
                </a:lnTo>
                <a:cubicBezTo>
                  <a:pt x="5351297" y="1868620"/>
                  <a:pt x="5232514" y="1749837"/>
                  <a:pt x="5085988" y="1749837"/>
                </a:cubicBezTo>
                <a:lnTo>
                  <a:pt x="2014517" y="1749837"/>
                </a:lnTo>
                <a:cubicBezTo>
                  <a:pt x="1941254" y="1749837"/>
                  <a:pt x="1874927" y="1779533"/>
                  <a:pt x="1826916" y="1827544"/>
                </a:cubicBezTo>
                <a:close/>
                <a:moveTo>
                  <a:pt x="0" y="3601461"/>
                </a:moveTo>
                <a:lnTo>
                  <a:pt x="3601461" y="0"/>
                </a:lnTo>
                <a:lnTo>
                  <a:pt x="7151714" y="3550253"/>
                </a:lnTo>
                <a:lnTo>
                  <a:pt x="3550253" y="715171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03" name="TextBox 1302">
            <a:extLst>
              <a:ext uri="{FF2B5EF4-FFF2-40B4-BE49-F238E27FC236}">
                <a16:creationId xmlns:a16="http://schemas.microsoft.com/office/drawing/2014/main" id="{DAF99419-27EB-4965-933B-F7A6D7053957}"/>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sp>
        <p:nvSpPr>
          <p:cNvPr id="1300" name="TextBox 1299">
            <a:extLst>
              <a:ext uri="{FF2B5EF4-FFF2-40B4-BE49-F238E27FC236}">
                <a16:creationId xmlns:a16="http://schemas.microsoft.com/office/drawing/2014/main" id="{3E134348-A74A-4FAE-A701-65F1947F2C5C}"/>
              </a:ext>
            </a:extLst>
          </p:cNvPr>
          <p:cNvSpPr txBox="1"/>
          <p:nvPr/>
        </p:nvSpPr>
        <p:spPr>
          <a:xfrm>
            <a:off x="832075" y="194443"/>
            <a:ext cx="6344991"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CASE STUDIES</a:t>
            </a:r>
            <a:endParaRPr lang="vi-VN" sz="4400" b="1" dirty="0">
              <a:solidFill>
                <a:srgbClr val="273444"/>
              </a:solidFill>
              <a:latin typeface="#9Slide03 Bebas Neue Bold" panose="020B0606020202050201" pitchFamily="34" charset="0"/>
            </a:endParaRPr>
          </a:p>
        </p:txBody>
      </p:sp>
      <p:sp>
        <p:nvSpPr>
          <p:cNvPr id="23" name="Parallelogram 22">
            <a:extLst>
              <a:ext uri="{FF2B5EF4-FFF2-40B4-BE49-F238E27FC236}">
                <a16:creationId xmlns:a16="http://schemas.microsoft.com/office/drawing/2014/main" id="{055CC667-22B9-49C8-A3F3-9633A931ACB9}"/>
              </a:ext>
            </a:extLst>
          </p:cNvPr>
          <p:cNvSpPr/>
          <p:nvPr/>
        </p:nvSpPr>
        <p:spPr>
          <a:xfrm rot="6232892" flipV="1">
            <a:off x="-152406" y="208686"/>
            <a:ext cx="844082" cy="70132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Parallelogram 1298">
            <a:extLst>
              <a:ext uri="{FF2B5EF4-FFF2-40B4-BE49-F238E27FC236}">
                <a16:creationId xmlns:a16="http://schemas.microsoft.com/office/drawing/2014/main" id="{E9002931-16CD-496B-9048-C9331C643850}"/>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1" name="Straight Connector 1300">
            <a:extLst>
              <a:ext uri="{FF2B5EF4-FFF2-40B4-BE49-F238E27FC236}">
                <a16:creationId xmlns:a16="http://schemas.microsoft.com/office/drawing/2014/main" id="{5161AC92-F6D4-4173-9FE1-86681231AD41}"/>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302" name="Parallelogram 1301">
            <a:extLst>
              <a:ext uri="{FF2B5EF4-FFF2-40B4-BE49-F238E27FC236}">
                <a16:creationId xmlns:a16="http://schemas.microsoft.com/office/drawing/2014/main" id="{6AB18422-8C62-4853-BD46-880CFD91440D}"/>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4" name="Picture 1303">
            <a:extLst>
              <a:ext uri="{FF2B5EF4-FFF2-40B4-BE49-F238E27FC236}">
                <a16:creationId xmlns:a16="http://schemas.microsoft.com/office/drawing/2014/main" id="{B506F59F-D3C1-48E0-AF53-A86D7CC6E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sp>
        <p:nvSpPr>
          <p:cNvPr id="17" name="Rectangle: Rounded Corners 90">
            <a:extLst>
              <a:ext uri="{FF2B5EF4-FFF2-40B4-BE49-F238E27FC236}">
                <a16:creationId xmlns:a16="http://schemas.microsoft.com/office/drawing/2014/main" id="{7990E993-A972-4707-A378-6D6C9FE62AB5}"/>
              </a:ext>
            </a:extLst>
          </p:cNvPr>
          <p:cNvSpPr/>
          <p:nvPr/>
        </p:nvSpPr>
        <p:spPr>
          <a:xfrm>
            <a:off x="936857" y="1134299"/>
            <a:ext cx="2567947" cy="1238193"/>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sp>
        <p:nvSpPr>
          <p:cNvPr id="33" name="TextBox 32">
            <a:extLst>
              <a:ext uri="{FF2B5EF4-FFF2-40B4-BE49-F238E27FC236}">
                <a16:creationId xmlns:a16="http://schemas.microsoft.com/office/drawing/2014/main" id="{4DD2B0EE-2BAC-46BB-82C0-E43B105F8E13}"/>
              </a:ext>
            </a:extLst>
          </p:cNvPr>
          <p:cNvSpPr txBox="1"/>
          <p:nvPr/>
        </p:nvSpPr>
        <p:spPr>
          <a:xfrm>
            <a:off x="3769081" y="1251238"/>
            <a:ext cx="5828913" cy="1004314"/>
          </a:xfrm>
          <a:prstGeom prst="rect">
            <a:avLst/>
          </a:prstGeom>
          <a:noFill/>
        </p:spPr>
        <p:txBody>
          <a:bodyPr wrap="square" rtlCol="0">
            <a:spAutoFit/>
          </a:bodyPr>
          <a:lstStyle/>
          <a:p>
            <a:pPr algn="just">
              <a:lnSpc>
                <a:spcPts val="18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Công ty Cổ phần Phân bón Hà Lan chuyên sản xuất kinh doanh phân bón các loại. Phân bón Hà Lan cung cấp cho thị trường và bà con nông dân những chủng loại phân bón phong phú đáp ứng được hầu hết các nhu cầu của cây trồng cũng như tiêu thụ</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nvGrpSpPr>
          <p:cNvPr id="48" name="Group 47">
            <a:extLst>
              <a:ext uri="{FF2B5EF4-FFF2-40B4-BE49-F238E27FC236}">
                <a16:creationId xmlns:a16="http://schemas.microsoft.com/office/drawing/2014/main" id="{7B0041C2-F5F0-416D-B977-CB825EB7B668}"/>
              </a:ext>
            </a:extLst>
          </p:cNvPr>
          <p:cNvGrpSpPr/>
          <p:nvPr/>
        </p:nvGrpSpPr>
        <p:grpSpPr>
          <a:xfrm>
            <a:off x="991205" y="2631582"/>
            <a:ext cx="2615593" cy="587533"/>
            <a:chOff x="886074" y="2636027"/>
            <a:chExt cx="2615593" cy="587533"/>
          </a:xfrm>
        </p:grpSpPr>
        <p:pic>
          <p:nvPicPr>
            <p:cNvPr id="20" name="Graphic 19">
              <a:extLst>
                <a:ext uri="{FF2B5EF4-FFF2-40B4-BE49-F238E27FC236}">
                  <a16:creationId xmlns:a16="http://schemas.microsoft.com/office/drawing/2014/main" id="{0348312D-448F-460A-AD93-5310FA718A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86074" y="2681915"/>
              <a:ext cx="216000" cy="216000"/>
            </a:xfrm>
            <a:prstGeom prst="rect">
              <a:avLst/>
            </a:prstGeom>
          </p:spPr>
        </p:pic>
        <p:sp>
          <p:nvSpPr>
            <p:cNvPr id="22" name="TextBox 21">
              <a:extLst>
                <a:ext uri="{FF2B5EF4-FFF2-40B4-BE49-F238E27FC236}">
                  <a16:creationId xmlns:a16="http://schemas.microsoft.com/office/drawing/2014/main" id="{6FEDCAFD-76A9-40DB-8BF3-333CD9E88DFE}"/>
                </a:ext>
              </a:extLst>
            </p:cNvPr>
            <p:cNvSpPr txBox="1"/>
            <p:nvPr/>
          </p:nvSpPr>
          <p:spPr>
            <a:xfrm>
              <a:off x="1206097" y="2636027"/>
              <a:ext cx="2295570" cy="587533"/>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WEBSITE: </a:t>
              </a:r>
            </a:p>
            <a:p>
              <a:pPr algn="just">
                <a:lnSpc>
                  <a:spcPts val="20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www.phanbonhalan.com</a:t>
              </a:r>
            </a:p>
          </p:txBody>
        </p:sp>
      </p:grpSp>
      <p:grpSp>
        <p:nvGrpSpPr>
          <p:cNvPr id="4" name="Group 3">
            <a:extLst>
              <a:ext uri="{FF2B5EF4-FFF2-40B4-BE49-F238E27FC236}">
                <a16:creationId xmlns:a16="http://schemas.microsoft.com/office/drawing/2014/main" id="{120B6421-0FD8-4C28-B89B-0371B4071B62}"/>
              </a:ext>
            </a:extLst>
          </p:cNvPr>
          <p:cNvGrpSpPr/>
          <p:nvPr/>
        </p:nvGrpSpPr>
        <p:grpSpPr>
          <a:xfrm>
            <a:off x="937205" y="3356451"/>
            <a:ext cx="2669595" cy="1106586"/>
            <a:chOff x="937205" y="3063580"/>
            <a:chExt cx="2669595" cy="1106586"/>
          </a:xfrm>
        </p:grpSpPr>
        <p:pic>
          <p:nvPicPr>
            <p:cNvPr id="27" name="Graphic 26" descr="Marker">
              <a:extLst>
                <a:ext uri="{FF2B5EF4-FFF2-40B4-BE49-F238E27FC236}">
                  <a16:creationId xmlns:a16="http://schemas.microsoft.com/office/drawing/2014/main" id="{1D2D175F-272B-443B-90D3-EC03AFFE8D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7205" y="3063580"/>
              <a:ext cx="324000" cy="324000"/>
            </a:xfrm>
            <a:prstGeom prst="rect">
              <a:avLst/>
            </a:prstGeom>
          </p:spPr>
        </p:pic>
        <p:sp>
          <p:nvSpPr>
            <p:cNvPr id="29" name="TextBox 28">
              <a:extLst>
                <a:ext uri="{FF2B5EF4-FFF2-40B4-BE49-F238E27FC236}">
                  <a16:creationId xmlns:a16="http://schemas.microsoft.com/office/drawing/2014/main" id="{FF8DB3D0-BC09-4AE3-801E-0B8C9E205479}"/>
                </a:ext>
              </a:extLst>
            </p:cNvPr>
            <p:cNvSpPr txBox="1"/>
            <p:nvPr/>
          </p:nvSpPr>
          <p:spPr>
            <a:xfrm>
              <a:off x="1311230" y="3069672"/>
              <a:ext cx="2295570" cy="1100494"/>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ĐỊA CHỈ: </a:t>
              </a:r>
            </a:p>
            <a:p>
              <a:pPr algn="just">
                <a:lnSpc>
                  <a:spcPts val="20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CN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Tân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Kim,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thị</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trấn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Cần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Giuộc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huyện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Cần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Giuộc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tỉnh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Long An</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grpSp>
        <p:nvGrpSpPr>
          <p:cNvPr id="3" name="Group 2">
            <a:extLst>
              <a:ext uri="{FF2B5EF4-FFF2-40B4-BE49-F238E27FC236}">
                <a16:creationId xmlns:a16="http://schemas.microsoft.com/office/drawing/2014/main" id="{CBF0EAAB-CC74-4637-8288-2E2E96C8236F}"/>
              </a:ext>
            </a:extLst>
          </p:cNvPr>
          <p:cNvGrpSpPr/>
          <p:nvPr/>
        </p:nvGrpSpPr>
        <p:grpSpPr>
          <a:xfrm>
            <a:off x="973205" y="4705601"/>
            <a:ext cx="2633593" cy="844014"/>
            <a:chOff x="973205" y="3511800"/>
            <a:chExt cx="2633593" cy="844014"/>
          </a:xfrm>
        </p:grpSpPr>
        <p:pic>
          <p:nvPicPr>
            <p:cNvPr id="35" name="Graphic 34" descr="Briefcase">
              <a:extLst>
                <a:ext uri="{FF2B5EF4-FFF2-40B4-BE49-F238E27FC236}">
                  <a16:creationId xmlns:a16="http://schemas.microsoft.com/office/drawing/2014/main" id="{47F47830-B510-413C-817A-98A4D4754D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73205" y="3539688"/>
              <a:ext cx="252000" cy="252000"/>
            </a:xfrm>
            <a:prstGeom prst="rect">
              <a:avLst/>
            </a:prstGeom>
          </p:spPr>
        </p:pic>
        <p:sp>
          <p:nvSpPr>
            <p:cNvPr id="37" name="TextBox 36">
              <a:extLst>
                <a:ext uri="{FF2B5EF4-FFF2-40B4-BE49-F238E27FC236}">
                  <a16:creationId xmlns:a16="http://schemas.microsoft.com/office/drawing/2014/main" id="{63AC175E-108F-403D-A7E2-6B72EA4D4A46}"/>
                </a:ext>
              </a:extLst>
            </p:cNvPr>
            <p:cNvSpPr txBox="1"/>
            <p:nvPr/>
          </p:nvSpPr>
          <p:spPr>
            <a:xfrm>
              <a:off x="1311228" y="3511800"/>
              <a:ext cx="2295570" cy="844014"/>
            </a:xfrm>
            <a:prstGeom prst="rect">
              <a:avLst/>
            </a:prstGeom>
            <a:noFill/>
          </p:spPr>
          <p:txBody>
            <a:bodyPr wrap="square" rtlCol="0">
              <a:spAutoFit/>
            </a:bodyPr>
            <a:lstStyle/>
            <a:p>
              <a:pPr>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LĨNH VỰC: </a:t>
              </a:r>
            </a:p>
            <a:p>
              <a:pPr>
                <a:lnSpc>
                  <a:spcPts val="2000"/>
                </a:lnSpc>
              </a:pP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Sản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xuất</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kinh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doanh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phân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bón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các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loại</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pic>
        <p:nvPicPr>
          <p:cNvPr id="60" name="Graphic 59" descr="Handshake">
            <a:extLst>
              <a:ext uri="{FF2B5EF4-FFF2-40B4-BE49-F238E27FC236}">
                <a16:creationId xmlns:a16="http://schemas.microsoft.com/office/drawing/2014/main" id="{A1E4EF6D-64EA-49AC-A8B7-A51F535C91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854775" y="2641470"/>
            <a:ext cx="288000" cy="288000"/>
          </a:xfrm>
          <a:prstGeom prst="rect">
            <a:avLst/>
          </a:prstGeom>
        </p:spPr>
      </p:pic>
      <p:sp>
        <p:nvSpPr>
          <p:cNvPr id="61" name="TextBox 60">
            <a:extLst>
              <a:ext uri="{FF2B5EF4-FFF2-40B4-BE49-F238E27FC236}">
                <a16:creationId xmlns:a16="http://schemas.microsoft.com/office/drawing/2014/main" id="{2EBADD23-178B-42A9-9D98-4927939CF13A}"/>
              </a:ext>
            </a:extLst>
          </p:cNvPr>
          <p:cNvSpPr txBox="1"/>
          <p:nvPr/>
        </p:nvSpPr>
        <p:spPr>
          <a:xfrm>
            <a:off x="4174798" y="2631582"/>
            <a:ext cx="4216398" cy="307777"/>
          </a:xfrm>
          <a:prstGeom prst="rect">
            <a:avLst/>
          </a:prstGeom>
          <a:noFill/>
        </p:spPr>
        <p:txBody>
          <a:bodyPr wrap="square" rtlCol="0">
            <a:spAutoFit/>
          </a:bodyPr>
          <a:lstStyle/>
          <a:p>
            <a:pPr algn="just"/>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MÔ TẢ DỰ ÁN</a:t>
            </a:r>
            <a:endParaRPr lang="vi-VN"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sp>
        <p:nvSpPr>
          <p:cNvPr id="62" name="TextBox 61">
            <a:extLst>
              <a:ext uri="{FF2B5EF4-FFF2-40B4-BE49-F238E27FC236}">
                <a16:creationId xmlns:a16="http://schemas.microsoft.com/office/drawing/2014/main" id="{BB8B0ADD-944C-42D6-83AD-CD7501BFC28C}"/>
              </a:ext>
            </a:extLst>
          </p:cNvPr>
          <p:cNvSpPr txBox="1"/>
          <p:nvPr/>
        </p:nvSpPr>
        <p:spPr>
          <a:xfrm>
            <a:off x="4174799" y="2929078"/>
            <a:ext cx="5621219" cy="1889172"/>
          </a:xfrm>
          <a:prstGeom prst="rect">
            <a:avLst/>
          </a:prstGeom>
          <a:noFill/>
        </p:spPr>
        <p:txBody>
          <a:bodyPr wrap="square" rtlCol="0">
            <a:spAutoFit/>
          </a:bodyPr>
          <a:lstStyle/>
          <a:p>
            <a:pPr algn="just">
              <a:lnSpc>
                <a:spcPts val="1800"/>
              </a:lnSpc>
              <a:spcBef>
                <a:spcPts val="300"/>
              </a:spcBef>
              <a:buClr>
                <a:srgbClr val="CB2134"/>
              </a:buClr>
              <a:buSzPct val="120000"/>
            </a:pP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Phát</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triển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Loyalty App cho đại lý và người tiêu d</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ù</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với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các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tính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năng</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Tích lũy điể</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m</a:t>
            </a:r>
          </a:p>
          <a:p>
            <a:pPr marL="285750" indent="-285750" algn="just">
              <a:lnSpc>
                <a:spcPts val="1800"/>
              </a:lnSpc>
              <a:spcBef>
                <a:spcPts val="300"/>
              </a:spcBef>
              <a:buClr>
                <a:srgbClr val="CB2134"/>
              </a:buClr>
              <a:buSzPct val="120000"/>
              <a:buFont typeface="Arial" panose="020B0604020202020204" pitchFamily="34" charset="0"/>
              <a:buChar char="•"/>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âng hạng thành viên</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marL="285750" indent="-285750" algn="just">
              <a:lnSpc>
                <a:spcPts val="1800"/>
              </a:lnSpc>
              <a:spcBef>
                <a:spcPts val="300"/>
              </a:spcBef>
              <a:buClr>
                <a:srgbClr val="CB2134"/>
              </a:buClr>
              <a:buSzPct val="120000"/>
              <a:buFont typeface="Arial" panose="020B0604020202020204" pitchFamily="34" charset="0"/>
              <a:buChar char="•"/>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iới thiệu thành viên</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Phản hồi ý kiến</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marL="285750" indent="-285750" algn="just">
              <a:lnSpc>
                <a:spcPts val="1800"/>
              </a:lnSpc>
              <a:spcBef>
                <a:spcPts val="300"/>
              </a:spcBef>
              <a:buClr>
                <a:srgbClr val="CB2134"/>
              </a:buClr>
              <a:buSzPct val="120000"/>
              <a:buFont typeface="Arial" panose="020B0604020202020204" pitchFamily="34" charset="0"/>
              <a:buChar char="•"/>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X</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em tin tức sự kiện của công ty</a:t>
            </a:r>
          </a:p>
        </p:txBody>
      </p:sp>
      <p:sp>
        <p:nvSpPr>
          <p:cNvPr id="39" name="Parallelogram 38">
            <a:extLst>
              <a:ext uri="{FF2B5EF4-FFF2-40B4-BE49-F238E27FC236}">
                <a16:creationId xmlns:a16="http://schemas.microsoft.com/office/drawing/2014/main" id="{CC0BF333-7250-4A5C-B5D5-9CAEB99EA35B}"/>
              </a:ext>
            </a:extLst>
          </p:cNvPr>
          <p:cNvSpPr/>
          <p:nvPr/>
        </p:nvSpPr>
        <p:spPr>
          <a:xfrm rot="2672179">
            <a:off x="10207463" y="4699365"/>
            <a:ext cx="1467501" cy="28537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a:extLst>
              <a:ext uri="{FF2B5EF4-FFF2-40B4-BE49-F238E27FC236}">
                <a16:creationId xmlns:a16="http://schemas.microsoft.com/office/drawing/2014/main" id="{372C72B2-F2B3-4AC7-A43A-35DB333F45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1625498" y="1300131"/>
            <a:ext cx="1190664" cy="906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3871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2" presetClass="entr" presetSubtype="2" decel="100000" fill="hold" nodeType="withEffect">
                                  <p:stCondLst>
                                    <p:cond delay="0"/>
                                  </p:stCondLst>
                                  <p:childTnLst>
                                    <p:set>
                                      <p:cBhvr>
                                        <p:cTn id="8" dur="1" fill="hold">
                                          <p:stCondLst>
                                            <p:cond delay="0"/>
                                          </p:stCondLst>
                                        </p:cTn>
                                        <p:tgtEl>
                                          <p:spTgt spid="1301"/>
                                        </p:tgtEl>
                                        <p:attrNameLst>
                                          <p:attrName>style.visibility</p:attrName>
                                        </p:attrNameLst>
                                      </p:cBhvr>
                                      <p:to>
                                        <p:strVal val="visible"/>
                                      </p:to>
                                    </p:set>
                                    <p:anim calcmode="lin" valueType="num">
                                      <p:cBhvr additive="base">
                                        <p:cTn id="9" dur="500" fill="hold"/>
                                        <p:tgtEl>
                                          <p:spTgt spid="1301"/>
                                        </p:tgtEl>
                                        <p:attrNameLst>
                                          <p:attrName>ppt_x</p:attrName>
                                        </p:attrNameLst>
                                      </p:cBhvr>
                                      <p:tavLst>
                                        <p:tav tm="0">
                                          <p:val>
                                            <p:strVal val="1+#ppt_w/2"/>
                                          </p:val>
                                        </p:tav>
                                        <p:tav tm="100000">
                                          <p:val>
                                            <p:strVal val="#ppt_x"/>
                                          </p:val>
                                        </p:tav>
                                      </p:tavLst>
                                    </p:anim>
                                    <p:anim calcmode="lin" valueType="num">
                                      <p:cBhvr additive="base">
                                        <p:cTn id="10" dur="500" fill="hold"/>
                                        <p:tgtEl>
                                          <p:spTgt spid="1301"/>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1300"/>
                                        </p:tgtEl>
                                        <p:attrNameLst>
                                          <p:attrName>style.visibility</p:attrName>
                                        </p:attrNameLst>
                                      </p:cBhvr>
                                      <p:to>
                                        <p:strVal val="visible"/>
                                      </p:to>
                                    </p:set>
                                    <p:anim calcmode="lin" valueType="num">
                                      <p:cBhvr additive="base">
                                        <p:cTn id="14" dur="500" fill="hold"/>
                                        <p:tgtEl>
                                          <p:spTgt spid="1300"/>
                                        </p:tgtEl>
                                        <p:attrNameLst>
                                          <p:attrName>ppt_x</p:attrName>
                                        </p:attrNameLst>
                                      </p:cBhvr>
                                      <p:tavLst>
                                        <p:tav tm="0">
                                          <p:val>
                                            <p:strVal val="0-#ppt_w/2"/>
                                          </p:val>
                                        </p:tav>
                                        <p:tav tm="100000">
                                          <p:val>
                                            <p:strVal val="#ppt_x"/>
                                          </p:val>
                                        </p:tav>
                                      </p:tavLst>
                                    </p:anim>
                                    <p:anim calcmode="lin" valueType="num">
                                      <p:cBhvr additive="base">
                                        <p:cTn id="15" dur="500" fill="hold"/>
                                        <p:tgtEl>
                                          <p:spTgt spid="1300"/>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0"/>
                                  </p:stCondLst>
                                  <p:childTnLst>
                                    <p:set>
                                      <p:cBhvr>
                                        <p:cTn id="17" dur="1" fill="hold">
                                          <p:stCondLst>
                                            <p:cond delay="0"/>
                                          </p:stCondLst>
                                        </p:cTn>
                                        <p:tgtEl>
                                          <p:spTgt spid="1303"/>
                                        </p:tgtEl>
                                        <p:attrNameLst>
                                          <p:attrName>style.visibility</p:attrName>
                                        </p:attrNameLst>
                                      </p:cBhvr>
                                      <p:to>
                                        <p:strVal val="visible"/>
                                      </p:to>
                                    </p:set>
                                    <p:anim calcmode="lin" valueType="num">
                                      <p:cBhvr additive="base">
                                        <p:cTn id="18" dur="500" fill="hold"/>
                                        <p:tgtEl>
                                          <p:spTgt spid="1303"/>
                                        </p:tgtEl>
                                        <p:attrNameLst>
                                          <p:attrName>ppt_x</p:attrName>
                                        </p:attrNameLst>
                                      </p:cBhvr>
                                      <p:tavLst>
                                        <p:tav tm="0">
                                          <p:val>
                                            <p:strVal val="#ppt_x"/>
                                          </p:val>
                                        </p:tav>
                                        <p:tav tm="100000">
                                          <p:val>
                                            <p:strVal val="#ppt_x"/>
                                          </p:val>
                                        </p:tav>
                                      </p:tavLst>
                                    </p:anim>
                                    <p:anim calcmode="lin" valueType="num">
                                      <p:cBhvr additive="base">
                                        <p:cTn id="19" dur="500" fill="hold"/>
                                        <p:tgtEl>
                                          <p:spTgt spid="1303"/>
                                        </p:tgtEl>
                                        <p:attrNameLst>
                                          <p:attrName>ppt_y</p:attrName>
                                        </p:attrNameLst>
                                      </p:cBhvr>
                                      <p:tavLst>
                                        <p:tav tm="0">
                                          <p:val>
                                            <p:strVal val="1+#ppt_h/2"/>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anim calcmode="lin" valueType="num">
                                      <p:cBhvr>
                                        <p:cTn id="23" dur="500" fill="hold"/>
                                        <p:tgtEl>
                                          <p:spTgt spid="39"/>
                                        </p:tgtEl>
                                        <p:attrNameLst>
                                          <p:attrName>ppt_x</p:attrName>
                                        </p:attrNameLst>
                                      </p:cBhvr>
                                      <p:tavLst>
                                        <p:tav tm="0">
                                          <p:val>
                                            <p:strVal val="#ppt_x"/>
                                          </p:val>
                                        </p:tav>
                                        <p:tav tm="100000">
                                          <p:val>
                                            <p:strVal val="#ppt_x"/>
                                          </p:val>
                                        </p:tav>
                                      </p:tavLst>
                                    </p:anim>
                                    <p:anim calcmode="lin" valueType="num">
                                      <p:cBhvr>
                                        <p:cTn id="2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 grpId="0"/>
      <p:bldP spid="1300" grpId="0"/>
      <p:bldP spid="23" grpId="0" animBg="1"/>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ED2306E9-43C9-489A-BA8E-61F3BC6D7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7" r="117"/>
          <a:stretch/>
        </p:blipFill>
        <p:spPr bwMode="auto">
          <a:xfrm>
            <a:off x="9659045" y="1112867"/>
            <a:ext cx="4724612" cy="4979834"/>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Shape 35">
            <a:extLst>
              <a:ext uri="{FF2B5EF4-FFF2-40B4-BE49-F238E27FC236}">
                <a16:creationId xmlns:a16="http://schemas.microsoft.com/office/drawing/2014/main" id="{57883596-1D08-472D-8C82-816A9653A28B}"/>
              </a:ext>
            </a:extLst>
          </p:cNvPr>
          <p:cNvSpPr>
            <a:spLocks noChangeAspect="1"/>
          </p:cNvSpPr>
          <p:nvPr/>
        </p:nvSpPr>
        <p:spPr>
          <a:xfrm rot="2700000">
            <a:off x="8604459" y="18192"/>
            <a:ext cx="7151714" cy="7151714"/>
          </a:xfrm>
          <a:custGeom>
            <a:avLst/>
            <a:gdLst>
              <a:gd name="connsiteX0" fmla="*/ 1826916 w 7151714"/>
              <a:gd name="connsiteY0" fmla="*/ 1827544 h 7151714"/>
              <a:gd name="connsiteX1" fmla="*/ 1749208 w 7151714"/>
              <a:gd name="connsiteY1" fmla="*/ 2015146 h 7151714"/>
              <a:gd name="connsiteX2" fmla="*/ 1749208 w 7151714"/>
              <a:gd name="connsiteY2" fmla="*/ 5085359 h 7151714"/>
              <a:gd name="connsiteX3" fmla="*/ 2014517 w 7151714"/>
              <a:gd name="connsiteY3" fmla="*/ 5350668 h 7151714"/>
              <a:gd name="connsiteX4" fmla="*/ 5085988 w 7151714"/>
              <a:gd name="connsiteY4" fmla="*/ 5350668 h 7151714"/>
              <a:gd name="connsiteX5" fmla="*/ 5351297 w 7151714"/>
              <a:gd name="connsiteY5" fmla="*/ 5085359 h 7151714"/>
              <a:gd name="connsiteX6" fmla="*/ 5351297 w 7151714"/>
              <a:gd name="connsiteY6" fmla="*/ 2015146 h 7151714"/>
              <a:gd name="connsiteX7" fmla="*/ 5085988 w 7151714"/>
              <a:gd name="connsiteY7" fmla="*/ 1749837 h 7151714"/>
              <a:gd name="connsiteX8" fmla="*/ 2014517 w 7151714"/>
              <a:gd name="connsiteY8" fmla="*/ 1749837 h 7151714"/>
              <a:gd name="connsiteX9" fmla="*/ 1826916 w 7151714"/>
              <a:gd name="connsiteY9" fmla="*/ 1827544 h 7151714"/>
              <a:gd name="connsiteX10" fmla="*/ 0 w 7151714"/>
              <a:gd name="connsiteY10" fmla="*/ 3601461 h 7151714"/>
              <a:gd name="connsiteX11" fmla="*/ 3601461 w 7151714"/>
              <a:gd name="connsiteY11" fmla="*/ 0 h 7151714"/>
              <a:gd name="connsiteX12" fmla="*/ 7151714 w 7151714"/>
              <a:gd name="connsiteY12" fmla="*/ 3550253 h 7151714"/>
              <a:gd name="connsiteX13" fmla="*/ 3550253 w 7151714"/>
              <a:gd name="connsiteY13" fmla="*/ 7151714 h 715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51714" h="7151714">
                <a:moveTo>
                  <a:pt x="1826916" y="1827544"/>
                </a:moveTo>
                <a:cubicBezTo>
                  <a:pt x="1778904" y="1875556"/>
                  <a:pt x="1749208" y="1941883"/>
                  <a:pt x="1749208" y="2015146"/>
                </a:cubicBezTo>
                <a:lnTo>
                  <a:pt x="1749208" y="5085359"/>
                </a:lnTo>
                <a:cubicBezTo>
                  <a:pt x="1749208" y="5231885"/>
                  <a:pt x="1867991" y="5350668"/>
                  <a:pt x="2014517" y="5350668"/>
                </a:cubicBezTo>
                <a:lnTo>
                  <a:pt x="5085988" y="5350668"/>
                </a:lnTo>
                <a:cubicBezTo>
                  <a:pt x="5232514" y="5350668"/>
                  <a:pt x="5351297" y="5231885"/>
                  <a:pt x="5351297" y="5085359"/>
                </a:cubicBezTo>
                <a:lnTo>
                  <a:pt x="5351297" y="2015146"/>
                </a:lnTo>
                <a:cubicBezTo>
                  <a:pt x="5351297" y="1868620"/>
                  <a:pt x="5232514" y="1749837"/>
                  <a:pt x="5085988" y="1749837"/>
                </a:cubicBezTo>
                <a:lnTo>
                  <a:pt x="2014517" y="1749837"/>
                </a:lnTo>
                <a:cubicBezTo>
                  <a:pt x="1941254" y="1749837"/>
                  <a:pt x="1874927" y="1779533"/>
                  <a:pt x="1826916" y="1827544"/>
                </a:cubicBezTo>
                <a:close/>
                <a:moveTo>
                  <a:pt x="0" y="3601461"/>
                </a:moveTo>
                <a:lnTo>
                  <a:pt x="3601461" y="0"/>
                </a:lnTo>
                <a:lnTo>
                  <a:pt x="7151714" y="3550253"/>
                </a:lnTo>
                <a:lnTo>
                  <a:pt x="3550253" y="715171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03" name="TextBox 1302">
            <a:extLst>
              <a:ext uri="{FF2B5EF4-FFF2-40B4-BE49-F238E27FC236}">
                <a16:creationId xmlns:a16="http://schemas.microsoft.com/office/drawing/2014/main" id="{DAF99419-27EB-4965-933B-F7A6D7053957}"/>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sp>
        <p:nvSpPr>
          <p:cNvPr id="1300" name="TextBox 1299">
            <a:extLst>
              <a:ext uri="{FF2B5EF4-FFF2-40B4-BE49-F238E27FC236}">
                <a16:creationId xmlns:a16="http://schemas.microsoft.com/office/drawing/2014/main" id="{3E134348-A74A-4FAE-A701-65F1947F2C5C}"/>
              </a:ext>
            </a:extLst>
          </p:cNvPr>
          <p:cNvSpPr txBox="1"/>
          <p:nvPr/>
        </p:nvSpPr>
        <p:spPr>
          <a:xfrm>
            <a:off x="832075" y="194443"/>
            <a:ext cx="6344991"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CASE STUDIES</a:t>
            </a:r>
            <a:endParaRPr lang="vi-VN" sz="4400" b="1" dirty="0">
              <a:solidFill>
                <a:srgbClr val="273444"/>
              </a:solidFill>
              <a:latin typeface="#9Slide03 Bebas Neue Bold" panose="020B0606020202050201" pitchFamily="34" charset="0"/>
            </a:endParaRPr>
          </a:p>
        </p:txBody>
      </p:sp>
      <p:sp>
        <p:nvSpPr>
          <p:cNvPr id="23" name="Parallelogram 22">
            <a:extLst>
              <a:ext uri="{FF2B5EF4-FFF2-40B4-BE49-F238E27FC236}">
                <a16:creationId xmlns:a16="http://schemas.microsoft.com/office/drawing/2014/main" id="{055CC667-22B9-49C8-A3F3-9633A931ACB9}"/>
              </a:ext>
            </a:extLst>
          </p:cNvPr>
          <p:cNvSpPr/>
          <p:nvPr/>
        </p:nvSpPr>
        <p:spPr>
          <a:xfrm rot="6232892" flipV="1">
            <a:off x="-152406" y="208686"/>
            <a:ext cx="844082" cy="70132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Parallelogram 1298">
            <a:extLst>
              <a:ext uri="{FF2B5EF4-FFF2-40B4-BE49-F238E27FC236}">
                <a16:creationId xmlns:a16="http://schemas.microsoft.com/office/drawing/2014/main" id="{E9002931-16CD-496B-9048-C9331C643850}"/>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1" name="Straight Connector 1300">
            <a:extLst>
              <a:ext uri="{FF2B5EF4-FFF2-40B4-BE49-F238E27FC236}">
                <a16:creationId xmlns:a16="http://schemas.microsoft.com/office/drawing/2014/main" id="{5161AC92-F6D4-4173-9FE1-86681231AD41}"/>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302" name="Parallelogram 1301">
            <a:extLst>
              <a:ext uri="{FF2B5EF4-FFF2-40B4-BE49-F238E27FC236}">
                <a16:creationId xmlns:a16="http://schemas.microsoft.com/office/drawing/2014/main" id="{6AB18422-8C62-4853-BD46-880CFD91440D}"/>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4" name="Picture 1303">
            <a:extLst>
              <a:ext uri="{FF2B5EF4-FFF2-40B4-BE49-F238E27FC236}">
                <a16:creationId xmlns:a16="http://schemas.microsoft.com/office/drawing/2014/main" id="{B506F59F-D3C1-48E0-AF53-A86D7CC6E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sp>
        <p:nvSpPr>
          <p:cNvPr id="17" name="Rectangle: Rounded Corners 90">
            <a:extLst>
              <a:ext uri="{FF2B5EF4-FFF2-40B4-BE49-F238E27FC236}">
                <a16:creationId xmlns:a16="http://schemas.microsoft.com/office/drawing/2014/main" id="{7990E993-A972-4707-A378-6D6C9FE62AB5}"/>
              </a:ext>
            </a:extLst>
          </p:cNvPr>
          <p:cNvSpPr/>
          <p:nvPr/>
        </p:nvSpPr>
        <p:spPr>
          <a:xfrm>
            <a:off x="936857" y="1134299"/>
            <a:ext cx="2567947" cy="1238193"/>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sp>
        <p:nvSpPr>
          <p:cNvPr id="33" name="TextBox 32">
            <a:extLst>
              <a:ext uri="{FF2B5EF4-FFF2-40B4-BE49-F238E27FC236}">
                <a16:creationId xmlns:a16="http://schemas.microsoft.com/office/drawing/2014/main" id="{4DD2B0EE-2BAC-46BB-82C0-E43B105F8E13}"/>
              </a:ext>
            </a:extLst>
          </p:cNvPr>
          <p:cNvSpPr txBox="1"/>
          <p:nvPr/>
        </p:nvSpPr>
        <p:spPr>
          <a:xfrm>
            <a:off x="3769081" y="1251238"/>
            <a:ext cx="5828913" cy="1004314"/>
          </a:xfrm>
          <a:prstGeom prst="rect">
            <a:avLst/>
          </a:prstGeom>
          <a:noFill/>
        </p:spPr>
        <p:txBody>
          <a:bodyPr wrap="square" rtlCol="0">
            <a:spAutoFit/>
          </a:bodyPr>
          <a:lstStyle/>
          <a:p>
            <a:pPr algn="just">
              <a:lnSpc>
                <a:spcPts val="18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ượ</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 </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à</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nh l</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ậ</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p từ năm 1994</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q</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ua hơn 20</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năm x</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â</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y dựng v</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à</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ph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á</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 triển, t</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ậ</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p</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oà</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 </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VPS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ã</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kh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ẳ</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ng định được vị trí l</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à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một trong những nhờ cung 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ấ</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p gi</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ải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ph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á</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p tổng thể, tích hợp hệ thống v</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à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là nhà ph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â</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 phối thiết bị m</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á</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y văn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phòng chuyên nghiệp 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à</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ng đ</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ầu</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t</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rong nước</a:t>
            </a:r>
          </a:p>
        </p:txBody>
      </p:sp>
      <p:grpSp>
        <p:nvGrpSpPr>
          <p:cNvPr id="48" name="Group 47">
            <a:extLst>
              <a:ext uri="{FF2B5EF4-FFF2-40B4-BE49-F238E27FC236}">
                <a16:creationId xmlns:a16="http://schemas.microsoft.com/office/drawing/2014/main" id="{7B0041C2-F5F0-416D-B977-CB825EB7B668}"/>
              </a:ext>
            </a:extLst>
          </p:cNvPr>
          <p:cNvGrpSpPr/>
          <p:nvPr/>
        </p:nvGrpSpPr>
        <p:grpSpPr>
          <a:xfrm>
            <a:off x="991205" y="2631582"/>
            <a:ext cx="2513599" cy="587533"/>
            <a:chOff x="886074" y="2636027"/>
            <a:chExt cx="2513599" cy="587533"/>
          </a:xfrm>
        </p:grpSpPr>
        <p:pic>
          <p:nvPicPr>
            <p:cNvPr id="20" name="Graphic 19">
              <a:extLst>
                <a:ext uri="{FF2B5EF4-FFF2-40B4-BE49-F238E27FC236}">
                  <a16:creationId xmlns:a16="http://schemas.microsoft.com/office/drawing/2014/main" id="{0348312D-448F-460A-AD93-5310FA718A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86074" y="2681915"/>
              <a:ext cx="216000" cy="216000"/>
            </a:xfrm>
            <a:prstGeom prst="rect">
              <a:avLst/>
            </a:prstGeom>
          </p:spPr>
        </p:pic>
        <p:sp>
          <p:nvSpPr>
            <p:cNvPr id="22" name="TextBox 21">
              <a:extLst>
                <a:ext uri="{FF2B5EF4-FFF2-40B4-BE49-F238E27FC236}">
                  <a16:creationId xmlns:a16="http://schemas.microsoft.com/office/drawing/2014/main" id="{6FEDCAFD-76A9-40DB-8BF3-333CD9E88DFE}"/>
                </a:ext>
              </a:extLst>
            </p:cNvPr>
            <p:cNvSpPr txBox="1"/>
            <p:nvPr/>
          </p:nvSpPr>
          <p:spPr>
            <a:xfrm>
              <a:off x="1206097" y="2636027"/>
              <a:ext cx="2193576" cy="587533"/>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WEBSITE: </a:t>
              </a:r>
            </a:p>
            <a:p>
              <a:pPr algn="just">
                <a:lnSpc>
                  <a:spcPts val="20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www.vpsgroup.vn</a:t>
              </a:r>
            </a:p>
          </p:txBody>
        </p:sp>
      </p:grpSp>
      <p:grpSp>
        <p:nvGrpSpPr>
          <p:cNvPr id="4" name="Group 3">
            <a:extLst>
              <a:ext uri="{FF2B5EF4-FFF2-40B4-BE49-F238E27FC236}">
                <a16:creationId xmlns:a16="http://schemas.microsoft.com/office/drawing/2014/main" id="{120B6421-0FD8-4C28-B89B-0371B4071B62}"/>
              </a:ext>
            </a:extLst>
          </p:cNvPr>
          <p:cNvGrpSpPr/>
          <p:nvPr/>
        </p:nvGrpSpPr>
        <p:grpSpPr>
          <a:xfrm>
            <a:off x="937205" y="3370967"/>
            <a:ext cx="2669595" cy="850106"/>
            <a:chOff x="937205" y="3063580"/>
            <a:chExt cx="2669595" cy="850106"/>
          </a:xfrm>
        </p:grpSpPr>
        <p:pic>
          <p:nvPicPr>
            <p:cNvPr id="27" name="Graphic 26" descr="Marker">
              <a:extLst>
                <a:ext uri="{FF2B5EF4-FFF2-40B4-BE49-F238E27FC236}">
                  <a16:creationId xmlns:a16="http://schemas.microsoft.com/office/drawing/2014/main" id="{1D2D175F-272B-443B-90D3-EC03AFFE8D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7205" y="3063580"/>
              <a:ext cx="324000" cy="324000"/>
            </a:xfrm>
            <a:prstGeom prst="rect">
              <a:avLst/>
            </a:prstGeom>
          </p:spPr>
        </p:pic>
        <p:sp>
          <p:nvSpPr>
            <p:cNvPr id="29" name="TextBox 28">
              <a:extLst>
                <a:ext uri="{FF2B5EF4-FFF2-40B4-BE49-F238E27FC236}">
                  <a16:creationId xmlns:a16="http://schemas.microsoft.com/office/drawing/2014/main" id="{FF8DB3D0-BC09-4AE3-801E-0B8C9E205479}"/>
                </a:ext>
              </a:extLst>
            </p:cNvPr>
            <p:cNvSpPr txBox="1"/>
            <p:nvPr/>
          </p:nvSpPr>
          <p:spPr>
            <a:xfrm>
              <a:off x="1311230" y="3069672"/>
              <a:ext cx="2295570" cy="844014"/>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ĐỊA CHỈ: </a:t>
              </a:r>
            </a:p>
            <a:p>
              <a:pPr algn="just">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Số 10 Hồ Xuân Hương, Hai Bà Trưng, Hà Nội</a:t>
              </a:r>
            </a:p>
          </p:txBody>
        </p:sp>
      </p:grpSp>
      <p:grpSp>
        <p:nvGrpSpPr>
          <p:cNvPr id="3" name="Group 2">
            <a:extLst>
              <a:ext uri="{FF2B5EF4-FFF2-40B4-BE49-F238E27FC236}">
                <a16:creationId xmlns:a16="http://schemas.microsoft.com/office/drawing/2014/main" id="{CBF0EAAB-CC74-4637-8288-2E2E96C8236F}"/>
              </a:ext>
            </a:extLst>
          </p:cNvPr>
          <p:cNvGrpSpPr/>
          <p:nvPr/>
        </p:nvGrpSpPr>
        <p:grpSpPr>
          <a:xfrm>
            <a:off x="973205" y="4487887"/>
            <a:ext cx="2633593" cy="1356975"/>
            <a:chOff x="973205" y="3511800"/>
            <a:chExt cx="2633593" cy="1356975"/>
          </a:xfrm>
        </p:grpSpPr>
        <p:pic>
          <p:nvPicPr>
            <p:cNvPr id="35" name="Graphic 34" descr="Briefcase">
              <a:extLst>
                <a:ext uri="{FF2B5EF4-FFF2-40B4-BE49-F238E27FC236}">
                  <a16:creationId xmlns:a16="http://schemas.microsoft.com/office/drawing/2014/main" id="{47F47830-B510-413C-817A-98A4D4754D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73205" y="3539688"/>
              <a:ext cx="252000" cy="252000"/>
            </a:xfrm>
            <a:prstGeom prst="rect">
              <a:avLst/>
            </a:prstGeom>
          </p:spPr>
        </p:pic>
        <p:sp>
          <p:nvSpPr>
            <p:cNvPr id="37" name="TextBox 36">
              <a:extLst>
                <a:ext uri="{FF2B5EF4-FFF2-40B4-BE49-F238E27FC236}">
                  <a16:creationId xmlns:a16="http://schemas.microsoft.com/office/drawing/2014/main" id="{63AC175E-108F-403D-A7E2-6B72EA4D4A46}"/>
                </a:ext>
              </a:extLst>
            </p:cNvPr>
            <p:cNvSpPr txBox="1"/>
            <p:nvPr/>
          </p:nvSpPr>
          <p:spPr>
            <a:xfrm>
              <a:off x="1311228" y="3511800"/>
              <a:ext cx="2295570" cy="1356975"/>
            </a:xfrm>
            <a:prstGeom prst="rect">
              <a:avLst/>
            </a:prstGeom>
            <a:noFill/>
          </p:spPr>
          <p:txBody>
            <a:bodyPr wrap="square" rtlCol="0">
              <a:spAutoFit/>
            </a:bodyPr>
            <a:lstStyle/>
            <a:p>
              <a:pPr>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LĨNH VỰC: </a:t>
              </a:r>
            </a:p>
            <a:p>
              <a:pPr>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Phân phối thiết bị máy in văn phòng chuyên nghiệp hàng đầu trong nước</a:t>
              </a:r>
            </a:p>
          </p:txBody>
        </p:sp>
      </p:grpSp>
      <p:pic>
        <p:nvPicPr>
          <p:cNvPr id="60" name="Graphic 59" descr="Handshake">
            <a:extLst>
              <a:ext uri="{FF2B5EF4-FFF2-40B4-BE49-F238E27FC236}">
                <a16:creationId xmlns:a16="http://schemas.microsoft.com/office/drawing/2014/main" id="{A1E4EF6D-64EA-49AC-A8B7-A51F535C91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854775" y="2641470"/>
            <a:ext cx="288000" cy="288000"/>
          </a:xfrm>
          <a:prstGeom prst="rect">
            <a:avLst/>
          </a:prstGeom>
        </p:spPr>
      </p:pic>
      <p:sp>
        <p:nvSpPr>
          <p:cNvPr id="61" name="TextBox 60">
            <a:extLst>
              <a:ext uri="{FF2B5EF4-FFF2-40B4-BE49-F238E27FC236}">
                <a16:creationId xmlns:a16="http://schemas.microsoft.com/office/drawing/2014/main" id="{2EBADD23-178B-42A9-9D98-4927939CF13A}"/>
              </a:ext>
            </a:extLst>
          </p:cNvPr>
          <p:cNvSpPr txBox="1"/>
          <p:nvPr/>
        </p:nvSpPr>
        <p:spPr>
          <a:xfrm>
            <a:off x="4174798" y="2631582"/>
            <a:ext cx="4216398" cy="307777"/>
          </a:xfrm>
          <a:prstGeom prst="rect">
            <a:avLst/>
          </a:prstGeom>
          <a:noFill/>
        </p:spPr>
        <p:txBody>
          <a:bodyPr wrap="square" rtlCol="0">
            <a:spAutoFit/>
          </a:bodyPr>
          <a:lstStyle/>
          <a:p>
            <a:pPr algn="just"/>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MÔ TẢ DỰ ÁN</a:t>
            </a:r>
            <a:endParaRPr lang="vi-VN"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sp>
        <p:nvSpPr>
          <p:cNvPr id="62" name="TextBox 61">
            <a:extLst>
              <a:ext uri="{FF2B5EF4-FFF2-40B4-BE49-F238E27FC236}">
                <a16:creationId xmlns:a16="http://schemas.microsoft.com/office/drawing/2014/main" id="{BB8B0ADD-944C-42D6-83AD-CD7501BFC28C}"/>
              </a:ext>
            </a:extLst>
          </p:cNvPr>
          <p:cNvSpPr txBox="1"/>
          <p:nvPr/>
        </p:nvSpPr>
        <p:spPr>
          <a:xfrm>
            <a:off x="4174799" y="2929078"/>
            <a:ext cx="5621219" cy="3312638"/>
          </a:xfrm>
          <a:prstGeom prst="rect">
            <a:avLst/>
          </a:prstGeom>
          <a:noFill/>
        </p:spPr>
        <p:txBody>
          <a:bodyPr wrap="square" rtlCol="0">
            <a:spAutoFit/>
          </a:bodyPr>
          <a:lstStyle/>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Xây dựng kho dữ liệu khách hàng tập trung, đa kênh</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Quản lý Báo giá, Đơn hàng, Hợp đồng</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Xây dựng hệ thống chăm sóc khách hàng đa kênh: Tổng đài, Zalo OA, SMS Brandname, Chatbot,...</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Tích hợp hệ thống Fast đồng bộ thông tin kho, công nợ hỗ trợ bán hàng</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Quản lý khối nghiệp vụ kỹ thuật: Khảo sát, Giao hàng, Lắp đặt (Đơn hàng bán mới, Đơn hàng mượn), Lắp đặt, Hướng dẫn - Chuyển giao, Nghiệm thu, Thu hồi máy, Sửa chữa - Bảo hành - Bảo trì, Ứng linh kiện, Trả linh kiện</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App for Sales, App for Technical</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Hệ thống BI Report: MKT, Bán hàng, Kỹ thuật,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Chăm</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sóc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khách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hàng</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Quản trị</a:t>
            </a:r>
          </a:p>
        </p:txBody>
      </p:sp>
      <p:sp>
        <p:nvSpPr>
          <p:cNvPr id="39" name="Parallelogram 38">
            <a:extLst>
              <a:ext uri="{FF2B5EF4-FFF2-40B4-BE49-F238E27FC236}">
                <a16:creationId xmlns:a16="http://schemas.microsoft.com/office/drawing/2014/main" id="{CC0BF333-7250-4A5C-B5D5-9CAEB99EA35B}"/>
              </a:ext>
            </a:extLst>
          </p:cNvPr>
          <p:cNvSpPr/>
          <p:nvPr/>
        </p:nvSpPr>
        <p:spPr>
          <a:xfrm rot="2672179">
            <a:off x="10207463" y="4699365"/>
            <a:ext cx="1467501" cy="28537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a:extLst>
              <a:ext uri="{FF2B5EF4-FFF2-40B4-BE49-F238E27FC236}">
                <a16:creationId xmlns:a16="http://schemas.microsoft.com/office/drawing/2014/main" id="{372C72B2-F2B3-4AC7-A43A-35DB333F45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1782140" y="1273333"/>
            <a:ext cx="877380" cy="93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1199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2" presetClass="entr" presetSubtype="2" decel="100000" fill="hold" nodeType="withEffect">
                                  <p:stCondLst>
                                    <p:cond delay="0"/>
                                  </p:stCondLst>
                                  <p:childTnLst>
                                    <p:set>
                                      <p:cBhvr>
                                        <p:cTn id="8" dur="1" fill="hold">
                                          <p:stCondLst>
                                            <p:cond delay="0"/>
                                          </p:stCondLst>
                                        </p:cTn>
                                        <p:tgtEl>
                                          <p:spTgt spid="1301"/>
                                        </p:tgtEl>
                                        <p:attrNameLst>
                                          <p:attrName>style.visibility</p:attrName>
                                        </p:attrNameLst>
                                      </p:cBhvr>
                                      <p:to>
                                        <p:strVal val="visible"/>
                                      </p:to>
                                    </p:set>
                                    <p:anim calcmode="lin" valueType="num">
                                      <p:cBhvr additive="base">
                                        <p:cTn id="9" dur="500" fill="hold"/>
                                        <p:tgtEl>
                                          <p:spTgt spid="1301"/>
                                        </p:tgtEl>
                                        <p:attrNameLst>
                                          <p:attrName>ppt_x</p:attrName>
                                        </p:attrNameLst>
                                      </p:cBhvr>
                                      <p:tavLst>
                                        <p:tav tm="0">
                                          <p:val>
                                            <p:strVal val="1+#ppt_w/2"/>
                                          </p:val>
                                        </p:tav>
                                        <p:tav tm="100000">
                                          <p:val>
                                            <p:strVal val="#ppt_x"/>
                                          </p:val>
                                        </p:tav>
                                      </p:tavLst>
                                    </p:anim>
                                    <p:anim calcmode="lin" valueType="num">
                                      <p:cBhvr additive="base">
                                        <p:cTn id="10" dur="500" fill="hold"/>
                                        <p:tgtEl>
                                          <p:spTgt spid="1301"/>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1300"/>
                                        </p:tgtEl>
                                        <p:attrNameLst>
                                          <p:attrName>style.visibility</p:attrName>
                                        </p:attrNameLst>
                                      </p:cBhvr>
                                      <p:to>
                                        <p:strVal val="visible"/>
                                      </p:to>
                                    </p:set>
                                    <p:anim calcmode="lin" valueType="num">
                                      <p:cBhvr additive="base">
                                        <p:cTn id="14" dur="500" fill="hold"/>
                                        <p:tgtEl>
                                          <p:spTgt spid="1300"/>
                                        </p:tgtEl>
                                        <p:attrNameLst>
                                          <p:attrName>ppt_x</p:attrName>
                                        </p:attrNameLst>
                                      </p:cBhvr>
                                      <p:tavLst>
                                        <p:tav tm="0">
                                          <p:val>
                                            <p:strVal val="0-#ppt_w/2"/>
                                          </p:val>
                                        </p:tav>
                                        <p:tav tm="100000">
                                          <p:val>
                                            <p:strVal val="#ppt_x"/>
                                          </p:val>
                                        </p:tav>
                                      </p:tavLst>
                                    </p:anim>
                                    <p:anim calcmode="lin" valueType="num">
                                      <p:cBhvr additive="base">
                                        <p:cTn id="15" dur="500" fill="hold"/>
                                        <p:tgtEl>
                                          <p:spTgt spid="1300"/>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0"/>
                                  </p:stCondLst>
                                  <p:childTnLst>
                                    <p:set>
                                      <p:cBhvr>
                                        <p:cTn id="17" dur="1" fill="hold">
                                          <p:stCondLst>
                                            <p:cond delay="0"/>
                                          </p:stCondLst>
                                        </p:cTn>
                                        <p:tgtEl>
                                          <p:spTgt spid="1303"/>
                                        </p:tgtEl>
                                        <p:attrNameLst>
                                          <p:attrName>style.visibility</p:attrName>
                                        </p:attrNameLst>
                                      </p:cBhvr>
                                      <p:to>
                                        <p:strVal val="visible"/>
                                      </p:to>
                                    </p:set>
                                    <p:anim calcmode="lin" valueType="num">
                                      <p:cBhvr additive="base">
                                        <p:cTn id="18" dur="500" fill="hold"/>
                                        <p:tgtEl>
                                          <p:spTgt spid="1303"/>
                                        </p:tgtEl>
                                        <p:attrNameLst>
                                          <p:attrName>ppt_x</p:attrName>
                                        </p:attrNameLst>
                                      </p:cBhvr>
                                      <p:tavLst>
                                        <p:tav tm="0">
                                          <p:val>
                                            <p:strVal val="#ppt_x"/>
                                          </p:val>
                                        </p:tav>
                                        <p:tav tm="100000">
                                          <p:val>
                                            <p:strVal val="#ppt_x"/>
                                          </p:val>
                                        </p:tav>
                                      </p:tavLst>
                                    </p:anim>
                                    <p:anim calcmode="lin" valueType="num">
                                      <p:cBhvr additive="base">
                                        <p:cTn id="19" dur="500" fill="hold"/>
                                        <p:tgtEl>
                                          <p:spTgt spid="1303"/>
                                        </p:tgtEl>
                                        <p:attrNameLst>
                                          <p:attrName>ppt_y</p:attrName>
                                        </p:attrNameLst>
                                      </p:cBhvr>
                                      <p:tavLst>
                                        <p:tav tm="0">
                                          <p:val>
                                            <p:strVal val="1+#ppt_h/2"/>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anim calcmode="lin" valueType="num">
                                      <p:cBhvr>
                                        <p:cTn id="23" dur="500" fill="hold"/>
                                        <p:tgtEl>
                                          <p:spTgt spid="39"/>
                                        </p:tgtEl>
                                        <p:attrNameLst>
                                          <p:attrName>ppt_x</p:attrName>
                                        </p:attrNameLst>
                                      </p:cBhvr>
                                      <p:tavLst>
                                        <p:tav tm="0">
                                          <p:val>
                                            <p:strVal val="#ppt_x"/>
                                          </p:val>
                                        </p:tav>
                                        <p:tav tm="100000">
                                          <p:val>
                                            <p:strVal val="#ppt_x"/>
                                          </p:val>
                                        </p:tav>
                                      </p:tavLst>
                                    </p:anim>
                                    <p:anim calcmode="lin" valueType="num">
                                      <p:cBhvr>
                                        <p:cTn id="2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 grpId="0"/>
      <p:bldP spid="1300" grpId="0"/>
      <p:bldP spid="23" grpId="0" animBg="1"/>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ED2306E9-43C9-489A-BA8E-61F3BC6D7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7" r="117"/>
          <a:stretch/>
        </p:blipFill>
        <p:spPr bwMode="auto">
          <a:xfrm>
            <a:off x="9659045" y="1112867"/>
            <a:ext cx="4724612" cy="4979834"/>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Shape 35">
            <a:extLst>
              <a:ext uri="{FF2B5EF4-FFF2-40B4-BE49-F238E27FC236}">
                <a16:creationId xmlns:a16="http://schemas.microsoft.com/office/drawing/2014/main" id="{57883596-1D08-472D-8C82-816A9653A28B}"/>
              </a:ext>
            </a:extLst>
          </p:cNvPr>
          <p:cNvSpPr>
            <a:spLocks noChangeAspect="1"/>
          </p:cNvSpPr>
          <p:nvPr/>
        </p:nvSpPr>
        <p:spPr>
          <a:xfrm rot="2700000">
            <a:off x="8604459" y="18192"/>
            <a:ext cx="7151714" cy="7151714"/>
          </a:xfrm>
          <a:custGeom>
            <a:avLst/>
            <a:gdLst>
              <a:gd name="connsiteX0" fmla="*/ 1826916 w 7151714"/>
              <a:gd name="connsiteY0" fmla="*/ 1827544 h 7151714"/>
              <a:gd name="connsiteX1" fmla="*/ 1749208 w 7151714"/>
              <a:gd name="connsiteY1" fmla="*/ 2015146 h 7151714"/>
              <a:gd name="connsiteX2" fmla="*/ 1749208 w 7151714"/>
              <a:gd name="connsiteY2" fmla="*/ 5085359 h 7151714"/>
              <a:gd name="connsiteX3" fmla="*/ 2014517 w 7151714"/>
              <a:gd name="connsiteY3" fmla="*/ 5350668 h 7151714"/>
              <a:gd name="connsiteX4" fmla="*/ 5085988 w 7151714"/>
              <a:gd name="connsiteY4" fmla="*/ 5350668 h 7151714"/>
              <a:gd name="connsiteX5" fmla="*/ 5351297 w 7151714"/>
              <a:gd name="connsiteY5" fmla="*/ 5085359 h 7151714"/>
              <a:gd name="connsiteX6" fmla="*/ 5351297 w 7151714"/>
              <a:gd name="connsiteY6" fmla="*/ 2015146 h 7151714"/>
              <a:gd name="connsiteX7" fmla="*/ 5085988 w 7151714"/>
              <a:gd name="connsiteY7" fmla="*/ 1749837 h 7151714"/>
              <a:gd name="connsiteX8" fmla="*/ 2014517 w 7151714"/>
              <a:gd name="connsiteY8" fmla="*/ 1749837 h 7151714"/>
              <a:gd name="connsiteX9" fmla="*/ 1826916 w 7151714"/>
              <a:gd name="connsiteY9" fmla="*/ 1827544 h 7151714"/>
              <a:gd name="connsiteX10" fmla="*/ 0 w 7151714"/>
              <a:gd name="connsiteY10" fmla="*/ 3601461 h 7151714"/>
              <a:gd name="connsiteX11" fmla="*/ 3601461 w 7151714"/>
              <a:gd name="connsiteY11" fmla="*/ 0 h 7151714"/>
              <a:gd name="connsiteX12" fmla="*/ 7151714 w 7151714"/>
              <a:gd name="connsiteY12" fmla="*/ 3550253 h 7151714"/>
              <a:gd name="connsiteX13" fmla="*/ 3550253 w 7151714"/>
              <a:gd name="connsiteY13" fmla="*/ 7151714 h 715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51714" h="7151714">
                <a:moveTo>
                  <a:pt x="1826916" y="1827544"/>
                </a:moveTo>
                <a:cubicBezTo>
                  <a:pt x="1778904" y="1875556"/>
                  <a:pt x="1749208" y="1941883"/>
                  <a:pt x="1749208" y="2015146"/>
                </a:cubicBezTo>
                <a:lnTo>
                  <a:pt x="1749208" y="5085359"/>
                </a:lnTo>
                <a:cubicBezTo>
                  <a:pt x="1749208" y="5231885"/>
                  <a:pt x="1867991" y="5350668"/>
                  <a:pt x="2014517" y="5350668"/>
                </a:cubicBezTo>
                <a:lnTo>
                  <a:pt x="5085988" y="5350668"/>
                </a:lnTo>
                <a:cubicBezTo>
                  <a:pt x="5232514" y="5350668"/>
                  <a:pt x="5351297" y="5231885"/>
                  <a:pt x="5351297" y="5085359"/>
                </a:cubicBezTo>
                <a:lnTo>
                  <a:pt x="5351297" y="2015146"/>
                </a:lnTo>
                <a:cubicBezTo>
                  <a:pt x="5351297" y="1868620"/>
                  <a:pt x="5232514" y="1749837"/>
                  <a:pt x="5085988" y="1749837"/>
                </a:cubicBezTo>
                <a:lnTo>
                  <a:pt x="2014517" y="1749837"/>
                </a:lnTo>
                <a:cubicBezTo>
                  <a:pt x="1941254" y="1749837"/>
                  <a:pt x="1874927" y="1779533"/>
                  <a:pt x="1826916" y="1827544"/>
                </a:cubicBezTo>
                <a:close/>
                <a:moveTo>
                  <a:pt x="0" y="3601461"/>
                </a:moveTo>
                <a:lnTo>
                  <a:pt x="3601461" y="0"/>
                </a:lnTo>
                <a:lnTo>
                  <a:pt x="7151714" y="3550253"/>
                </a:lnTo>
                <a:lnTo>
                  <a:pt x="3550253" y="715171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03" name="TextBox 1302">
            <a:extLst>
              <a:ext uri="{FF2B5EF4-FFF2-40B4-BE49-F238E27FC236}">
                <a16:creationId xmlns:a16="http://schemas.microsoft.com/office/drawing/2014/main" id="{DAF99419-27EB-4965-933B-F7A6D7053957}"/>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sp>
        <p:nvSpPr>
          <p:cNvPr id="1300" name="TextBox 1299">
            <a:extLst>
              <a:ext uri="{FF2B5EF4-FFF2-40B4-BE49-F238E27FC236}">
                <a16:creationId xmlns:a16="http://schemas.microsoft.com/office/drawing/2014/main" id="{3E134348-A74A-4FAE-A701-65F1947F2C5C}"/>
              </a:ext>
            </a:extLst>
          </p:cNvPr>
          <p:cNvSpPr txBox="1"/>
          <p:nvPr/>
        </p:nvSpPr>
        <p:spPr>
          <a:xfrm>
            <a:off x="832075" y="194443"/>
            <a:ext cx="6344991"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CASE STUDIES</a:t>
            </a:r>
            <a:endParaRPr lang="vi-VN" sz="4400" b="1" dirty="0">
              <a:solidFill>
                <a:srgbClr val="273444"/>
              </a:solidFill>
              <a:latin typeface="#9Slide03 Bebas Neue Bold" panose="020B0606020202050201" pitchFamily="34" charset="0"/>
            </a:endParaRPr>
          </a:p>
        </p:txBody>
      </p:sp>
      <p:sp>
        <p:nvSpPr>
          <p:cNvPr id="23" name="Parallelogram 22">
            <a:extLst>
              <a:ext uri="{FF2B5EF4-FFF2-40B4-BE49-F238E27FC236}">
                <a16:creationId xmlns:a16="http://schemas.microsoft.com/office/drawing/2014/main" id="{055CC667-22B9-49C8-A3F3-9633A931ACB9}"/>
              </a:ext>
            </a:extLst>
          </p:cNvPr>
          <p:cNvSpPr/>
          <p:nvPr/>
        </p:nvSpPr>
        <p:spPr>
          <a:xfrm rot="6232892" flipV="1">
            <a:off x="-152406" y="208686"/>
            <a:ext cx="844082" cy="70132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Parallelogram 1298">
            <a:extLst>
              <a:ext uri="{FF2B5EF4-FFF2-40B4-BE49-F238E27FC236}">
                <a16:creationId xmlns:a16="http://schemas.microsoft.com/office/drawing/2014/main" id="{E9002931-16CD-496B-9048-C9331C643850}"/>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1" name="Straight Connector 1300">
            <a:extLst>
              <a:ext uri="{FF2B5EF4-FFF2-40B4-BE49-F238E27FC236}">
                <a16:creationId xmlns:a16="http://schemas.microsoft.com/office/drawing/2014/main" id="{5161AC92-F6D4-4173-9FE1-86681231AD41}"/>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302" name="Parallelogram 1301">
            <a:extLst>
              <a:ext uri="{FF2B5EF4-FFF2-40B4-BE49-F238E27FC236}">
                <a16:creationId xmlns:a16="http://schemas.microsoft.com/office/drawing/2014/main" id="{6AB18422-8C62-4853-BD46-880CFD91440D}"/>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4" name="Picture 1303">
            <a:extLst>
              <a:ext uri="{FF2B5EF4-FFF2-40B4-BE49-F238E27FC236}">
                <a16:creationId xmlns:a16="http://schemas.microsoft.com/office/drawing/2014/main" id="{B506F59F-D3C1-48E0-AF53-A86D7CC6E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sp>
        <p:nvSpPr>
          <p:cNvPr id="17" name="Rectangle: Rounded Corners 90">
            <a:extLst>
              <a:ext uri="{FF2B5EF4-FFF2-40B4-BE49-F238E27FC236}">
                <a16:creationId xmlns:a16="http://schemas.microsoft.com/office/drawing/2014/main" id="{7990E993-A972-4707-A378-6D6C9FE62AB5}"/>
              </a:ext>
            </a:extLst>
          </p:cNvPr>
          <p:cNvSpPr/>
          <p:nvPr/>
        </p:nvSpPr>
        <p:spPr>
          <a:xfrm>
            <a:off x="936857" y="1134299"/>
            <a:ext cx="2567947" cy="1238193"/>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sp>
        <p:nvSpPr>
          <p:cNvPr id="33" name="TextBox 32">
            <a:extLst>
              <a:ext uri="{FF2B5EF4-FFF2-40B4-BE49-F238E27FC236}">
                <a16:creationId xmlns:a16="http://schemas.microsoft.com/office/drawing/2014/main" id="{4DD2B0EE-2BAC-46BB-82C0-E43B105F8E13}"/>
              </a:ext>
            </a:extLst>
          </p:cNvPr>
          <p:cNvSpPr txBox="1"/>
          <p:nvPr/>
        </p:nvSpPr>
        <p:spPr>
          <a:xfrm>
            <a:off x="3769081" y="1149639"/>
            <a:ext cx="5828913" cy="1235146"/>
          </a:xfrm>
          <a:prstGeom prst="rect">
            <a:avLst/>
          </a:prstGeom>
          <a:noFill/>
        </p:spPr>
        <p:txBody>
          <a:bodyPr wrap="square" rtlCol="0">
            <a:spAutoFit/>
          </a:bodyPr>
          <a:lstStyle/>
          <a:p>
            <a:pPr algn="just">
              <a:lnSpc>
                <a:spcPts val="18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FirstFMS được thành lập bởi người sáng lập Khu Công Nghiệp Thái Hòa nhằm cung cấp cho tất cả những nhà đầu tư các dịch vụ như cung cấp điện, nước và xử lý nước thải độc quyền. FirstFMS giúp người thuê trong khu công nghiệp tập trung vào các hoạt động cốt lõi của họ bằng cách thuê các tiện ích và dịch vụ. </a:t>
            </a:r>
          </a:p>
        </p:txBody>
      </p:sp>
      <p:grpSp>
        <p:nvGrpSpPr>
          <p:cNvPr id="48" name="Group 47">
            <a:extLst>
              <a:ext uri="{FF2B5EF4-FFF2-40B4-BE49-F238E27FC236}">
                <a16:creationId xmlns:a16="http://schemas.microsoft.com/office/drawing/2014/main" id="{7B0041C2-F5F0-416D-B977-CB825EB7B668}"/>
              </a:ext>
            </a:extLst>
          </p:cNvPr>
          <p:cNvGrpSpPr/>
          <p:nvPr/>
        </p:nvGrpSpPr>
        <p:grpSpPr>
          <a:xfrm>
            <a:off x="991205" y="2631582"/>
            <a:ext cx="2513599" cy="587533"/>
            <a:chOff x="886074" y="2636027"/>
            <a:chExt cx="2513599" cy="587533"/>
          </a:xfrm>
        </p:grpSpPr>
        <p:pic>
          <p:nvPicPr>
            <p:cNvPr id="20" name="Graphic 19">
              <a:extLst>
                <a:ext uri="{FF2B5EF4-FFF2-40B4-BE49-F238E27FC236}">
                  <a16:creationId xmlns:a16="http://schemas.microsoft.com/office/drawing/2014/main" id="{0348312D-448F-460A-AD93-5310FA718A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86074" y="2681915"/>
              <a:ext cx="216000" cy="216000"/>
            </a:xfrm>
            <a:prstGeom prst="rect">
              <a:avLst/>
            </a:prstGeom>
          </p:spPr>
        </p:pic>
        <p:sp>
          <p:nvSpPr>
            <p:cNvPr id="22" name="TextBox 21">
              <a:extLst>
                <a:ext uri="{FF2B5EF4-FFF2-40B4-BE49-F238E27FC236}">
                  <a16:creationId xmlns:a16="http://schemas.microsoft.com/office/drawing/2014/main" id="{6FEDCAFD-76A9-40DB-8BF3-333CD9E88DFE}"/>
                </a:ext>
              </a:extLst>
            </p:cNvPr>
            <p:cNvSpPr txBox="1"/>
            <p:nvPr/>
          </p:nvSpPr>
          <p:spPr>
            <a:xfrm>
              <a:off x="1206097" y="2636027"/>
              <a:ext cx="2193576" cy="587533"/>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WEBSITE: </a:t>
              </a:r>
            </a:p>
            <a:p>
              <a:pPr algn="just">
                <a:lnSpc>
                  <a:spcPts val="20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www.firstfms.com</a:t>
              </a:r>
            </a:p>
          </p:txBody>
        </p:sp>
      </p:grpSp>
      <p:grpSp>
        <p:nvGrpSpPr>
          <p:cNvPr id="4" name="Group 3">
            <a:extLst>
              <a:ext uri="{FF2B5EF4-FFF2-40B4-BE49-F238E27FC236}">
                <a16:creationId xmlns:a16="http://schemas.microsoft.com/office/drawing/2014/main" id="{120B6421-0FD8-4C28-B89B-0371B4071B62}"/>
              </a:ext>
            </a:extLst>
          </p:cNvPr>
          <p:cNvGrpSpPr/>
          <p:nvPr/>
        </p:nvGrpSpPr>
        <p:grpSpPr>
          <a:xfrm>
            <a:off x="937205" y="3370967"/>
            <a:ext cx="2669595" cy="1106586"/>
            <a:chOff x="937205" y="3063580"/>
            <a:chExt cx="2669595" cy="1106586"/>
          </a:xfrm>
        </p:grpSpPr>
        <p:pic>
          <p:nvPicPr>
            <p:cNvPr id="27" name="Graphic 26" descr="Marker">
              <a:extLst>
                <a:ext uri="{FF2B5EF4-FFF2-40B4-BE49-F238E27FC236}">
                  <a16:creationId xmlns:a16="http://schemas.microsoft.com/office/drawing/2014/main" id="{1D2D175F-272B-443B-90D3-EC03AFFE8D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7205" y="3063580"/>
              <a:ext cx="324000" cy="324000"/>
            </a:xfrm>
            <a:prstGeom prst="rect">
              <a:avLst/>
            </a:prstGeom>
          </p:spPr>
        </p:pic>
        <p:sp>
          <p:nvSpPr>
            <p:cNvPr id="29" name="TextBox 28">
              <a:extLst>
                <a:ext uri="{FF2B5EF4-FFF2-40B4-BE49-F238E27FC236}">
                  <a16:creationId xmlns:a16="http://schemas.microsoft.com/office/drawing/2014/main" id="{FF8DB3D0-BC09-4AE3-801E-0B8C9E205479}"/>
                </a:ext>
              </a:extLst>
            </p:cNvPr>
            <p:cNvSpPr txBox="1"/>
            <p:nvPr/>
          </p:nvSpPr>
          <p:spPr>
            <a:xfrm>
              <a:off x="1311230" y="3069672"/>
              <a:ext cx="2295570" cy="1100494"/>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ĐỊA CHỈ: </a:t>
              </a:r>
            </a:p>
            <a:p>
              <a:pPr algn="just">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Đường 36m, Ấp Tân Hòa, Xã Đức Lập Hạ, Huyện Đức Hòa, Tỉnh Long An</a:t>
              </a:r>
            </a:p>
          </p:txBody>
        </p:sp>
      </p:grpSp>
      <p:grpSp>
        <p:nvGrpSpPr>
          <p:cNvPr id="3" name="Group 2">
            <a:extLst>
              <a:ext uri="{FF2B5EF4-FFF2-40B4-BE49-F238E27FC236}">
                <a16:creationId xmlns:a16="http://schemas.microsoft.com/office/drawing/2014/main" id="{CBF0EAAB-CC74-4637-8288-2E2E96C8236F}"/>
              </a:ext>
            </a:extLst>
          </p:cNvPr>
          <p:cNvGrpSpPr/>
          <p:nvPr/>
        </p:nvGrpSpPr>
        <p:grpSpPr>
          <a:xfrm>
            <a:off x="973205" y="4647543"/>
            <a:ext cx="2633593" cy="1100494"/>
            <a:chOff x="973205" y="3511800"/>
            <a:chExt cx="2633593" cy="1100494"/>
          </a:xfrm>
        </p:grpSpPr>
        <p:pic>
          <p:nvPicPr>
            <p:cNvPr id="35" name="Graphic 34" descr="Briefcase">
              <a:extLst>
                <a:ext uri="{FF2B5EF4-FFF2-40B4-BE49-F238E27FC236}">
                  <a16:creationId xmlns:a16="http://schemas.microsoft.com/office/drawing/2014/main" id="{47F47830-B510-413C-817A-98A4D4754D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73205" y="3539688"/>
              <a:ext cx="252000" cy="252000"/>
            </a:xfrm>
            <a:prstGeom prst="rect">
              <a:avLst/>
            </a:prstGeom>
          </p:spPr>
        </p:pic>
        <p:sp>
          <p:nvSpPr>
            <p:cNvPr id="37" name="TextBox 36">
              <a:extLst>
                <a:ext uri="{FF2B5EF4-FFF2-40B4-BE49-F238E27FC236}">
                  <a16:creationId xmlns:a16="http://schemas.microsoft.com/office/drawing/2014/main" id="{63AC175E-108F-403D-A7E2-6B72EA4D4A46}"/>
                </a:ext>
              </a:extLst>
            </p:cNvPr>
            <p:cNvSpPr txBox="1"/>
            <p:nvPr/>
          </p:nvSpPr>
          <p:spPr>
            <a:xfrm>
              <a:off x="1311228" y="3511800"/>
              <a:ext cx="2295570" cy="1100494"/>
            </a:xfrm>
            <a:prstGeom prst="rect">
              <a:avLst/>
            </a:prstGeom>
            <a:noFill/>
          </p:spPr>
          <p:txBody>
            <a:bodyPr wrap="square" rtlCol="0">
              <a:spAutoFit/>
            </a:bodyPr>
            <a:lstStyle/>
            <a:p>
              <a:pPr>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LĨNH VỰC: </a:t>
              </a:r>
            </a:p>
            <a:p>
              <a:pPr>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Quản lý 105 doanh nghiệp trong Khu Công Nghiệp Thái Hòa</a:t>
              </a:r>
            </a:p>
          </p:txBody>
        </p:sp>
      </p:grpSp>
      <p:pic>
        <p:nvPicPr>
          <p:cNvPr id="60" name="Graphic 59" descr="Handshake">
            <a:extLst>
              <a:ext uri="{FF2B5EF4-FFF2-40B4-BE49-F238E27FC236}">
                <a16:creationId xmlns:a16="http://schemas.microsoft.com/office/drawing/2014/main" id="{A1E4EF6D-64EA-49AC-A8B7-A51F535C91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854775" y="2641470"/>
            <a:ext cx="288000" cy="288000"/>
          </a:xfrm>
          <a:prstGeom prst="rect">
            <a:avLst/>
          </a:prstGeom>
        </p:spPr>
      </p:pic>
      <p:sp>
        <p:nvSpPr>
          <p:cNvPr id="61" name="TextBox 60">
            <a:extLst>
              <a:ext uri="{FF2B5EF4-FFF2-40B4-BE49-F238E27FC236}">
                <a16:creationId xmlns:a16="http://schemas.microsoft.com/office/drawing/2014/main" id="{2EBADD23-178B-42A9-9D98-4927939CF13A}"/>
              </a:ext>
            </a:extLst>
          </p:cNvPr>
          <p:cNvSpPr txBox="1"/>
          <p:nvPr/>
        </p:nvSpPr>
        <p:spPr>
          <a:xfrm>
            <a:off x="4174798" y="2631582"/>
            <a:ext cx="4216398" cy="307777"/>
          </a:xfrm>
          <a:prstGeom prst="rect">
            <a:avLst/>
          </a:prstGeom>
          <a:noFill/>
        </p:spPr>
        <p:txBody>
          <a:bodyPr wrap="square" rtlCol="0">
            <a:spAutoFit/>
          </a:bodyPr>
          <a:lstStyle/>
          <a:p>
            <a:pPr algn="just"/>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MÔ TẢ DỰ ÁN</a:t>
            </a:r>
            <a:endParaRPr lang="vi-VN"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sp>
        <p:nvSpPr>
          <p:cNvPr id="62" name="TextBox 61">
            <a:extLst>
              <a:ext uri="{FF2B5EF4-FFF2-40B4-BE49-F238E27FC236}">
                <a16:creationId xmlns:a16="http://schemas.microsoft.com/office/drawing/2014/main" id="{BB8B0ADD-944C-42D6-83AD-CD7501BFC28C}"/>
              </a:ext>
            </a:extLst>
          </p:cNvPr>
          <p:cNvSpPr txBox="1"/>
          <p:nvPr/>
        </p:nvSpPr>
        <p:spPr>
          <a:xfrm>
            <a:off x="4174799" y="2929078"/>
            <a:ext cx="5621219" cy="3120278"/>
          </a:xfrm>
          <a:prstGeom prst="rect">
            <a:avLst/>
          </a:prstGeom>
          <a:noFill/>
        </p:spPr>
        <p:txBody>
          <a:bodyPr wrap="square" rtlCol="0">
            <a:spAutoFit/>
          </a:bodyPr>
          <a:lstStyle/>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Xây dựng kho dữ liệu khách hàng tập trung</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Quản lý hóa đơn (phí quản lý, phí điện, phí nước, phí nước thải, phí thuê xưởng, kiot...)</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Quản lý các biểu mẫu nội bộ</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Xây dựng quy trình ký - duyệt điện tử, chữ ký điện tử</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Customer Portal: Cổng thông tin khách hàng hỗ trợ thông báo hóa đơn, thông báo tin tức</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App for Customer: Hỗ trợ quản lý tài khoản công ty, quản lý và thông báo hóa đơn, tính năng thanh toán qua VNPAY, cập nhật tin tức, sự kiện,...</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Quản lý dự án bất động sản khu công nghiệp</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Hệ thống BI report hỗ trợ ra quyết định</a:t>
            </a:r>
          </a:p>
        </p:txBody>
      </p:sp>
      <p:sp>
        <p:nvSpPr>
          <p:cNvPr id="39" name="Parallelogram 38">
            <a:extLst>
              <a:ext uri="{FF2B5EF4-FFF2-40B4-BE49-F238E27FC236}">
                <a16:creationId xmlns:a16="http://schemas.microsoft.com/office/drawing/2014/main" id="{CC0BF333-7250-4A5C-B5D5-9CAEB99EA35B}"/>
              </a:ext>
            </a:extLst>
          </p:cNvPr>
          <p:cNvSpPr/>
          <p:nvPr/>
        </p:nvSpPr>
        <p:spPr>
          <a:xfrm rot="2672179">
            <a:off x="10207463" y="4699365"/>
            <a:ext cx="1467501" cy="28537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a:extLst>
              <a:ext uri="{FF2B5EF4-FFF2-40B4-BE49-F238E27FC236}">
                <a16:creationId xmlns:a16="http://schemas.microsoft.com/office/drawing/2014/main" id="{372C72B2-F2B3-4AC7-A43A-35DB333F45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1782140" y="1285677"/>
            <a:ext cx="877380" cy="877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4020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2" presetClass="entr" presetSubtype="2" decel="100000" fill="hold" nodeType="withEffect">
                                  <p:stCondLst>
                                    <p:cond delay="0"/>
                                  </p:stCondLst>
                                  <p:childTnLst>
                                    <p:set>
                                      <p:cBhvr>
                                        <p:cTn id="8" dur="1" fill="hold">
                                          <p:stCondLst>
                                            <p:cond delay="0"/>
                                          </p:stCondLst>
                                        </p:cTn>
                                        <p:tgtEl>
                                          <p:spTgt spid="1301"/>
                                        </p:tgtEl>
                                        <p:attrNameLst>
                                          <p:attrName>style.visibility</p:attrName>
                                        </p:attrNameLst>
                                      </p:cBhvr>
                                      <p:to>
                                        <p:strVal val="visible"/>
                                      </p:to>
                                    </p:set>
                                    <p:anim calcmode="lin" valueType="num">
                                      <p:cBhvr additive="base">
                                        <p:cTn id="9" dur="500" fill="hold"/>
                                        <p:tgtEl>
                                          <p:spTgt spid="1301"/>
                                        </p:tgtEl>
                                        <p:attrNameLst>
                                          <p:attrName>ppt_x</p:attrName>
                                        </p:attrNameLst>
                                      </p:cBhvr>
                                      <p:tavLst>
                                        <p:tav tm="0">
                                          <p:val>
                                            <p:strVal val="1+#ppt_w/2"/>
                                          </p:val>
                                        </p:tav>
                                        <p:tav tm="100000">
                                          <p:val>
                                            <p:strVal val="#ppt_x"/>
                                          </p:val>
                                        </p:tav>
                                      </p:tavLst>
                                    </p:anim>
                                    <p:anim calcmode="lin" valueType="num">
                                      <p:cBhvr additive="base">
                                        <p:cTn id="10" dur="500" fill="hold"/>
                                        <p:tgtEl>
                                          <p:spTgt spid="1301"/>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1300"/>
                                        </p:tgtEl>
                                        <p:attrNameLst>
                                          <p:attrName>style.visibility</p:attrName>
                                        </p:attrNameLst>
                                      </p:cBhvr>
                                      <p:to>
                                        <p:strVal val="visible"/>
                                      </p:to>
                                    </p:set>
                                    <p:anim calcmode="lin" valueType="num">
                                      <p:cBhvr additive="base">
                                        <p:cTn id="14" dur="500" fill="hold"/>
                                        <p:tgtEl>
                                          <p:spTgt spid="1300"/>
                                        </p:tgtEl>
                                        <p:attrNameLst>
                                          <p:attrName>ppt_x</p:attrName>
                                        </p:attrNameLst>
                                      </p:cBhvr>
                                      <p:tavLst>
                                        <p:tav tm="0">
                                          <p:val>
                                            <p:strVal val="0-#ppt_w/2"/>
                                          </p:val>
                                        </p:tav>
                                        <p:tav tm="100000">
                                          <p:val>
                                            <p:strVal val="#ppt_x"/>
                                          </p:val>
                                        </p:tav>
                                      </p:tavLst>
                                    </p:anim>
                                    <p:anim calcmode="lin" valueType="num">
                                      <p:cBhvr additive="base">
                                        <p:cTn id="15" dur="500" fill="hold"/>
                                        <p:tgtEl>
                                          <p:spTgt spid="1300"/>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0"/>
                                  </p:stCondLst>
                                  <p:childTnLst>
                                    <p:set>
                                      <p:cBhvr>
                                        <p:cTn id="17" dur="1" fill="hold">
                                          <p:stCondLst>
                                            <p:cond delay="0"/>
                                          </p:stCondLst>
                                        </p:cTn>
                                        <p:tgtEl>
                                          <p:spTgt spid="1303"/>
                                        </p:tgtEl>
                                        <p:attrNameLst>
                                          <p:attrName>style.visibility</p:attrName>
                                        </p:attrNameLst>
                                      </p:cBhvr>
                                      <p:to>
                                        <p:strVal val="visible"/>
                                      </p:to>
                                    </p:set>
                                    <p:anim calcmode="lin" valueType="num">
                                      <p:cBhvr additive="base">
                                        <p:cTn id="18" dur="500" fill="hold"/>
                                        <p:tgtEl>
                                          <p:spTgt spid="1303"/>
                                        </p:tgtEl>
                                        <p:attrNameLst>
                                          <p:attrName>ppt_x</p:attrName>
                                        </p:attrNameLst>
                                      </p:cBhvr>
                                      <p:tavLst>
                                        <p:tav tm="0">
                                          <p:val>
                                            <p:strVal val="#ppt_x"/>
                                          </p:val>
                                        </p:tav>
                                        <p:tav tm="100000">
                                          <p:val>
                                            <p:strVal val="#ppt_x"/>
                                          </p:val>
                                        </p:tav>
                                      </p:tavLst>
                                    </p:anim>
                                    <p:anim calcmode="lin" valueType="num">
                                      <p:cBhvr additive="base">
                                        <p:cTn id="19" dur="500" fill="hold"/>
                                        <p:tgtEl>
                                          <p:spTgt spid="1303"/>
                                        </p:tgtEl>
                                        <p:attrNameLst>
                                          <p:attrName>ppt_y</p:attrName>
                                        </p:attrNameLst>
                                      </p:cBhvr>
                                      <p:tavLst>
                                        <p:tav tm="0">
                                          <p:val>
                                            <p:strVal val="1+#ppt_h/2"/>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anim calcmode="lin" valueType="num">
                                      <p:cBhvr>
                                        <p:cTn id="23" dur="500" fill="hold"/>
                                        <p:tgtEl>
                                          <p:spTgt spid="39"/>
                                        </p:tgtEl>
                                        <p:attrNameLst>
                                          <p:attrName>ppt_x</p:attrName>
                                        </p:attrNameLst>
                                      </p:cBhvr>
                                      <p:tavLst>
                                        <p:tav tm="0">
                                          <p:val>
                                            <p:strVal val="#ppt_x"/>
                                          </p:val>
                                        </p:tav>
                                        <p:tav tm="100000">
                                          <p:val>
                                            <p:strVal val="#ppt_x"/>
                                          </p:val>
                                        </p:tav>
                                      </p:tavLst>
                                    </p:anim>
                                    <p:anim calcmode="lin" valueType="num">
                                      <p:cBhvr>
                                        <p:cTn id="2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 grpId="0"/>
      <p:bldP spid="1300" grpId="0"/>
      <p:bldP spid="23" grpId="0" animBg="1"/>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oà nhà PVI Tower - Mặt đường Trần Thái Tông. Hạng A">
            <a:extLst>
              <a:ext uri="{FF2B5EF4-FFF2-40B4-BE49-F238E27FC236}">
                <a16:creationId xmlns:a16="http://schemas.microsoft.com/office/drawing/2014/main" id="{6F4E633E-46D1-45A4-9513-62B4C7317E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991"/>
          <a:stretch/>
        </p:blipFill>
        <p:spPr bwMode="auto">
          <a:xfrm>
            <a:off x="9688073" y="1094184"/>
            <a:ext cx="4751096" cy="4948481"/>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Shape 35">
            <a:extLst>
              <a:ext uri="{FF2B5EF4-FFF2-40B4-BE49-F238E27FC236}">
                <a16:creationId xmlns:a16="http://schemas.microsoft.com/office/drawing/2014/main" id="{57883596-1D08-472D-8C82-816A9653A28B}"/>
              </a:ext>
            </a:extLst>
          </p:cNvPr>
          <p:cNvSpPr>
            <a:spLocks noChangeAspect="1"/>
          </p:cNvSpPr>
          <p:nvPr/>
        </p:nvSpPr>
        <p:spPr>
          <a:xfrm rot="2700000">
            <a:off x="8618973" y="18192"/>
            <a:ext cx="7151714" cy="7151714"/>
          </a:xfrm>
          <a:custGeom>
            <a:avLst/>
            <a:gdLst>
              <a:gd name="connsiteX0" fmla="*/ 1826916 w 7151714"/>
              <a:gd name="connsiteY0" fmla="*/ 1827544 h 7151714"/>
              <a:gd name="connsiteX1" fmla="*/ 1749208 w 7151714"/>
              <a:gd name="connsiteY1" fmla="*/ 2015146 h 7151714"/>
              <a:gd name="connsiteX2" fmla="*/ 1749208 w 7151714"/>
              <a:gd name="connsiteY2" fmla="*/ 5085359 h 7151714"/>
              <a:gd name="connsiteX3" fmla="*/ 2014517 w 7151714"/>
              <a:gd name="connsiteY3" fmla="*/ 5350668 h 7151714"/>
              <a:gd name="connsiteX4" fmla="*/ 5085988 w 7151714"/>
              <a:gd name="connsiteY4" fmla="*/ 5350668 h 7151714"/>
              <a:gd name="connsiteX5" fmla="*/ 5351297 w 7151714"/>
              <a:gd name="connsiteY5" fmla="*/ 5085359 h 7151714"/>
              <a:gd name="connsiteX6" fmla="*/ 5351297 w 7151714"/>
              <a:gd name="connsiteY6" fmla="*/ 2015146 h 7151714"/>
              <a:gd name="connsiteX7" fmla="*/ 5085988 w 7151714"/>
              <a:gd name="connsiteY7" fmla="*/ 1749837 h 7151714"/>
              <a:gd name="connsiteX8" fmla="*/ 2014517 w 7151714"/>
              <a:gd name="connsiteY8" fmla="*/ 1749837 h 7151714"/>
              <a:gd name="connsiteX9" fmla="*/ 1826916 w 7151714"/>
              <a:gd name="connsiteY9" fmla="*/ 1827544 h 7151714"/>
              <a:gd name="connsiteX10" fmla="*/ 0 w 7151714"/>
              <a:gd name="connsiteY10" fmla="*/ 3601461 h 7151714"/>
              <a:gd name="connsiteX11" fmla="*/ 3601461 w 7151714"/>
              <a:gd name="connsiteY11" fmla="*/ 0 h 7151714"/>
              <a:gd name="connsiteX12" fmla="*/ 7151714 w 7151714"/>
              <a:gd name="connsiteY12" fmla="*/ 3550253 h 7151714"/>
              <a:gd name="connsiteX13" fmla="*/ 3550253 w 7151714"/>
              <a:gd name="connsiteY13" fmla="*/ 7151714 h 715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51714" h="7151714">
                <a:moveTo>
                  <a:pt x="1826916" y="1827544"/>
                </a:moveTo>
                <a:cubicBezTo>
                  <a:pt x="1778904" y="1875556"/>
                  <a:pt x="1749208" y="1941883"/>
                  <a:pt x="1749208" y="2015146"/>
                </a:cubicBezTo>
                <a:lnTo>
                  <a:pt x="1749208" y="5085359"/>
                </a:lnTo>
                <a:cubicBezTo>
                  <a:pt x="1749208" y="5231885"/>
                  <a:pt x="1867991" y="5350668"/>
                  <a:pt x="2014517" y="5350668"/>
                </a:cubicBezTo>
                <a:lnTo>
                  <a:pt x="5085988" y="5350668"/>
                </a:lnTo>
                <a:cubicBezTo>
                  <a:pt x="5232514" y="5350668"/>
                  <a:pt x="5351297" y="5231885"/>
                  <a:pt x="5351297" y="5085359"/>
                </a:cubicBezTo>
                <a:lnTo>
                  <a:pt x="5351297" y="2015146"/>
                </a:lnTo>
                <a:cubicBezTo>
                  <a:pt x="5351297" y="1868620"/>
                  <a:pt x="5232514" y="1749837"/>
                  <a:pt x="5085988" y="1749837"/>
                </a:cubicBezTo>
                <a:lnTo>
                  <a:pt x="2014517" y="1749837"/>
                </a:lnTo>
                <a:cubicBezTo>
                  <a:pt x="1941254" y="1749837"/>
                  <a:pt x="1874927" y="1779533"/>
                  <a:pt x="1826916" y="1827544"/>
                </a:cubicBezTo>
                <a:close/>
                <a:moveTo>
                  <a:pt x="0" y="3601461"/>
                </a:moveTo>
                <a:lnTo>
                  <a:pt x="3601461" y="0"/>
                </a:lnTo>
                <a:lnTo>
                  <a:pt x="7151714" y="3550253"/>
                </a:lnTo>
                <a:lnTo>
                  <a:pt x="3550253" y="715171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03" name="TextBox 1302">
            <a:extLst>
              <a:ext uri="{FF2B5EF4-FFF2-40B4-BE49-F238E27FC236}">
                <a16:creationId xmlns:a16="http://schemas.microsoft.com/office/drawing/2014/main" id="{DAF99419-27EB-4965-933B-F7A6D7053957}"/>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sp>
        <p:nvSpPr>
          <p:cNvPr id="1300" name="TextBox 1299">
            <a:extLst>
              <a:ext uri="{FF2B5EF4-FFF2-40B4-BE49-F238E27FC236}">
                <a16:creationId xmlns:a16="http://schemas.microsoft.com/office/drawing/2014/main" id="{3E134348-A74A-4FAE-A701-65F1947F2C5C}"/>
              </a:ext>
            </a:extLst>
          </p:cNvPr>
          <p:cNvSpPr txBox="1"/>
          <p:nvPr/>
        </p:nvSpPr>
        <p:spPr>
          <a:xfrm>
            <a:off x="832075" y="194443"/>
            <a:ext cx="6344991"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CASE STUDIES</a:t>
            </a:r>
            <a:endParaRPr lang="vi-VN" sz="4400" b="1" dirty="0">
              <a:solidFill>
                <a:srgbClr val="273444"/>
              </a:solidFill>
              <a:latin typeface="#9Slide03 Bebas Neue Bold" panose="020B0606020202050201" pitchFamily="34" charset="0"/>
            </a:endParaRPr>
          </a:p>
        </p:txBody>
      </p:sp>
      <p:sp>
        <p:nvSpPr>
          <p:cNvPr id="23" name="Parallelogram 22">
            <a:extLst>
              <a:ext uri="{FF2B5EF4-FFF2-40B4-BE49-F238E27FC236}">
                <a16:creationId xmlns:a16="http://schemas.microsoft.com/office/drawing/2014/main" id="{055CC667-22B9-49C8-A3F3-9633A931ACB9}"/>
              </a:ext>
            </a:extLst>
          </p:cNvPr>
          <p:cNvSpPr/>
          <p:nvPr/>
        </p:nvSpPr>
        <p:spPr>
          <a:xfrm rot="6232892" flipV="1">
            <a:off x="-152406" y="208686"/>
            <a:ext cx="844082" cy="70132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Parallelogram 1298">
            <a:extLst>
              <a:ext uri="{FF2B5EF4-FFF2-40B4-BE49-F238E27FC236}">
                <a16:creationId xmlns:a16="http://schemas.microsoft.com/office/drawing/2014/main" id="{E9002931-16CD-496B-9048-C9331C643850}"/>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1" name="Straight Connector 1300">
            <a:extLst>
              <a:ext uri="{FF2B5EF4-FFF2-40B4-BE49-F238E27FC236}">
                <a16:creationId xmlns:a16="http://schemas.microsoft.com/office/drawing/2014/main" id="{5161AC92-F6D4-4173-9FE1-86681231AD41}"/>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302" name="Parallelogram 1301">
            <a:extLst>
              <a:ext uri="{FF2B5EF4-FFF2-40B4-BE49-F238E27FC236}">
                <a16:creationId xmlns:a16="http://schemas.microsoft.com/office/drawing/2014/main" id="{6AB18422-8C62-4853-BD46-880CFD91440D}"/>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4" name="Picture 1303">
            <a:extLst>
              <a:ext uri="{FF2B5EF4-FFF2-40B4-BE49-F238E27FC236}">
                <a16:creationId xmlns:a16="http://schemas.microsoft.com/office/drawing/2014/main" id="{B506F59F-D3C1-48E0-AF53-A86D7CC6E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sp>
        <p:nvSpPr>
          <p:cNvPr id="17" name="Rectangle: Rounded Corners 90">
            <a:extLst>
              <a:ext uri="{FF2B5EF4-FFF2-40B4-BE49-F238E27FC236}">
                <a16:creationId xmlns:a16="http://schemas.microsoft.com/office/drawing/2014/main" id="{7990E993-A972-4707-A378-6D6C9FE62AB5}"/>
              </a:ext>
            </a:extLst>
          </p:cNvPr>
          <p:cNvSpPr/>
          <p:nvPr/>
        </p:nvSpPr>
        <p:spPr>
          <a:xfrm>
            <a:off x="936857" y="1134299"/>
            <a:ext cx="2567947" cy="1238193"/>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sp>
        <p:nvSpPr>
          <p:cNvPr id="33" name="TextBox 32">
            <a:extLst>
              <a:ext uri="{FF2B5EF4-FFF2-40B4-BE49-F238E27FC236}">
                <a16:creationId xmlns:a16="http://schemas.microsoft.com/office/drawing/2014/main" id="{4DD2B0EE-2BAC-46BB-82C0-E43B105F8E13}"/>
              </a:ext>
            </a:extLst>
          </p:cNvPr>
          <p:cNvSpPr txBox="1"/>
          <p:nvPr/>
        </p:nvSpPr>
        <p:spPr>
          <a:xfrm>
            <a:off x="3769081" y="1251238"/>
            <a:ext cx="5828913" cy="1004314"/>
          </a:xfrm>
          <a:prstGeom prst="rect">
            <a:avLst/>
          </a:prstGeom>
          <a:noFill/>
        </p:spPr>
        <p:txBody>
          <a:bodyPr wrap="square" rtlCol="0">
            <a:spAutoFit/>
          </a:bodyPr>
          <a:lstStyle/>
          <a:p>
            <a:pPr algn="just">
              <a:lnSpc>
                <a:spcPts val="18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Doanh nghiệp Bảo hiểm số 1 Việt Nam từ 2014. Top 10 Doanh nghiệp Bảo hiểm phi nhân thọ uy tín 5 năm liên tiếp 2016 – 2020. Top 500 Doanh nghiệp lớn nhất Việt Nam 6 năm liên tiếp 2015 – 2020</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nvGrpSpPr>
          <p:cNvPr id="48" name="Group 47">
            <a:extLst>
              <a:ext uri="{FF2B5EF4-FFF2-40B4-BE49-F238E27FC236}">
                <a16:creationId xmlns:a16="http://schemas.microsoft.com/office/drawing/2014/main" id="{7B0041C2-F5F0-416D-B977-CB825EB7B668}"/>
              </a:ext>
            </a:extLst>
          </p:cNvPr>
          <p:cNvGrpSpPr/>
          <p:nvPr/>
        </p:nvGrpSpPr>
        <p:grpSpPr>
          <a:xfrm>
            <a:off x="991205" y="2631582"/>
            <a:ext cx="4536421" cy="587533"/>
            <a:chOff x="886074" y="2636027"/>
            <a:chExt cx="4536421" cy="587533"/>
          </a:xfrm>
        </p:grpSpPr>
        <p:pic>
          <p:nvPicPr>
            <p:cNvPr id="20" name="Graphic 19">
              <a:extLst>
                <a:ext uri="{FF2B5EF4-FFF2-40B4-BE49-F238E27FC236}">
                  <a16:creationId xmlns:a16="http://schemas.microsoft.com/office/drawing/2014/main" id="{0348312D-448F-460A-AD93-5310FA718A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86074" y="2681915"/>
              <a:ext cx="216000" cy="216000"/>
            </a:xfrm>
            <a:prstGeom prst="rect">
              <a:avLst/>
            </a:prstGeom>
          </p:spPr>
        </p:pic>
        <p:sp>
          <p:nvSpPr>
            <p:cNvPr id="22" name="TextBox 21">
              <a:extLst>
                <a:ext uri="{FF2B5EF4-FFF2-40B4-BE49-F238E27FC236}">
                  <a16:creationId xmlns:a16="http://schemas.microsoft.com/office/drawing/2014/main" id="{6FEDCAFD-76A9-40DB-8BF3-333CD9E88DFE}"/>
                </a:ext>
              </a:extLst>
            </p:cNvPr>
            <p:cNvSpPr txBox="1"/>
            <p:nvPr/>
          </p:nvSpPr>
          <p:spPr>
            <a:xfrm>
              <a:off x="1206097" y="2636027"/>
              <a:ext cx="4216398" cy="587533"/>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WEBSITE: </a:t>
              </a:r>
            </a:p>
            <a:p>
              <a:pPr algn="just">
                <a:lnSpc>
                  <a:spcPts val="20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www.baohiempvi.com.vn</a:t>
              </a:r>
            </a:p>
          </p:txBody>
        </p:sp>
      </p:grpSp>
      <p:pic>
        <p:nvPicPr>
          <p:cNvPr id="60" name="Graphic 59" descr="Handshake">
            <a:extLst>
              <a:ext uri="{FF2B5EF4-FFF2-40B4-BE49-F238E27FC236}">
                <a16:creationId xmlns:a16="http://schemas.microsoft.com/office/drawing/2014/main" id="{A1E4EF6D-64EA-49AC-A8B7-A51F535C91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854775" y="2641470"/>
            <a:ext cx="288000" cy="288000"/>
          </a:xfrm>
          <a:prstGeom prst="rect">
            <a:avLst/>
          </a:prstGeom>
        </p:spPr>
      </p:pic>
      <p:sp>
        <p:nvSpPr>
          <p:cNvPr id="61" name="TextBox 60">
            <a:extLst>
              <a:ext uri="{FF2B5EF4-FFF2-40B4-BE49-F238E27FC236}">
                <a16:creationId xmlns:a16="http://schemas.microsoft.com/office/drawing/2014/main" id="{2EBADD23-178B-42A9-9D98-4927939CF13A}"/>
              </a:ext>
            </a:extLst>
          </p:cNvPr>
          <p:cNvSpPr txBox="1"/>
          <p:nvPr/>
        </p:nvSpPr>
        <p:spPr>
          <a:xfrm>
            <a:off x="4174798" y="2631582"/>
            <a:ext cx="4216398" cy="307777"/>
          </a:xfrm>
          <a:prstGeom prst="rect">
            <a:avLst/>
          </a:prstGeom>
          <a:noFill/>
        </p:spPr>
        <p:txBody>
          <a:bodyPr wrap="square" rtlCol="0">
            <a:spAutoFit/>
          </a:bodyPr>
          <a:lstStyle/>
          <a:p>
            <a:pPr algn="just"/>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MÔ TẢ DỰ ÁN</a:t>
            </a:r>
            <a:endParaRPr lang="vi-VN"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sp>
        <p:nvSpPr>
          <p:cNvPr id="62" name="TextBox 61">
            <a:extLst>
              <a:ext uri="{FF2B5EF4-FFF2-40B4-BE49-F238E27FC236}">
                <a16:creationId xmlns:a16="http://schemas.microsoft.com/office/drawing/2014/main" id="{BB8B0ADD-944C-42D6-83AD-CD7501BFC28C}"/>
              </a:ext>
            </a:extLst>
          </p:cNvPr>
          <p:cNvSpPr txBox="1"/>
          <p:nvPr/>
        </p:nvSpPr>
        <p:spPr>
          <a:xfrm>
            <a:off x="4174800" y="2929078"/>
            <a:ext cx="5423194" cy="542649"/>
          </a:xfrm>
          <a:prstGeom prst="rect">
            <a:avLst/>
          </a:prstGeom>
          <a:noFill/>
        </p:spPr>
        <p:txBody>
          <a:bodyPr wrap="square" rtlCol="0">
            <a:spAutoFit/>
          </a:bodyPr>
          <a:lstStyle/>
          <a:p>
            <a:pPr algn="just">
              <a:lnSpc>
                <a:spcPts val="1800"/>
              </a:lnSpc>
              <a:spcBef>
                <a:spcPts val="300"/>
              </a:spcBef>
              <a:buClr>
                <a:srgbClr val="CB2134"/>
              </a:buClr>
              <a:buSzPct val="120000"/>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Áp dụng giải pháp CRM tiêu chuẩn cho khối khách hàng cá nhân của bảo hiểm PV</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I</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39" name="Parallelogram 38">
            <a:extLst>
              <a:ext uri="{FF2B5EF4-FFF2-40B4-BE49-F238E27FC236}">
                <a16:creationId xmlns:a16="http://schemas.microsoft.com/office/drawing/2014/main" id="{CC0BF333-7250-4A5C-B5D5-9CAEB99EA35B}"/>
              </a:ext>
            </a:extLst>
          </p:cNvPr>
          <p:cNvSpPr/>
          <p:nvPr/>
        </p:nvSpPr>
        <p:spPr>
          <a:xfrm rot="2672179">
            <a:off x="10207463" y="4699365"/>
            <a:ext cx="1467501" cy="28537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AB95A4B-D289-445B-A176-EE2D6EC35BE2}"/>
              </a:ext>
            </a:extLst>
          </p:cNvPr>
          <p:cNvPicPr>
            <a:picLocks noChangeAspect="1"/>
          </p:cNvPicPr>
          <p:nvPr/>
        </p:nvPicPr>
        <p:blipFill>
          <a:blip r:embed="rId8"/>
          <a:srcRect/>
          <a:stretch/>
        </p:blipFill>
        <p:spPr>
          <a:xfrm>
            <a:off x="1843479" y="1172977"/>
            <a:ext cx="754703" cy="1160837"/>
          </a:xfrm>
          <a:prstGeom prst="rect">
            <a:avLst/>
          </a:prstGeom>
        </p:spPr>
      </p:pic>
      <p:grpSp>
        <p:nvGrpSpPr>
          <p:cNvPr id="32" name="Group 31">
            <a:extLst>
              <a:ext uri="{FF2B5EF4-FFF2-40B4-BE49-F238E27FC236}">
                <a16:creationId xmlns:a16="http://schemas.microsoft.com/office/drawing/2014/main" id="{436E7449-4D4E-408C-AC5D-3CABE8A52911}"/>
              </a:ext>
            </a:extLst>
          </p:cNvPr>
          <p:cNvGrpSpPr/>
          <p:nvPr/>
        </p:nvGrpSpPr>
        <p:grpSpPr>
          <a:xfrm>
            <a:off x="937205" y="3409064"/>
            <a:ext cx="2669595" cy="1106586"/>
            <a:chOff x="937205" y="3063580"/>
            <a:chExt cx="2669595" cy="1106586"/>
          </a:xfrm>
        </p:grpSpPr>
        <p:pic>
          <p:nvPicPr>
            <p:cNvPr id="34" name="Graphic 33" descr="Marker">
              <a:extLst>
                <a:ext uri="{FF2B5EF4-FFF2-40B4-BE49-F238E27FC236}">
                  <a16:creationId xmlns:a16="http://schemas.microsoft.com/office/drawing/2014/main" id="{34FBDC54-F4C5-44B8-80D4-C2266B5BD5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37205" y="3063580"/>
              <a:ext cx="324000" cy="324000"/>
            </a:xfrm>
            <a:prstGeom prst="rect">
              <a:avLst/>
            </a:prstGeom>
          </p:spPr>
        </p:pic>
        <p:sp>
          <p:nvSpPr>
            <p:cNvPr id="38" name="TextBox 37">
              <a:extLst>
                <a:ext uri="{FF2B5EF4-FFF2-40B4-BE49-F238E27FC236}">
                  <a16:creationId xmlns:a16="http://schemas.microsoft.com/office/drawing/2014/main" id="{BA4AA911-4659-4BF1-8072-8641786806F2}"/>
                </a:ext>
              </a:extLst>
            </p:cNvPr>
            <p:cNvSpPr txBox="1"/>
            <p:nvPr/>
          </p:nvSpPr>
          <p:spPr>
            <a:xfrm>
              <a:off x="1311230" y="3069672"/>
              <a:ext cx="2295570" cy="1100494"/>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ĐỊA CHỈ: </a:t>
              </a:r>
            </a:p>
            <a:p>
              <a:pPr algn="just">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Tầng 24, Toà nhà PVI Tower, số 1 Phạm Văn Bạch, Cầu Giấy, Hà Nội</a:t>
              </a:r>
            </a:p>
          </p:txBody>
        </p:sp>
      </p:grpSp>
      <p:grpSp>
        <p:nvGrpSpPr>
          <p:cNvPr id="40" name="Group 39">
            <a:extLst>
              <a:ext uri="{FF2B5EF4-FFF2-40B4-BE49-F238E27FC236}">
                <a16:creationId xmlns:a16="http://schemas.microsoft.com/office/drawing/2014/main" id="{00C37722-DB62-416C-834B-E48C8B3443D8}"/>
              </a:ext>
            </a:extLst>
          </p:cNvPr>
          <p:cNvGrpSpPr/>
          <p:nvPr/>
        </p:nvGrpSpPr>
        <p:grpSpPr>
          <a:xfrm>
            <a:off x="973205" y="4705600"/>
            <a:ext cx="2633593" cy="587533"/>
            <a:chOff x="973205" y="3511800"/>
            <a:chExt cx="2633593" cy="587533"/>
          </a:xfrm>
        </p:grpSpPr>
        <p:pic>
          <p:nvPicPr>
            <p:cNvPr id="41" name="Graphic 40" descr="Briefcase">
              <a:extLst>
                <a:ext uri="{FF2B5EF4-FFF2-40B4-BE49-F238E27FC236}">
                  <a16:creationId xmlns:a16="http://schemas.microsoft.com/office/drawing/2014/main" id="{1316AD95-10BB-4F31-AE05-5C3039D1943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3205" y="3539688"/>
              <a:ext cx="252000" cy="252000"/>
            </a:xfrm>
            <a:prstGeom prst="rect">
              <a:avLst/>
            </a:prstGeom>
          </p:spPr>
        </p:pic>
        <p:sp>
          <p:nvSpPr>
            <p:cNvPr id="42" name="TextBox 41">
              <a:extLst>
                <a:ext uri="{FF2B5EF4-FFF2-40B4-BE49-F238E27FC236}">
                  <a16:creationId xmlns:a16="http://schemas.microsoft.com/office/drawing/2014/main" id="{00B4D396-BD6D-4D6F-9FCD-54432A469255}"/>
                </a:ext>
              </a:extLst>
            </p:cNvPr>
            <p:cNvSpPr txBox="1"/>
            <p:nvPr/>
          </p:nvSpPr>
          <p:spPr>
            <a:xfrm>
              <a:off x="1311228" y="3511800"/>
              <a:ext cx="2295570" cy="587533"/>
            </a:xfrm>
            <a:prstGeom prst="rect">
              <a:avLst/>
            </a:prstGeom>
            <a:noFill/>
          </p:spPr>
          <p:txBody>
            <a:bodyPr wrap="square" rtlCol="0">
              <a:spAutoFit/>
            </a:bodyPr>
            <a:lstStyle/>
            <a:p>
              <a:pPr>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LĨNH VỰC: </a:t>
              </a:r>
            </a:p>
            <a:p>
              <a:pPr>
                <a:lnSpc>
                  <a:spcPts val="2000"/>
                </a:lnSpc>
              </a:pP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Bảo</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hiểm</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sp>
        <p:nvSpPr>
          <p:cNvPr id="43" name="Rectangle: Rounded Corners 42">
            <a:extLst>
              <a:ext uri="{FF2B5EF4-FFF2-40B4-BE49-F238E27FC236}">
                <a16:creationId xmlns:a16="http://schemas.microsoft.com/office/drawing/2014/main" id="{4861C6DA-CD50-4506-95F8-8B6FBF492C7E}"/>
              </a:ext>
            </a:extLst>
          </p:cNvPr>
          <p:cNvSpPr/>
          <p:nvPr/>
        </p:nvSpPr>
        <p:spPr>
          <a:xfrm>
            <a:off x="4615415" y="3594049"/>
            <a:ext cx="4335040" cy="2440800"/>
          </a:xfrm>
          <a:prstGeom prst="roundRect">
            <a:avLst>
              <a:gd name="adj" fmla="val 11420"/>
            </a:avLst>
          </a:prstGeom>
          <a:blipFill>
            <a:blip r:embed="rId1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082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2" presetClass="entr" presetSubtype="2" decel="100000" fill="hold" nodeType="withEffect">
                                  <p:stCondLst>
                                    <p:cond delay="0"/>
                                  </p:stCondLst>
                                  <p:childTnLst>
                                    <p:set>
                                      <p:cBhvr>
                                        <p:cTn id="8" dur="1" fill="hold">
                                          <p:stCondLst>
                                            <p:cond delay="0"/>
                                          </p:stCondLst>
                                        </p:cTn>
                                        <p:tgtEl>
                                          <p:spTgt spid="1301"/>
                                        </p:tgtEl>
                                        <p:attrNameLst>
                                          <p:attrName>style.visibility</p:attrName>
                                        </p:attrNameLst>
                                      </p:cBhvr>
                                      <p:to>
                                        <p:strVal val="visible"/>
                                      </p:to>
                                    </p:set>
                                    <p:anim calcmode="lin" valueType="num">
                                      <p:cBhvr additive="base">
                                        <p:cTn id="9" dur="500" fill="hold"/>
                                        <p:tgtEl>
                                          <p:spTgt spid="1301"/>
                                        </p:tgtEl>
                                        <p:attrNameLst>
                                          <p:attrName>ppt_x</p:attrName>
                                        </p:attrNameLst>
                                      </p:cBhvr>
                                      <p:tavLst>
                                        <p:tav tm="0">
                                          <p:val>
                                            <p:strVal val="1+#ppt_w/2"/>
                                          </p:val>
                                        </p:tav>
                                        <p:tav tm="100000">
                                          <p:val>
                                            <p:strVal val="#ppt_x"/>
                                          </p:val>
                                        </p:tav>
                                      </p:tavLst>
                                    </p:anim>
                                    <p:anim calcmode="lin" valueType="num">
                                      <p:cBhvr additive="base">
                                        <p:cTn id="10" dur="500" fill="hold"/>
                                        <p:tgtEl>
                                          <p:spTgt spid="1301"/>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1300"/>
                                        </p:tgtEl>
                                        <p:attrNameLst>
                                          <p:attrName>style.visibility</p:attrName>
                                        </p:attrNameLst>
                                      </p:cBhvr>
                                      <p:to>
                                        <p:strVal val="visible"/>
                                      </p:to>
                                    </p:set>
                                    <p:anim calcmode="lin" valueType="num">
                                      <p:cBhvr additive="base">
                                        <p:cTn id="14" dur="500" fill="hold"/>
                                        <p:tgtEl>
                                          <p:spTgt spid="1300"/>
                                        </p:tgtEl>
                                        <p:attrNameLst>
                                          <p:attrName>ppt_x</p:attrName>
                                        </p:attrNameLst>
                                      </p:cBhvr>
                                      <p:tavLst>
                                        <p:tav tm="0">
                                          <p:val>
                                            <p:strVal val="0-#ppt_w/2"/>
                                          </p:val>
                                        </p:tav>
                                        <p:tav tm="100000">
                                          <p:val>
                                            <p:strVal val="#ppt_x"/>
                                          </p:val>
                                        </p:tav>
                                      </p:tavLst>
                                    </p:anim>
                                    <p:anim calcmode="lin" valueType="num">
                                      <p:cBhvr additive="base">
                                        <p:cTn id="15" dur="500" fill="hold"/>
                                        <p:tgtEl>
                                          <p:spTgt spid="1300"/>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0"/>
                                  </p:stCondLst>
                                  <p:childTnLst>
                                    <p:set>
                                      <p:cBhvr>
                                        <p:cTn id="17" dur="1" fill="hold">
                                          <p:stCondLst>
                                            <p:cond delay="0"/>
                                          </p:stCondLst>
                                        </p:cTn>
                                        <p:tgtEl>
                                          <p:spTgt spid="1303"/>
                                        </p:tgtEl>
                                        <p:attrNameLst>
                                          <p:attrName>style.visibility</p:attrName>
                                        </p:attrNameLst>
                                      </p:cBhvr>
                                      <p:to>
                                        <p:strVal val="visible"/>
                                      </p:to>
                                    </p:set>
                                    <p:anim calcmode="lin" valueType="num">
                                      <p:cBhvr additive="base">
                                        <p:cTn id="18" dur="500" fill="hold"/>
                                        <p:tgtEl>
                                          <p:spTgt spid="1303"/>
                                        </p:tgtEl>
                                        <p:attrNameLst>
                                          <p:attrName>ppt_x</p:attrName>
                                        </p:attrNameLst>
                                      </p:cBhvr>
                                      <p:tavLst>
                                        <p:tav tm="0">
                                          <p:val>
                                            <p:strVal val="#ppt_x"/>
                                          </p:val>
                                        </p:tav>
                                        <p:tav tm="100000">
                                          <p:val>
                                            <p:strVal val="#ppt_x"/>
                                          </p:val>
                                        </p:tav>
                                      </p:tavLst>
                                    </p:anim>
                                    <p:anim calcmode="lin" valueType="num">
                                      <p:cBhvr additive="base">
                                        <p:cTn id="19" dur="500" fill="hold"/>
                                        <p:tgtEl>
                                          <p:spTgt spid="1303"/>
                                        </p:tgtEl>
                                        <p:attrNameLst>
                                          <p:attrName>ppt_y</p:attrName>
                                        </p:attrNameLst>
                                      </p:cBhvr>
                                      <p:tavLst>
                                        <p:tav tm="0">
                                          <p:val>
                                            <p:strVal val="1+#ppt_h/2"/>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anim calcmode="lin" valueType="num">
                                      <p:cBhvr>
                                        <p:cTn id="23" dur="500" fill="hold"/>
                                        <p:tgtEl>
                                          <p:spTgt spid="39"/>
                                        </p:tgtEl>
                                        <p:attrNameLst>
                                          <p:attrName>ppt_x</p:attrName>
                                        </p:attrNameLst>
                                      </p:cBhvr>
                                      <p:tavLst>
                                        <p:tav tm="0">
                                          <p:val>
                                            <p:strVal val="#ppt_x"/>
                                          </p:val>
                                        </p:tav>
                                        <p:tav tm="100000">
                                          <p:val>
                                            <p:strVal val="#ppt_x"/>
                                          </p:val>
                                        </p:tav>
                                      </p:tavLst>
                                    </p:anim>
                                    <p:anim calcmode="lin" valueType="num">
                                      <p:cBhvr>
                                        <p:cTn id="2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 grpId="0"/>
      <p:bldP spid="1300" grpId="0"/>
      <p:bldP spid="23" grpId="0" animBg="1"/>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E9EB420-2166-454B-940C-33DCA0209299}"/>
              </a:ext>
            </a:extLst>
          </p:cNvPr>
          <p:cNvSpPr/>
          <p:nvPr/>
        </p:nvSpPr>
        <p:spPr>
          <a:xfrm>
            <a:off x="3829139" y="0"/>
            <a:ext cx="7337558" cy="1420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7EEA54E-6703-4ED1-AB73-351B79F1DDEF}"/>
              </a:ext>
            </a:extLst>
          </p:cNvPr>
          <p:cNvGrpSpPr/>
          <p:nvPr/>
        </p:nvGrpSpPr>
        <p:grpSpPr>
          <a:xfrm>
            <a:off x="3829139" y="1938957"/>
            <a:ext cx="3599623" cy="1287388"/>
            <a:chOff x="3829139" y="1938957"/>
            <a:chExt cx="3599623" cy="1287388"/>
          </a:xfrm>
        </p:grpSpPr>
        <p:pic>
          <p:nvPicPr>
            <p:cNvPr id="20" name="Graphic 19">
              <a:extLst>
                <a:ext uri="{FF2B5EF4-FFF2-40B4-BE49-F238E27FC236}">
                  <a16:creationId xmlns:a16="http://schemas.microsoft.com/office/drawing/2014/main" id="{7ECF8647-E2DA-43AB-8D0B-3D7CCEAC3A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29139" y="1946234"/>
              <a:ext cx="324000" cy="324000"/>
            </a:xfrm>
            <a:prstGeom prst="rect">
              <a:avLst/>
            </a:prstGeom>
          </p:spPr>
        </p:pic>
        <p:sp>
          <p:nvSpPr>
            <p:cNvPr id="21" name="TextBox 20">
              <a:extLst>
                <a:ext uri="{FF2B5EF4-FFF2-40B4-BE49-F238E27FC236}">
                  <a16:creationId xmlns:a16="http://schemas.microsoft.com/office/drawing/2014/main" id="{434EEA5B-7BC9-4813-8515-10BA49D8ADF4}"/>
                </a:ext>
              </a:extLst>
            </p:cNvPr>
            <p:cNvSpPr txBox="1"/>
            <p:nvPr/>
          </p:nvSpPr>
          <p:spPr>
            <a:xfrm>
              <a:off x="4203162" y="2234599"/>
              <a:ext cx="3225600" cy="991746"/>
            </a:xfrm>
            <a:prstGeom prst="rect">
              <a:avLst/>
            </a:prstGeom>
            <a:noFill/>
          </p:spPr>
          <p:txBody>
            <a:bodyPr wrap="square" rtlCol="0">
              <a:spAutoFit/>
            </a:bodyPr>
            <a:lstStyle/>
            <a:p>
              <a:pPr algn="just">
                <a:lnSpc>
                  <a:spcPts val="2400"/>
                </a:lnSpc>
              </a:pP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Tháng</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12/2010 (</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12</a:t>
              </a:r>
              <a:r>
                <a:rPr lang="vi-VN"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năm kinh nghiệm lĩnh vực phần mềm CRM tại Việt Nam)</a:t>
              </a:r>
            </a:p>
          </p:txBody>
        </p:sp>
        <p:sp>
          <p:nvSpPr>
            <p:cNvPr id="23" name="TextBox 22">
              <a:extLst>
                <a:ext uri="{FF2B5EF4-FFF2-40B4-BE49-F238E27FC236}">
                  <a16:creationId xmlns:a16="http://schemas.microsoft.com/office/drawing/2014/main" id="{6BAEEEFC-BC2E-459D-B81D-D5EB92C8BD6F}"/>
                </a:ext>
              </a:extLst>
            </p:cNvPr>
            <p:cNvSpPr txBox="1"/>
            <p:nvPr/>
          </p:nvSpPr>
          <p:spPr>
            <a:xfrm>
              <a:off x="4203163" y="1938957"/>
              <a:ext cx="2765742" cy="338554"/>
            </a:xfrm>
            <a:prstGeom prst="rect">
              <a:avLst/>
            </a:prstGeom>
            <a:noFill/>
          </p:spPr>
          <p:txBody>
            <a:bodyPr wrap="square" rtlCol="0">
              <a:spAutoFit/>
            </a:bodyPr>
            <a:lstStyle/>
            <a:p>
              <a:pPr algn="just"/>
              <a:r>
                <a:rPr lang="en-US"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THÀNH LẬP</a:t>
              </a:r>
              <a:endParaRPr lang="vi-VN"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grpSp>
      <p:grpSp>
        <p:nvGrpSpPr>
          <p:cNvPr id="16" name="Group 15">
            <a:extLst>
              <a:ext uri="{FF2B5EF4-FFF2-40B4-BE49-F238E27FC236}">
                <a16:creationId xmlns:a16="http://schemas.microsoft.com/office/drawing/2014/main" id="{C8544CD4-0004-46A2-BAC7-C2832F3E0539}"/>
              </a:ext>
            </a:extLst>
          </p:cNvPr>
          <p:cNvGrpSpPr/>
          <p:nvPr/>
        </p:nvGrpSpPr>
        <p:grpSpPr>
          <a:xfrm>
            <a:off x="7803649" y="1938957"/>
            <a:ext cx="3599622" cy="1287388"/>
            <a:chOff x="7803649" y="2329980"/>
            <a:chExt cx="3599622" cy="1287388"/>
          </a:xfrm>
        </p:grpSpPr>
        <p:pic>
          <p:nvPicPr>
            <p:cNvPr id="31" name="Graphic 30" descr="Marker">
              <a:extLst>
                <a:ext uri="{FF2B5EF4-FFF2-40B4-BE49-F238E27FC236}">
                  <a16:creationId xmlns:a16="http://schemas.microsoft.com/office/drawing/2014/main" id="{A0EF3C00-FDE3-462B-8B6D-6B8F8C04AD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803649" y="2337257"/>
              <a:ext cx="324000" cy="324000"/>
            </a:xfrm>
            <a:prstGeom prst="rect">
              <a:avLst/>
            </a:prstGeom>
          </p:spPr>
        </p:pic>
        <p:sp>
          <p:nvSpPr>
            <p:cNvPr id="33" name="TextBox 32">
              <a:extLst>
                <a:ext uri="{FF2B5EF4-FFF2-40B4-BE49-F238E27FC236}">
                  <a16:creationId xmlns:a16="http://schemas.microsoft.com/office/drawing/2014/main" id="{DE7127DD-B73A-4AFA-BF3E-EB09B7936BC7}"/>
                </a:ext>
              </a:extLst>
            </p:cNvPr>
            <p:cNvSpPr txBox="1"/>
            <p:nvPr/>
          </p:nvSpPr>
          <p:spPr>
            <a:xfrm>
              <a:off x="8177671" y="2625622"/>
              <a:ext cx="3225600" cy="991746"/>
            </a:xfrm>
            <a:prstGeom prst="rect">
              <a:avLst/>
            </a:prstGeom>
            <a:noFill/>
          </p:spPr>
          <p:txBody>
            <a:bodyPr wrap="square" rtlCol="0">
              <a:spAutoFit/>
            </a:bodyPr>
            <a:lstStyle/>
            <a:p>
              <a:pPr algn="just">
                <a:lnSpc>
                  <a:spcPts val="2400"/>
                </a:lnSpc>
              </a:pP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Lầu</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1,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Tòa</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nhà</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Việt</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Nam Business Centre, 57-59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Hồ</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Tùng</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Mậu</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P.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Bến</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Nghé</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Q1, TPHCM</a:t>
              </a:r>
              <a:endParaRPr lang="vi-VN"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35" name="TextBox 34">
              <a:extLst>
                <a:ext uri="{FF2B5EF4-FFF2-40B4-BE49-F238E27FC236}">
                  <a16:creationId xmlns:a16="http://schemas.microsoft.com/office/drawing/2014/main" id="{FD35648F-DA15-41B4-A105-BF79FEE59A28}"/>
                </a:ext>
              </a:extLst>
            </p:cNvPr>
            <p:cNvSpPr txBox="1"/>
            <p:nvPr/>
          </p:nvSpPr>
          <p:spPr>
            <a:xfrm>
              <a:off x="8177673" y="2329980"/>
              <a:ext cx="2765742" cy="338554"/>
            </a:xfrm>
            <a:prstGeom prst="rect">
              <a:avLst/>
            </a:prstGeom>
            <a:noFill/>
          </p:spPr>
          <p:txBody>
            <a:bodyPr wrap="square" rtlCol="0">
              <a:spAutoFit/>
            </a:bodyPr>
            <a:lstStyle/>
            <a:p>
              <a:pPr algn="just"/>
              <a:r>
                <a:rPr lang="en-US"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VĂN PHÒNG CHÍNH</a:t>
              </a:r>
              <a:endParaRPr lang="vi-VN"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grpSp>
      <p:grpSp>
        <p:nvGrpSpPr>
          <p:cNvPr id="13" name="Group 12">
            <a:extLst>
              <a:ext uri="{FF2B5EF4-FFF2-40B4-BE49-F238E27FC236}">
                <a16:creationId xmlns:a16="http://schemas.microsoft.com/office/drawing/2014/main" id="{83370B33-9E97-4322-859D-7AB8E5EBFFB0}"/>
              </a:ext>
            </a:extLst>
          </p:cNvPr>
          <p:cNvGrpSpPr/>
          <p:nvPr/>
        </p:nvGrpSpPr>
        <p:grpSpPr>
          <a:xfrm>
            <a:off x="3829139" y="3554566"/>
            <a:ext cx="3599622" cy="1595213"/>
            <a:chOff x="3829139" y="3632706"/>
            <a:chExt cx="3599622" cy="1595213"/>
          </a:xfrm>
        </p:grpSpPr>
        <p:pic>
          <p:nvPicPr>
            <p:cNvPr id="2" name="Graphic 1" descr="Handshake">
              <a:extLst>
                <a:ext uri="{FF2B5EF4-FFF2-40B4-BE49-F238E27FC236}">
                  <a16:creationId xmlns:a16="http://schemas.microsoft.com/office/drawing/2014/main" id="{19DC7BCB-5703-4FEA-9604-4BC719B0D7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829139" y="3639983"/>
              <a:ext cx="324000" cy="324000"/>
            </a:xfrm>
            <a:prstGeom prst="rect">
              <a:avLst/>
            </a:prstGeom>
          </p:spPr>
        </p:pic>
        <p:sp>
          <p:nvSpPr>
            <p:cNvPr id="3" name="TextBox 2">
              <a:extLst>
                <a:ext uri="{FF2B5EF4-FFF2-40B4-BE49-F238E27FC236}">
                  <a16:creationId xmlns:a16="http://schemas.microsoft.com/office/drawing/2014/main" id="{34433C5A-846B-4CF5-B719-FC51FC92AF23}"/>
                </a:ext>
              </a:extLst>
            </p:cNvPr>
            <p:cNvSpPr txBox="1"/>
            <p:nvPr/>
          </p:nvSpPr>
          <p:spPr>
            <a:xfrm>
              <a:off x="4203161" y="3928396"/>
              <a:ext cx="3225600" cy="1299523"/>
            </a:xfrm>
            <a:prstGeom prst="rect">
              <a:avLst/>
            </a:prstGeom>
            <a:noFill/>
          </p:spPr>
          <p:txBody>
            <a:bodyPr wrap="square" rtlCol="0">
              <a:spAutoFit/>
            </a:bodyPr>
            <a:lstStyle/>
            <a:p>
              <a:pPr algn="just">
                <a:lnSpc>
                  <a:spcPts val="2400"/>
                </a:lnSpc>
              </a:pPr>
              <a:r>
                <a:rPr lang="vi-VN"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Nghiên cứu, sản xuất, cung cấp và tư vấn các giải pháp quản trị &amp; chăm sóc khách hàng chuyên sâu theo ngành.</a:t>
              </a:r>
            </a:p>
          </p:txBody>
        </p:sp>
        <p:sp>
          <p:nvSpPr>
            <p:cNvPr id="4" name="TextBox 3">
              <a:extLst>
                <a:ext uri="{FF2B5EF4-FFF2-40B4-BE49-F238E27FC236}">
                  <a16:creationId xmlns:a16="http://schemas.microsoft.com/office/drawing/2014/main" id="{85E2E49A-959A-4D8A-9CC4-02C0F47A3197}"/>
                </a:ext>
              </a:extLst>
            </p:cNvPr>
            <p:cNvSpPr txBox="1"/>
            <p:nvPr/>
          </p:nvSpPr>
          <p:spPr>
            <a:xfrm>
              <a:off x="4203163" y="3632706"/>
              <a:ext cx="2765742" cy="338554"/>
            </a:xfrm>
            <a:prstGeom prst="rect">
              <a:avLst/>
            </a:prstGeom>
            <a:noFill/>
          </p:spPr>
          <p:txBody>
            <a:bodyPr wrap="square" rtlCol="0">
              <a:spAutoFit/>
            </a:bodyPr>
            <a:lstStyle/>
            <a:p>
              <a:pPr algn="just"/>
              <a:r>
                <a:rPr lang="en-US"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LĨNH VỰC HOẠT ĐỘNG</a:t>
              </a:r>
              <a:endParaRPr lang="vi-VN"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grpSp>
      <p:grpSp>
        <p:nvGrpSpPr>
          <p:cNvPr id="18" name="Group 17">
            <a:extLst>
              <a:ext uri="{FF2B5EF4-FFF2-40B4-BE49-F238E27FC236}">
                <a16:creationId xmlns:a16="http://schemas.microsoft.com/office/drawing/2014/main" id="{B6A6F602-7457-4B4F-9291-7E0E488887F3}"/>
              </a:ext>
            </a:extLst>
          </p:cNvPr>
          <p:cNvGrpSpPr/>
          <p:nvPr/>
        </p:nvGrpSpPr>
        <p:grpSpPr>
          <a:xfrm>
            <a:off x="7803649" y="3554566"/>
            <a:ext cx="3599624" cy="1280720"/>
            <a:chOff x="7803649" y="3639422"/>
            <a:chExt cx="3599624" cy="1280720"/>
          </a:xfrm>
        </p:grpSpPr>
        <p:pic>
          <p:nvPicPr>
            <p:cNvPr id="6" name="Graphic 5">
              <a:extLst>
                <a:ext uri="{FF2B5EF4-FFF2-40B4-BE49-F238E27FC236}">
                  <a16:creationId xmlns:a16="http://schemas.microsoft.com/office/drawing/2014/main" id="{1AC64BAD-15F4-4EB0-ACE5-FAF00D2DFA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803649" y="3646699"/>
              <a:ext cx="324000" cy="324000"/>
            </a:xfrm>
            <a:prstGeom prst="rect">
              <a:avLst/>
            </a:prstGeom>
          </p:spPr>
        </p:pic>
        <p:sp>
          <p:nvSpPr>
            <p:cNvPr id="8" name="TextBox 7">
              <a:extLst>
                <a:ext uri="{FF2B5EF4-FFF2-40B4-BE49-F238E27FC236}">
                  <a16:creationId xmlns:a16="http://schemas.microsoft.com/office/drawing/2014/main" id="{1A1DDBAB-467A-4615-9F9A-AB58949E6F3A}"/>
                </a:ext>
              </a:extLst>
            </p:cNvPr>
            <p:cNvSpPr txBox="1"/>
            <p:nvPr/>
          </p:nvSpPr>
          <p:spPr>
            <a:xfrm>
              <a:off x="8177673" y="3935064"/>
              <a:ext cx="3225600" cy="985078"/>
            </a:xfrm>
            <a:prstGeom prst="rect">
              <a:avLst/>
            </a:prstGeom>
            <a:noFill/>
          </p:spPr>
          <p:txBody>
            <a:bodyPr wrap="square" rtlCol="0">
              <a:spAutoFit/>
            </a:bodyPr>
            <a:lstStyle/>
            <a:p>
              <a:pPr algn="just">
                <a:lnSpc>
                  <a:spcPts val="2400"/>
                </a:lnSpc>
              </a:pP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Số</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13 Đường 37, Khu đô thị Vạn Phúc, Phường Hiệp Bình Phước, </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TP. </a:t>
              </a:r>
              <a:r>
                <a:rPr lang="vi-VN"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Thủ Đức, TPHCM</a:t>
              </a:r>
              <a:endPar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10" name="TextBox 9">
              <a:extLst>
                <a:ext uri="{FF2B5EF4-FFF2-40B4-BE49-F238E27FC236}">
                  <a16:creationId xmlns:a16="http://schemas.microsoft.com/office/drawing/2014/main" id="{17C49DF0-5BC7-49A2-B76E-69DB174E2D35}"/>
                </a:ext>
              </a:extLst>
            </p:cNvPr>
            <p:cNvSpPr txBox="1"/>
            <p:nvPr/>
          </p:nvSpPr>
          <p:spPr>
            <a:xfrm>
              <a:off x="8177673" y="3639422"/>
              <a:ext cx="3225598" cy="338554"/>
            </a:xfrm>
            <a:prstGeom prst="rect">
              <a:avLst/>
            </a:prstGeom>
            <a:noFill/>
          </p:spPr>
          <p:txBody>
            <a:bodyPr wrap="square" rtlCol="0">
              <a:spAutoFit/>
            </a:bodyPr>
            <a:lstStyle/>
            <a:p>
              <a:pPr algn="just"/>
              <a:r>
                <a:rPr lang="en-US"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VĂN PHÒNG MIỀN NAM</a:t>
              </a:r>
              <a:endParaRPr lang="vi-VN"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grpSp>
      <p:grpSp>
        <p:nvGrpSpPr>
          <p:cNvPr id="15" name="Group 14">
            <a:extLst>
              <a:ext uri="{FF2B5EF4-FFF2-40B4-BE49-F238E27FC236}">
                <a16:creationId xmlns:a16="http://schemas.microsoft.com/office/drawing/2014/main" id="{9513CE41-C92B-44E5-BB88-A5BB79378054}"/>
              </a:ext>
            </a:extLst>
          </p:cNvPr>
          <p:cNvGrpSpPr/>
          <p:nvPr/>
        </p:nvGrpSpPr>
        <p:grpSpPr>
          <a:xfrm>
            <a:off x="3829139" y="5478001"/>
            <a:ext cx="6597560" cy="671834"/>
            <a:chOff x="3829139" y="5478001"/>
            <a:chExt cx="6597560" cy="671834"/>
          </a:xfrm>
        </p:grpSpPr>
        <p:pic>
          <p:nvPicPr>
            <p:cNvPr id="11" name="Graphic 10" descr="Users">
              <a:extLst>
                <a:ext uri="{FF2B5EF4-FFF2-40B4-BE49-F238E27FC236}">
                  <a16:creationId xmlns:a16="http://schemas.microsoft.com/office/drawing/2014/main" id="{1D9DE2DC-0D90-4680-AF7C-C1558E64832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829139" y="5485278"/>
              <a:ext cx="324000" cy="324000"/>
            </a:xfrm>
            <a:prstGeom prst="rect">
              <a:avLst/>
            </a:prstGeom>
          </p:spPr>
        </p:pic>
        <p:sp>
          <p:nvSpPr>
            <p:cNvPr id="12" name="TextBox 11">
              <a:extLst>
                <a:ext uri="{FF2B5EF4-FFF2-40B4-BE49-F238E27FC236}">
                  <a16:creationId xmlns:a16="http://schemas.microsoft.com/office/drawing/2014/main" id="{7C960A91-2DCE-4968-8369-552D730E4487}"/>
                </a:ext>
              </a:extLst>
            </p:cNvPr>
            <p:cNvSpPr txBox="1"/>
            <p:nvPr/>
          </p:nvSpPr>
          <p:spPr>
            <a:xfrm>
              <a:off x="4203162" y="5773642"/>
              <a:ext cx="6071138" cy="376193"/>
            </a:xfrm>
            <a:prstGeom prst="rect">
              <a:avLst/>
            </a:prstGeom>
            <a:noFill/>
          </p:spPr>
          <p:txBody>
            <a:bodyPr wrap="square" rtlCol="0">
              <a:spAutoFit/>
            </a:bodyPr>
            <a:lstStyle/>
            <a:p>
              <a:pPr algn="just">
                <a:lnSpc>
                  <a:spcPts val="2400"/>
                </a:lnSpc>
                <a:buClr>
                  <a:srgbClr val="CB2134"/>
                </a:buClr>
              </a:pP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40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nhân</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viên</a:t>
              </a:r>
              <a:endParaRPr lang="vi-VN"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14" name="TextBox 13">
              <a:extLst>
                <a:ext uri="{FF2B5EF4-FFF2-40B4-BE49-F238E27FC236}">
                  <a16:creationId xmlns:a16="http://schemas.microsoft.com/office/drawing/2014/main" id="{05D2C095-32C9-4E41-B7FB-9DB532633A42}"/>
                </a:ext>
              </a:extLst>
            </p:cNvPr>
            <p:cNvSpPr txBox="1"/>
            <p:nvPr/>
          </p:nvSpPr>
          <p:spPr>
            <a:xfrm>
              <a:off x="4203162" y="5478001"/>
              <a:ext cx="6223537" cy="338554"/>
            </a:xfrm>
            <a:prstGeom prst="rect">
              <a:avLst/>
            </a:prstGeom>
            <a:noFill/>
          </p:spPr>
          <p:txBody>
            <a:bodyPr wrap="square" rtlCol="0">
              <a:spAutoFit/>
            </a:bodyPr>
            <a:lstStyle/>
            <a:p>
              <a:pPr algn="just"/>
              <a:r>
                <a:rPr lang="en-US"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SỐ LƯỢNG NHÂN SỰ</a:t>
              </a:r>
              <a:endParaRPr lang="vi-VN"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grpSp>
      <p:sp>
        <p:nvSpPr>
          <p:cNvPr id="26" name="Parallelogram 25">
            <a:extLst>
              <a:ext uri="{FF2B5EF4-FFF2-40B4-BE49-F238E27FC236}">
                <a16:creationId xmlns:a16="http://schemas.microsoft.com/office/drawing/2014/main" id="{BCEB97DF-F0E8-455B-9232-8743928236C3}"/>
              </a:ext>
            </a:extLst>
          </p:cNvPr>
          <p:cNvSpPr/>
          <p:nvPr/>
        </p:nvSpPr>
        <p:spPr>
          <a:xfrm rot="5400000" flipH="1">
            <a:off x="-3842238" y="1195482"/>
            <a:ext cx="9296400" cy="4467036"/>
          </a:xfrm>
          <a:prstGeom prst="parallelogram">
            <a:avLst/>
          </a:prstGeom>
          <a:solidFill>
            <a:srgbClr val="273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154D08A0-07F5-464C-B38A-1368394D9721}"/>
              </a:ext>
            </a:extLst>
          </p:cNvPr>
          <p:cNvSpPr/>
          <p:nvPr/>
        </p:nvSpPr>
        <p:spPr>
          <a:xfrm rot="16200000">
            <a:off x="1258711" y="3139234"/>
            <a:ext cx="3464417" cy="579529"/>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B274AB0-928C-4737-90A3-AD45EDF7FF6F}"/>
              </a:ext>
            </a:extLst>
          </p:cNvPr>
          <p:cNvSpPr txBox="1"/>
          <p:nvPr/>
        </p:nvSpPr>
        <p:spPr>
          <a:xfrm>
            <a:off x="-67069" y="2767280"/>
            <a:ext cx="2890038" cy="1323439"/>
          </a:xfrm>
          <a:prstGeom prst="rect">
            <a:avLst/>
          </a:prstGeom>
          <a:noFill/>
        </p:spPr>
        <p:txBody>
          <a:bodyPr wrap="square" rtlCol="0">
            <a:spAutoFit/>
          </a:bodyPr>
          <a:lstStyle/>
          <a:p>
            <a:pPr algn="ctr"/>
            <a:r>
              <a:rPr lang="en-US" sz="4000" b="1" dirty="0">
                <a:solidFill>
                  <a:schemeClr val="bg1"/>
                </a:solidFill>
                <a:latin typeface="#9Slide03 Bebas Neue Bold" panose="020B0606020202050201" pitchFamily="34" charset="0"/>
              </a:rPr>
              <a:t>VỀ </a:t>
            </a:r>
          </a:p>
          <a:p>
            <a:pPr algn="ctr"/>
            <a:r>
              <a:rPr lang="en-US" sz="4000" b="1" dirty="0">
                <a:solidFill>
                  <a:schemeClr val="bg1"/>
                </a:solidFill>
                <a:latin typeface="#9Slide03 Bebas Neue Bold" panose="020B0606020202050201" pitchFamily="34" charset="0"/>
              </a:rPr>
              <a:t>CHÚNG TÔI</a:t>
            </a:r>
            <a:endParaRPr lang="vi-VN" sz="4000" b="1" dirty="0">
              <a:solidFill>
                <a:schemeClr val="bg1"/>
              </a:solidFill>
              <a:latin typeface="#9Slide03 Bebas Neue Bold" panose="020B0606020202050201" pitchFamily="34" charset="0"/>
            </a:endParaRPr>
          </a:p>
        </p:txBody>
      </p:sp>
      <p:sp>
        <p:nvSpPr>
          <p:cNvPr id="38" name="TextBox 37">
            <a:extLst>
              <a:ext uri="{FF2B5EF4-FFF2-40B4-BE49-F238E27FC236}">
                <a16:creationId xmlns:a16="http://schemas.microsoft.com/office/drawing/2014/main" id="{8E637FA5-2C12-483A-B8C5-DA3FA2541090}"/>
              </a:ext>
            </a:extLst>
          </p:cNvPr>
          <p:cNvSpPr txBox="1"/>
          <p:nvPr/>
        </p:nvSpPr>
        <p:spPr>
          <a:xfrm>
            <a:off x="3803381" y="1129734"/>
            <a:ext cx="7599890" cy="369332"/>
          </a:xfrm>
          <a:prstGeom prst="rect">
            <a:avLst/>
          </a:prstGeom>
          <a:noFill/>
        </p:spPr>
        <p:txBody>
          <a:bodyPr wrap="square" rtlCol="0">
            <a:spAutoFit/>
          </a:bodyPr>
          <a:lstStyle/>
          <a:p>
            <a:pPr algn="just"/>
            <a:r>
              <a:rPr lang="vi-VN"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CÔNG TY TNHH PHẦN MỀM QUẢN LÝ KHÁCH HÀNG VIỆT NAM</a:t>
            </a:r>
          </a:p>
        </p:txBody>
      </p:sp>
      <p:pic>
        <p:nvPicPr>
          <p:cNvPr id="40" name="Picture 39">
            <a:extLst>
              <a:ext uri="{FF2B5EF4-FFF2-40B4-BE49-F238E27FC236}">
                <a16:creationId xmlns:a16="http://schemas.microsoft.com/office/drawing/2014/main" id="{03FDA349-52F9-45A1-B36F-5B30B90E94C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803381" y="431546"/>
            <a:ext cx="2460320" cy="604372"/>
          </a:xfrm>
          <a:prstGeom prst="rect">
            <a:avLst/>
          </a:prstGeom>
        </p:spPr>
      </p:pic>
      <p:grpSp>
        <p:nvGrpSpPr>
          <p:cNvPr id="19" name="Group 18">
            <a:extLst>
              <a:ext uri="{FF2B5EF4-FFF2-40B4-BE49-F238E27FC236}">
                <a16:creationId xmlns:a16="http://schemas.microsoft.com/office/drawing/2014/main" id="{DFF3574C-08E5-42C3-836A-7C70C7EBD0A0}"/>
              </a:ext>
            </a:extLst>
          </p:cNvPr>
          <p:cNvGrpSpPr/>
          <p:nvPr/>
        </p:nvGrpSpPr>
        <p:grpSpPr>
          <a:xfrm>
            <a:off x="7803647" y="5170223"/>
            <a:ext cx="3599624" cy="979612"/>
            <a:chOff x="7803647" y="4942196"/>
            <a:chExt cx="3599624" cy="979612"/>
          </a:xfrm>
        </p:grpSpPr>
        <p:pic>
          <p:nvPicPr>
            <p:cNvPr id="24" name="Graphic 23">
              <a:extLst>
                <a:ext uri="{FF2B5EF4-FFF2-40B4-BE49-F238E27FC236}">
                  <a16:creationId xmlns:a16="http://schemas.microsoft.com/office/drawing/2014/main" id="{25E48939-5439-4EFD-9325-960C9128FE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803647" y="4949473"/>
              <a:ext cx="324000" cy="324000"/>
            </a:xfrm>
            <a:prstGeom prst="rect">
              <a:avLst/>
            </a:prstGeom>
          </p:spPr>
        </p:pic>
        <p:sp>
          <p:nvSpPr>
            <p:cNvPr id="25" name="TextBox 24">
              <a:extLst>
                <a:ext uri="{FF2B5EF4-FFF2-40B4-BE49-F238E27FC236}">
                  <a16:creationId xmlns:a16="http://schemas.microsoft.com/office/drawing/2014/main" id="{2FC56D04-9ADE-4E16-868A-7206E1663CB0}"/>
                </a:ext>
              </a:extLst>
            </p:cNvPr>
            <p:cNvSpPr txBox="1"/>
            <p:nvPr/>
          </p:nvSpPr>
          <p:spPr>
            <a:xfrm>
              <a:off x="8177671" y="5237838"/>
              <a:ext cx="3225600" cy="683970"/>
            </a:xfrm>
            <a:prstGeom prst="rect">
              <a:avLst/>
            </a:prstGeom>
            <a:noFill/>
          </p:spPr>
          <p:txBody>
            <a:bodyPr wrap="square" rtlCol="0">
              <a:spAutoFit/>
            </a:bodyPr>
            <a:lstStyle/>
            <a:p>
              <a:pPr algn="just">
                <a:lnSpc>
                  <a:spcPts val="2400"/>
                </a:lnSpc>
              </a:pPr>
              <a:r>
                <a:rPr lang="vi-VN"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Tầng 2, Tòa nhà Savina, 44 Tràng Tiền, Hoàn Kiếm, Hà Nội</a:t>
              </a:r>
              <a:endPar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27" name="TextBox 26">
              <a:extLst>
                <a:ext uri="{FF2B5EF4-FFF2-40B4-BE49-F238E27FC236}">
                  <a16:creationId xmlns:a16="http://schemas.microsoft.com/office/drawing/2014/main" id="{B66598C8-BD65-469F-9FB5-9E0194F1D554}"/>
                </a:ext>
              </a:extLst>
            </p:cNvPr>
            <p:cNvSpPr txBox="1"/>
            <p:nvPr/>
          </p:nvSpPr>
          <p:spPr>
            <a:xfrm>
              <a:off x="8177671" y="4942196"/>
              <a:ext cx="3225598" cy="338554"/>
            </a:xfrm>
            <a:prstGeom prst="rect">
              <a:avLst/>
            </a:prstGeom>
            <a:noFill/>
          </p:spPr>
          <p:txBody>
            <a:bodyPr wrap="square" rtlCol="0">
              <a:spAutoFit/>
            </a:bodyPr>
            <a:lstStyle/>
            <a:p>
              <a:pPr algn="just"/>
              <a:r>
                <a:rPr lang="en-US"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VĂN PHÒNG MIỀN BẮC</a:t>
              </a:r>
              <a:endParaRPr lang="vi-VN"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grpSp>
    </p:spTree>
    <p:extLst>
      <p:ext uri="{BB962C8B-B14F-4D97-AF65-F5344CB8AC3E}">
        <p14:creationId xmlns:p14="http://schemas.microsoft.com/office/powerpoint/2010/main" val="3069495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Apollo English được lựa chọn là trung tâm ngoại ngữ tiêu biểu trong chuyến  thăm của phái đoàn Nhật Bản | Báo Dân trí">
            <a:extLst>
              <a:ext uri="{FF2B5EF4-FFF2-40B4-BE49-F238E27FC236}">
                <a16:creationId xmlns:a16="http://schemas.microsoft.com/office/drawing/2014/main" id="{3EC4651A-6A1A-4372-92D9-5ADF3D81BC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29" r="17465"/>
          <a:stretch/>
        </p:blipFill>
        <p:spPr bwMode="auto">
          <a:xfrm>
            <a:off x="9644530" y="1127741"/>
            <a:ext cx="4623265" cy="4950647"/>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Shape 35">
            <a:extLst>
              <a:ext uri="{FF2B5EF4-FFF2-40B4-BE49-F238E27FC236}">
                <a16:creationId xmlns:a16="http://schemas.microsoft.com/office/drawing/2014/main" id="{57883596-1D08-472D-8C82-816A9653A28B}"/>
              </a:ext>
            </a:extLst>
          </p:cNvPr>
          <p:cNvSpPr>
            <a:spLocks noChangeAspect="1"/>
          </p:cNvSpPr>
          <p:nvPr/>
        </p:nvSpPr>
        <p:spPr>
          <a:xfrm rot="2700000">
            <a:off x="8604459" y="18192"/>
            <a:ext cx="7151714" cy="7151714"/>
          </a:xfrm>
          <a:custGeom>
            <a:avLst/>
            <a:gdLst>
              <a:gd name="connsiteX0" fmla="*/ 1826916 w 7151714"/>
              <a:gd name="connsiteY0" fmla="*/ 1827544 h 7151714"/>
              <a:gd name="connsiteX1" fmla="*/ 1749208 w 7151714"/>
              <a:gd name="connsiteY1" fmla="*/ 2015146 h 7151714"/>
              <a:gd name="connsiteX2" fmla="*/ 1749208 w 7151714"/>
              <a:gd name="connsiteY2" fmla="*/ 5085359 h 7151714"/>
              <a:gd name="connsiteX3" fmla="*/ 2014517 w 7151714"/>
              <a:gd name="connsiteY3" fmla="*/ 5350668 h 7151714"/>
              <a:gd name="connsiteX4" fmla="*/ 5085988 w 7151714"/>
              <a:gd name="connsiteY4" fmla="*/ 5350668 h 7151714"/>
              <a:gd name="connsiteX5" fmla="*/ 5351297 w 7151714"/>
              <a:gd name="connsiteY5" fmla="*/ 5085359 h 7151714"/>
              <a:gd name="connsiteX6" fmla="*/ 5351297 w 7151714"/>
              <a:gd name="connsiteY6" fmla="*/ 2015146 h 7151714"/>
              <a:gd name="connsiteX7" fmla="*/ 5085988 w 7151714"/>
              <a:gd name="connsiteY7" fmla="*/ 1749837 h 7151714"/>
              <a:gd name="connsiteX8" fmla="*/ 2014517 w 7151714"/>
              <a:gd name="connsiteY8" fmla="*/ 1749837 h 7151714"/>
              <a:gd name="connsiteX9" fmla="*/ 1826916 w 7151714"/>
              <a:gd name="connsiteY9" fmla="*/ 1827544 h 7151714"/>
              <a:gd name="connsiteX10" fmla="*/ 0 w 7151714"/>
              <a:gd name="connsiteY10" fmla="*/ 3601461 h 7151714"/>
              <a:gd name="connsiteX11" fmla="*/ 3601461 w 7151714"/>
              <a:gd name="connsiteY11" fmla="*/ 0 h 7151714"/>
              <a:gd name="connsiteX12" fmla="*/ 7151714 w 7151714"/>
              <a:gd name="connsiteY12" fmla="*/ 3550253 h 7151714"/>
              <a:gd name="connsiteX13" fmla="*/ 3550253 w 7151714"/>
              <a:gd name="connsiteY13" fmla="*/ 7151714 h 715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51714" h="7151714">
                <a:moveTo>
                  <a:pt x="1826916" y="1827544"/>
                </a:moveTo>
                <a:cubicBezTo>
                  <a:pt x="1778904" y="1875556"/>
                  <a:pt x="1749208" y="1941883"/>
                  <a:pt x="1749208" y="2015146"/>
                </a:cubicBezTo>
                <a:lnTo>
                  <a:pt x="1749208" y="5085359"/>
                </a:lnTo>
                <a:cubicBezTo>
                  <a:pt x="1749208" y="5231885"/>
                  <a:pt x="1867991" y="5350668"/>
                  <a:pt x="2014517" y="5350668"/>
                </a:cubicBezTo>
                <a:lnTo>
                  <a:pt x="5085988" y="5350668"/>
                </a:lnTo>
                <a:cubicBezTo>
                  <a:pt x="5232514" y="5350668"/>
                  <a:pt x="5351297" y="5231885"/>
                  <a:pt x="5351297" y="5085359"/>
                </a:cubicBezTo>
                <a:lnTo>
                  <a:pt x="5351297" y="2015146"/>
                </a:lnTo>
                <a:cubicBezTo>
                  <a:pt x="5351297" y="1868620"/>
                  <a:pt x="5232514" y="1749837"/>
                  <a:pt x="5085988" y="1749837"/>
                </a:cubicBezTo>
                <a:lnTo>
                  <a:pt x="2014517" y="1749837"/>
                </a:lnTo>
                <a:cubicBezTo>
                  <a:pt x="1941254" y="1749837"/>
                  <a:pt x="1874927" y="1779533"/>
                  <a:pt x="1826916" y="1827544"/>
                </a:cubicBezTo>
                <a:close/>
                <a:moveTo>
                  <a:pt x="0" y="3601461"/>
                </a:moveTo>
                <a:lnTo>
                  <a:pt x="3601461" y="0"/>
                </a:lnTo>
                <a:lnTo>
                  <a:pt x="7151714" y="3550253"/>
                </a:lnTo>
                <a:lnTo>
                  <a:pt x="3550253" y="715171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03" name="TextBox 1302">
            <a:extLst>
              <a:ext uri="{FF2B5EF4-FFF2-40B4-BE49-F238E27FC236}">
                <a16:creationId xmlns:a16="http://schemas.microsoft.com/office/drawing/2014/main" id="{DAF99419-27EB-4965-933B-F7A6D7053957}"/>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sp>
        <p:nvSpPr>
          <p:cNvPr id="1300" name="TextBox 1299">
            <a:extLst>
              <a:ext uri="{FF2B5EF4-FFF2-40B4-BE49-F238E27FC236}">
                <a16:creationId xmlns:a16="http://schemas.microsoft.com/office/drawing/2014/main" id="{3E134348-A74A-4FAE-A701-65F1947F2C5C}"/>
              </a:ext>
            </a:extLst>
          </p:cNvPr>
          <p:cNvSpPr txBox="1"/>
          <p:nvPr/>
        </p:nvSpPr>
        <p:spPr>
          <a:xfrm>
            <a:off x="832075" y="194443"/>
            <a:ext cx="6344991"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CASE STUDIES</a:t>
            </a:r>
            <a:endParaRPr lang="vi-VN" sz="4400" b="1" dirty="0">
              <a:solidFill>
                <a:srgbClr val="273444"/>
              </a:solidFill>
              <a:latin typeface="#9Slide03 Bebas Neue Bold" panose="020B0606020202050201" pitchFamily="34" charset="0"/>
            </a:endParaRPr>
          </a:p>
        </p:txBody>
      </p:sp>
      <p:sp>
        <p:nvSpPr>
          <p:cNvPr id="23" name="Parallelogram 22">
            <a:extLst>
              <a:ext uri="{FF2B5EF4-FFF2-40B4-BE49-F238E27FC236}">
                <a16:creationId xmlns:a16="http://schemas.microsoft.com/office/drawing/2014/main" id="{055CC667-22B9-49C8-A3F3-9633A931ACB9}"/>
              </a:ext>
            </a:extLst>
          </p:cNvPr>
          <p:cNvSpPr/>
          <p:nvPr/>
        </p:nvSpPr>
        <p:spPr>
          <a:xfrm rot="6232892" flipV="1">
            <a:off x="-152406" y="208686"/>
            <a:ext cx="844082" cy="70132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Parallelogram 1298">
            <a:extLst>
              <a:ext uri="{FF2B5EF4-FFF2-40B4-BE49-F238E27FC236}">
                <a16:creationId xmlns:a16="http://schemas.microsoft.com/office/drawing/2014/main" id="{E9002931-16CD-496B-9048-C9331C643850}"/>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1" name="Straight Connector 1300">
            <a:extLst>
              <a:ext uri="{FF2B5EF4-FFF2-40B4-BE49-F238E27FC236}">
                <a16:creationId xmlns:a16="http://schemas.microsoft.com/office/drawing/2014/main" id="{5161AC92-F6D4-4173-9FE1-86681231AD41}"/>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302" name="Parallelogram 1301">
            <a:extLst>
              <a:ext uri="{FF2B5EF4-FFF2-40B4-BE49-F238E27FC236}">
                <a16:creationId xmlns:a16="http://schemas.microsoft.com/office/drawing/2014/main" id="{6AB18422-8C62-4853-BD46-880CFD91440D}"/>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4" name="Picture 1303">
            <a:extLst>
              <a:ext uri="{FF2B5EF4-FFF2-40B4-BE49-F238E27FC236}">
                <a16:creationId xmlns:a16="http://schemas.microsoft.com/office/drawing/2014/main" id="{B506F59F-D3C1-48E0-AF53-A86D7CC6E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sp>
        <p:nvSpPr>
          <p:cNvPr id="17" name="Rectangle: Rounded Corners 90">
            <a:extLst>
              <a:ext uri="{FF2B5EF4-FFF2-40B4-BE49-F238E27FC236}">
                <a16:creationId xmlns:a16="http://schemas.microsoft.com/office/drawing/2014/main" id="{7990E993-A972-4707-A378-6D6C9FE62AB5}"/>
              </a:ext>
            </a:extLst>
          </p:cNvPr>
          <p:cNvSpPr/>
          <p:nvPr/>
        </p:nvSpPr>
        <p:spPr>
          <a:xfrm>
            <a:off x="936857" y="1134299"/>
            <a:ext cx="2567947" cy="1238193"/>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sp>
        <p:nvSpPr>
          <p:cNvPr id="33" name="TextBox 32">
            <a:extLst>
              <a:ext uri="{FF2B5EF4-FFF2-40B4-BE49-F238E27FC236}">
                <a16:creationId xmlns:a16="http://schemas.microsoft.com/office/drawing/2014/main" id="{4DD2B0EE-2BAC-46BB-82C0-E43B105F8E13}"/>
              </a:ext>
            </a:extLst>
          </p:cNvPr>
          <p:cNvSpPr txBox="1"/>
          <p:nvPr/>
        </p:nvSpPr>
        <p:spPr>
          <a:xfrm>
            <a:off x="3769081" y="1251238"/>
            <a:ext cx="5828913" cy="1004314"/>
          </a:xfrm>
          <a:prstGeom prst="rect">
            <a:avLst/>
          </a:prstGeom>
          <a:noFill/>
        </p:spPr>
        <p:txBody>
          <a:bodyPr wrap="square" rtlCol="0">
            <a:spAutoFit/>
          </a:bodyPr>
          <a:lstStyle/>
          <a:p>
            <a:pPr algn="just">
              <a:lnSpc>
                <a:spcPts val="18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Apollo English là trung tâm đào tạo Tiếng Anh 100% vốn nước ngoài đầu tiên tại Việt Nam, được thành lập từ năm 1994</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Hiện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nay, Apollo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là</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một</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trong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những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trung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tâm</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Anh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ngữ</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lớn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nhất</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Việt</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Nam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với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hơn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50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trung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tâm</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nvGrpSpPr>
          <p:cNvPr id="48" name="Group 47">
            <a:extLst>
              <a:ext uri="{FF2B5EF4-FFF2-40B4-BE49-F238E27FC236}">
                <a16:creationId xmlns:a16="http://schemas.microsoft.com/office/drawing/2014/main" id="{7B0041C2-F5F0-416D-B977-CB825EB7B668}"/>
              </a:ext>
            </a:extLst>
          </p:cNvPr>
          <p:cNvGrpSpPr/>
          <p:nvPr/>
        </p:nvGrpSpPr>
        <p:grpSpPr>
          <a:xfrm>
            <a:off x="991205" y="2631582"/>
            <a:ext cx="4536421" cy="587533"/>
            <a:chOff x="886074" y="2636027"/>
            <a:chExt cx="4536421" cy="587533"/>
          </a:xfrm>
        </p:grpSpPr>
        <p:pic>
          <p:nvPicPr>
            <p:cNvPr id="20" name="Graphic 19">
              <a:extLst>
                <a:ext uri="{FF2B5EF4-FFF2-40B4-BE49-F238E27FC236}">
                  <a16:creationId xmlns:a16="http://schemas.microsoft.com/office/drawing/2014/main" id="{0348312D-448F-460A-AD93-5310FA718A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86074" y="2681915"/>
              <a:ext cx="216000" cy="216000"/>
            </a:xfrm>
            <a:prstGeom prst="rect">
              <a:avLst/>
            </a:prstGeom>
          </p:spPr>
        </p:pic>
        <p:sp>
          <p:nvSpPr>
            <p:cNvPr id="22" name="TextBox 21">
              <a:extLst>
                <a:ext uri="{FF2B5EF4-FFF2-40B4-BE49-F238E27FC236}">
                  <a16:creationId xmlns:a16="http://schemas.microsoft.com/office/drawing/2014/main" id="{6FEDCAFD-76A9-40DB-8BF3-333CD9E88DFE}"/>
                </a:ext>
              </a:extLst>
            </p:cNvPr>
            <p:cNvSpPr txBox="1"/>
            <p:nvPr/>
          </p:nvSpPr>
          <p:spPr>
            <a:xfrm>
              <a:off x="1206097" y="2636027"/>
              <a:ext cx="4216398" cy="587533"/>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WEBSITE: </a:t>
              </a:r>
            </a:p>
            <a:p>
              <a:pPr algn="just">
                <a:lnSpc>
                  <a:spcPts val="20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www.apollo.edu.vn</a:t>
              </a:r>
            </a:p>
          </p:txBody>
        </p:sp>
      </p:grpSp>
      <p:pic>
        <p:nvPicPr>
          <p:cNvPr id="60" name="Graphic 59" descr="Handshake">
            <a:extLst>
              <a:ext uri="{FF2B5EF4-FFF2-40B4-BE49-F238E27FC236}">
                <a16:creationId xmlns:a16="http://schemas.microsoft.com/office/drawing/2014/main" id="{A1E4EF6D-64EA-49AC-A8B7-A51F535C91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854775" y="2641470"/>
            <a:ext cx="288000" cy="288000"/>
          </a:xfrm>
          <a:prstGeom prst="rect">
            <a:avLst/>
          </a:prstGeom>
        </p:spPr>
      </p:pic>
      <p:sp>
        <p:nvSpPr>
          <p:cNvPr id="61" name="TextBox 60">
            <a:extLst>
              <a:ext uri="{FF2B5EF4-FFF2-40B4-BE49-F238E27FC236}">
                <a16:creationId xmlns:a16="http://schemas.microsoft.com/office/drawing/2014/main" id="{2EBADD23-178B-42A9-9D98-4927939CF13A}"/>
              </a:ext>
            </a:extLst>
          </p:cNvPr>
          <p:cNvSpPr txBox="1"/>
          <p:nvPr/>
        </p:nvSpPr>
        <p:spPr>
          <a:xfrm>
            <a:off x="4174798" y="2631582"/>
            <a:ext cx="4216398" cy="307777"/>
          </a:xfrm>
          <a:prstGeom prst="rect">
            <a:avLst/>
          </a:prstGeom>
          <a:noFill/>
        </p:spPr>
        <p:txBody>
          <a:bodyPr wrap="square" rtlCol="0">
            <a:spAutoFit/>
          </a:bodyPr>
          <a:lstStyle/>
          <a:p>
            <a:pPr algn="just"/>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MÔ TẢ DỰ ÁN</a:t>
            </a:r>
            <a:endParaRPr lang="vi-VN"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sp>
        <p:nvSpPr>
          <p:cNvPr id="62" name="TextBox 61">
            <a:extLst>
              <a:ext uri="{FF2B5EF4-FFF2-40B4-BE49-F238E27FC236}">
                <a16:creationId xmlns:a16="http://schemas.microsoft.com/office/drawing/2014/main" id="{BB8B0ADD-944C-42D6-83AD-CD7501BFC28C}"/>
              </a:ext>
            </a:extLst>
          </p:cNvPr>
          <p:cNvSpPr txBox="1"/>
          <p:nvPr/>
        </p:nvSpPr>
        <p:spPr>
          <a:xfrm>
            <a:off x="4174800" y="2929078"/>
            <a:ext cx="5423194" cy="311817"/>
          </a:xfrm>
          <a:prstGeom prst="rect">
            <a:avLst/>
          </a:prstGeom>
          <a:noFill/>
        </p:spPr>
        <p:txBody>
          <a:bodyPr wrap="square" rtlCol="0">
            <a:spAutoFit/>
          </a:bodyPr>
          <a:lstStyle/>
          <a:p>
            <a:pPr algn="just">
              <a:lnSpc>
                <a:spcPts val="1800"/>
              </a:lnSpc>
              <a:spcBef>
                <a:spcPts val="300"/>
              </a:spcBef>
              <a:buClr>
                <a:srgbClr val="CB2134"/>
              </a:buClr>
              <a:buSzPct val="120000"/>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Giải pháp CRM toàn diện cho trung tâm Anh ngữ</a:t>
            </a:r>
          </a:p>
        </p:txBody>
      </p:sp>
      <p:sp>
        <p:nvSpPr>
          <p:cNvPr id="39" name="Parallelogram 38">
            <a:extLst>
              <a:ext uri="{FF2B5EF4-FFF2-40B4-BE49-F238E27FC236}">
                <a16:creationId xmlns:a16="http://schemas.microsoft.com/office/drawing/2014/main" id="{CC0BF333-7250-4A5C-B5D5-9CAEB99EA35B}"/>
              </a:ext>
            </a:extLst>
          </p:cNvPr>
          <p:cNvSpPr/>
          <p:nvPr/>
        </p:nvSpPr>
        <p:spPr>
          <a:xfrm rot="2672179">
            <a:off x="10207463" y="4699365"/>
            <a:ext cx="1467501" cy="28537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436E7449-4D4E-408C-AC5D-3CABE8A52911}"/>
              </a:ext>
            </a:extLst>
          </p:cNvPr>
          <p:cNvGrpSpPr/>
          <p:nvPr/>
        </p:nvGrpSpPr>
        <p:grpSpPr>
          <a:xfrm>
            <a:off x="937205" y="3409064"/>
            <a:ext cx="2669595" cy="1106586"/>
            <a:chOff x="937205" y="3063580"/>
            <a:chExt cx="2669595" cy="1106586"/>
          </a:xfrm>
        </p:grpSpPr>
        <p:pic>
          <p:nvPicPr>
            <p:cNvPr id="34" name="Graphic 33" descr="Marker">
              <a:extLst>
                <a:ext uri="{FF2B5EF4-FFF2-40B4-BE49-F238E27FC236}">
                  <a16:creationId xmlns:a16="http://schemas.microsoft.com/office/drawing/2014/main" id="{34FBDC54-F4C5-44B8-80D4-C2266B5BD52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7205" y="3063580"/>
              <a:ext cx="324000" cy="324000"/>
            </a:xfrm>
            <a:prstGeom prst="rect">
              <a:avLst/>
            </a:prstGeom>
          </p:spPr>
        </p:pic>
        <p:sp>
          <p:nvSpPr>
            <p:cNvPr id="38" name="TextBox 37">
              <a:extLst>
                <a:ext uri="{FF2B5EF4-FFF2-40B4-BE49-F238E27FC236}">
                  <a16:creationId xmlns:a16="http://schemas.microsoft.com/office/drawing/2014/main" id="{BA4AA911-4659-4BF1-8072-8641786806F2}"/>
                </a:ext>
              </a:extLst>
            </p:cNvPr>
            <p:cNvSpPr txBox="1"/>
            <p:nvPr/>
          </p:nvSpPr>
          <p:spPr>
            <a:xfrm>
              <a:off x="1311230" y="3069672"/>
              <a:ext cx="2295570" cy="1100494"/>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ĐỊA CHỈ: </a:t>
              </a:r>
            </a:p>
            <a:p>
              <a:pPr algn="just">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58 Phạm Ngọc Thạch, Phường 6, Quận 3, Thành phố Hồ Chí Minh</a:t>
              </a:r>
            </a:p>
          </p:txBody>
        </p:sp>
      </p:grpSp>
      <p:grpSp>
        <p:nvGrpSpPr>
          <p:cNvPr id="40" name="Group 39">
            <a:extLst>
              <a:ext uri="{FF2B5EF4-FFF2-40B4-BE49-F238E27FC236}">
                <a16:creationId xmlns:a16="http://schemas.microsoft.com/office/drawing/2014/main" id="{00C37722-DB62-416C-834B-E48C8B3443D8}"/>
              </a:ext>
            </a:extLst>
          </p:cNvPr>
          <p:cNvGrpSpPr/>
          <p:nvPr/>
        </p:nvGrpSpPr>
        <p:grpSpPr>
          <a:xfrm>
            <a:off x="973205" y="4705600"/>
            <a:ext cx="2633593" cy="587533"/>
            <a:chOff x="973205" y="3511800"/>
            <a:chExt cx="2633593" cy="587533"/>
          </a:xfrm>
        </p:grpSpPr>
        <p:pic>
          <p:nvPicPr>
            <p:cNvPr id="41" name="Graphic 40" descr="Briefcase">
              <a:extLst>
                <a:ext uri="{FF2B5EF4-FFF2-40B4-BE49-F238E27FC236}">
                  <a16:creationId xmlns:a16="http://schemas.microsoft.com/office/drawing/2014/main" id="{1316AD95-10BB-4F31-AE05-5C3039D1943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73205" y="3539688"/>
              <a:ext cx="252000" cy="252000"/>
            </a:xfrm>
            <a:prstGeom prst="rect">
              <a:avLst/>
            </a:prstGeom>
          </p:spPr>
        </p:pic>
        <p:sp>
          <p:nvSpPr>
            <p:cNvPr id="42" name="TextBox 41">
              <a:extLst>
                <a:ext uri="{FF2B5EF4-FFF2-40B4-BE49-F238E27FC236}">
                  <a16:creationId xmlns:a16="http://schemas.microsoft.com/office/drawing/2014/main" id="{00B4D396-BD6D-4D6F-9FCD-54432A469255}"/>
                </a:ext>
              </a:extLst>
            </p:cNvPr>
            <p:cNvSpPr txBox="1"/>
            <p:nvPr/>
          </p:nvSpPr>
          <p:spPr>
            <a:xfrm>
              <a:off x="1311228" y="3511800"/>
              <a:ext cx="2295570" cy="587533"/>
            </a:xfrm>
            <a:prstGeom prst="rect">
              <a:avLst/>
            </a:prstGeom>
            <a:noFill/>
          </p:spPr>
          <p:txBody>
            <a:bodyPr wrap="square" rtlCol="0">
              <a:spAutoFit/>
            </a:bodyPr>
            <a:lstStyle/>
            <a:p>
              <a:pPr>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LĨNH VỰC: </a:t>
              </a:r>
            </a:p>
            <a:p>
              <a:pPr>
                <a:lnSpc>
                  <a:spcPts val="2000"/>
                </a:lnSpc>
              </a:pP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Trung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tâm</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Anh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ngữ</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sp>
        <p:nvSpPr>
          <p:cNvPr id="43" name="Rectangle: Rounded Corners 42">
            <a:extLst>
              <a:ext uri="{FF2B5EF4-FFF2-40B4-BE49-F238E27FC236}">
                <a16:creationId xmlns:a16="http://schemas.microsoft.com/office/drawing/2014/main" id="{4861C6DA-CD50-4506-95F8-8B6FBF492C7E}"/>
              </a:ext>
            </a:extLst>
          </p:cNvPr>
          <p:cNvSpPr/>
          <p:nvPr/>
        </p:nvSpPr>
        <p:spPr>
          <a:xfrm>
            <a:off x="4615415" y="3594049"/>
            <a:ext cx="4335040" cy="2440800"/>
          </a:xfrm>
          <a:prstGeom prst="roundRect">
            <a:avLst>
              <a:gd name="adj" fmla="val 11420"/>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86BD73E2-0E0D-4930-A7F6-A28C46F7088D}"/>
              </a:ext>
            </a:extLst>
          </p:cNvPr>
          <p:cNvPicPr>
            <a:picLocks noChangeAspect="1"/>
          </p:cNvPicPr>
          <p:nvPr/>
        </p:nvPicPr>
        <p:blipFill>
          <a:blip r:embed="rId13"/>
          <a:srcRect/>
          <a:stretch/>
        </p:blipFill>
        <p:spPr>
          <a:xfrm>
            <a:off x="1545149" y="1158796"/>
            <a:ext cx="1351362" cy="1189198"/>
          </a:xfrm>
          <a:prstGeom prst="rect">
            <a:avLst/>
          </a:prstGeom>
        </p:spPr>
      </p:pic>
    </p:spTree>
    <p:extLst>
      <p:ext uri="{BB962C8B-B14F-4D97-AF65-F5344CB8AC3E}">
        <p14:creationId xmlns:p14="http://schemas.microsoft.com/office/powerpoint/2010/main" val="2033170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2" presetClass="entr" presetSubtype="2" decel="100000" fill="hold" nodeType="withEffect">
                                  <p:stCondLst>
                                    <p:cond delay="0"/>
                                  </p:stCondLst>
                                  <p:childTnLst>
                                    <p:set>
                                      <p:cBhvr>
                                        <p:cTn id="8" dur="1" fill="hold">
                                          <p:stCondLst>
                                            <p:cond delay="0"/>
                                          </p:stCondLst>
                                        </p:cTn>
                                        <p:tgtEl>
                                          <p:spTgt spid="1301"/>
                                        </p:tgtEl>
                                        <p:attrNameLst>
                                          <p:attrName>style.visibility</p:attrName>
                                        </p:attrNameLst>
                                      </p:cBhvr>
                                      <p:to>
                                        <p:strVal val="visible"/>
                                      </p:to>
                                    </p:set>
                                    <p:anim calcmode="lin" valueType="num">
                                      <p:cBhvr additive="base">
                                        <p:cTn id="9" dur="500" fill="hold"/>
                                        <p:tgtEl>
                                          <p:spTgt spid="1301"/>
                                        </p:tgtEl>
                                        <p:attrNameLst>
                                          <p:attrName>ppt_x</p:attrName>
                                        </p:attrNameLst>
                                      </p:cBhvr>
                                      <p:tavLst>
                                        <p:tav tm="0">
                                          <p:val>
                                            <p:strVal val="1+#ppt_w/2"/>
                                          </p:val>
                                        </p:tav>
                                        <p:tav tm="100000">
                                          <p:val>
                                            <p:strVal val="#ppt_x"/>
                                          </p:val>
                                        </p:tav>
                                      </p:tavLst>
                                    </p:anim>
                                    <p:anim calcmode="lin" valueType="num">
                                      <p:cBhvr additive="base">
                                        <p:cTn id="10" dur="500" fill="hold"/>
                                        <p:tgtEl>
                                          <p:spTgt spid="1301"/>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1300"/>
                                        </p:tgtEl>
                                        <p:attrNameLst>
                                          <p:attrName>style.visibility</p:attrName>
                                        </p:attrNameLst>
                                      </p:cBhvr>
                                      <p:to>
                                        <p:strVal val="visible"/>
                                      </p:to>
                                    </p:set>
                                    <p:anim calcmode="lin" valueType="num">
                                      <p:cBhvr additive="base">
                                        <p:cTn id="14" dur="500" fill="hold"/>
                                        <p:tgtEl>
                                          <p:spTgt spid="1300"/>
                                        </p:tgtEl>
                                        <p:attrNameLst>
                                          <p:attrName>ppt_x</p:attrName>
                                        </p:attrNameLst>
                                      </p:cBhvr>
                                      <p:tavLst>
                                        <p:tav tm="0">
                                          <p:val>
                                            <p:strVal val="0-#ppt_w/2"/>
                                          </p:val>
                                        </p:tav>
                                        <p:tav tm="100000">
                                          <p:val>
                                            <p:strVal val="#ppt_x"/>
                                          </p:val>
                                        </p:tav>
                                      </p:tavLst>
                                    </p:anim>
                                    <p:anim calcmode="lin" valueType="num">
                                      <p:cBhvr additive="base">
                                        <p:cTn id="15" dur="500" fill="hold"/>
                                        <p:tgtEl>
                                          <p:spTgt spid="1300"/>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0"/>
                                  </p:stCondLst>
                                  <p:childTnLst>
                                    <p:set>
                                      <p:cBhvr>
                                        <p:cTn id="17" dur="1" fill="hold">
                                          <p:stCondLst>
                                            <p:cond delay="0"/>
                                          </p:stCondLst>
                                        </p:cTn>
                                        <p:tgtEl>
                                          <p:spTgt spid="1303"/>
                                        </p:tgtEl>
                                        <p:attrNameLst>
                                          <p:attrName>style.visibility</p:attrName>
                                        </p:attrNameLst>
                                      </p:cBhvr>
                                      <p:to>
                                        <p:strVal val="visible"/>
                                      </p:to>
                                    </p:set>
                                    <p:anim calcmode="lin" valueType="num">
                                      <p:cBhvr additive="base">
                                        <p:cTn id="18" dur="500" fill="hold"/>
                                        <p:tgtEl>
                                          <p:spTgt spid="1303"/>
                                        </p:tgtEl>
                                        <p:attrNameLst>
                                          <p:attrName>ppt_x</p:attrName>
                                        </p:attrNameLst>
                                      </p:cBhvr>
                                      <p:tavLst>
                                        <p:tav tm="0">
                                          <p:val>
                                            <p:strVal val="#ppt_x"/>
                                          </p:val>
                                        </p:tav>
                                        <p:tav tm="100000">
                                          <p:val>
                                            <p:strVal val="#ppt_x"/>
                                          </p:val>
                                        </p:tav>
                                      </p:tavLst>
                                    </p:anim>
                                    <p:anim calcmode="lin" valueType="num">
                                      <p:cBhvr additive="base">
                                        <p:cTn id="19" dur="500" fill="hold"/>
                                        <p:tgtEl>
                                          <p:spTgt spid="1303"/>
                                        </p:tgtEl>
                                        <p:attrNameLst>
                                          <p:attrName>ppt_y</p:attrName>
                                        </p:attrNameLst>
                                      </p:cBhvr>
                                      <p:tavLst>
                                        <p:tav tm="0">
                                          <p:val>
                                            <p:strVal val="1+#ppt_h/2"/>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anim calcmode="lin" valueType="num">
                                      <p:cBhvr>
                                        <p:cTn id="23" dur="500" fill="hold"/>
                                        <p:tgtEl>
                                          <p:spTgt spid="39"/>
                                        </p:tgtEl>
                                        <p:attrNameLst>
                                          <p:attrName>ppt_x</p:attrName>
                                        </p:attrNameLst>
                                      </p:cBhvr>
                                      <p:tavLst>
                                        <p:tav tm="0">
                                          <p:val>
                                            <p:strVal val="#ppt_x"/>
                                          </p:val>
                                        </p:tav>
                                        <p:tav tm="100000">
                                          <p:val>
                                            <p:strVal val="#ppt_x"/>
                                          </p:val>
                                        </p:tav>
                                      </p:tavLst>
                                    </p:anim>
                                    <p:anim calcmode="lin" valueType="num">
                                      <p:cBhvr>
                                        <p:cTn id="2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 grpId="0"/>
      <p:bldP spid="1300" grpId="0"/>
      <p:bldP spid="23" grpId="0" animBg="1"/>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ấu ấn ITL trong bức tranh sáng của ngành Logistics Việt Nam 2019">
            <a:extLst>
              <a:ext uri="{FF2B5EF4-FFF2-40B4-BE49-F238E27FC236}">
                <a16:creationId xmlns:a16="http://schemas.microsoft.com/office/drawing/2014/main" id="{200F6666-07B0-4BB0-B36E-985F8FDCC2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377" t="2779" r="40083"/>
          <a:stretch/>
        </p:blipFill>
        <p:spPr bwMode="auto">
          <a:xfrm>
            <a:off x="9729788" y="1111250"/>
            <a:ext cx="2462211" cy="4904138"/>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Shape 35">
            <a:extLst>
              <a:ext uri="{FF2B5EF4-FFF2-40B4-BE49-F238E27FC236}">
                <a16:creationId xmlns:a16="http://schemas.microsoft.com/office/drawing/2014/main" id="{57883596-1D08-472D-8C82-816A9653A28B}"/>
              </a:ext>
            </a:extLst>
          </p:cNvPr>
          <p:cNvSpPr>
            <a:spLocks noChangeAspect="1"/>
          </p:cNvSpPr>
          <p:nvPr/>
        </p:nvSpPr>
        <p:spPr>
          <a:xfrm rot="2700000">
            <a:off x="8604459" y="18192"/>
            <a:ext cx="7151714" cy="7151714"/>
          </a:xfrm>
          <a:custGeom>
            <a:avLst/>
            <a:gdLst>
              <a:gd name="connsiteX0" fmla="*/ 1826916 w 7151714"/>
              <a:gd name="connsiteY0" fmla="*/ 1827544 h 7151714"/>
              <a:gd name="connsiteX1" fmla="*/ 1749208 w 7151714"/>
              <a:gd name="connsiteY1" fmla="*/ 2015146 h 7151714"/>
              <a:gd name="connsiteX2" fmla="*/ 1749208 w 7151714"/>
              <a:gd name="connsiteY2" fmla="*/ 5085359 h 7151714"/>
              <a:gd name="connsiteX3" fmla="*/ 2014517 w 7151714"/>
              <a:gd name="connsiteY3" fmla="*/ 5350668 h 7151714"/>
              <a:gd name="connsiteX4" fmla="*/ 5085988 w 7151714"/>
              <a:gd name="connsiteY4" fmla="*/ 5350668 h 7151714"/>
              <a:gd name="connsiteX5" fmla="*/ 5351297 w 7151714"/>
              <a:gd name="connsiteY5" fmla="*/ 5085359 h 7151714"/>
              <a:gd name="connsiteX6" fmla="*/ 5351297 w 7151714"/>
              <a:gd name="connsiteY6" fmla="*/ 2015146 h 7151714"/>
              <a:gd name="connsiteX7" fmla="*/ 5085988 w 7151714"/>
              <a:gd name="connsiteY7" fmla="*/ 1749837 h 7151714"/>
              <a:gd name="connsiteX8" fmla="*/ 2014517 w 7151714"/>
              <a:gd name="connsiteY8" fmla="*/ 1749837 h 7151714"/>
              <a:gd name="connsiteX9" fmla="*/ 1826916 w 7151714"/>
              <a:gd name="connsiteY9" fmla="*/ 1827544 h 7151714"/>
              <a:gd name="connsiteX10" fmla="*/ 0 w 7151714"/>
              <a:gd name="connsiteY10" fmla="*/ 3601461 h 7151714"/>
              <a:gd name="connsiteX11" fmla="*/ 3601461 w 7151714"/>
              <a:gd name="connsiteY11" fmla="*/ 0 h 7151714"/>
              <a:gd name="connsiteX12" fmla="*/ 7151714 w 7151714"/>
              <a:gd name="connsiteY12" fmla="*/ 3550253 h 7151714"/>
              <a:gd name="connsiteX13" fmla="*/ 3550253 w 7151714"/>
              <a:gd name="connsiteY13" fmla="*/ 7151714 h 715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51714" h="7151714">
                <a:moveTo>
                  <a:pt x="1826916" y="1827544"/>
                </a:moveTo>
                <a:cubicBezTo>
                  <a:pt x="1778904" y="1875556"/>
                  <a:pt x="1749208" y="1941883"/>
                  <a:pt x="1749208" y="2015146"/>
                </a:cubicBezTo>
                <a:lnTo>
                  <a:pt x="1749208" y="5085359"/>
                </a:lnTo>
                <a:cubicBezTo>
                  <a:pt x="1749208" y="5231885"/>
                  <a:pt x="1867991" y="5350668"/>
                  <a:pt x="2014517" y="5350668"/>
                </a:cubicBezTo>
                <a:lnTo>
                  <a:pt x="5085988" y="5350668"/>
                </a:lnTo>
                <a:cubicBezTo>
                  <a:pt x="5232514" y="5350668"/>
                  <a:pt x="5351297" y="5231885"/>
                  <a:pt x="5351297" y="5085359"/>
                </a:cubicBezTo>
                <a:lnTo>
                  <a:pt x="5351297" y="2015146"/>
                </a:lnTo>
                <a:cubicBezTo>
                  <a:pt x="5351297" y="1868620"/>
                  <a:pt x="5232514" y="1749837"/>
                  <a:pt x="5085988" y="1749837"/>
                </a:cubicBezTo>
                <a:lnTo>
                  <a:pt x="2014517" y="1749837"/>
                </a:lnTo>
                <a:cubicBezTo>
                  <a:pt x="1941254" y="1749837"/>
                  <a:pt x="1874927" y="1779533"/>
                  <a:pt x="1826916" y="1827544"/>
                </a:cubicBezTo>
                <a:close/>
                <a:moveTo>
                  <a:pt x="0" y="3601461"/>
                </a:moveTo>
                <a:lnTo>
                  <a:pt x="3601461" y="0"/>
                </a:lnTo>
                <a:lnTo>
                  <a:pt x="7151714" y="3550253"/>
                </a:lnTo>
                <a:lnTo>
                  <a:pt x="3550253" y="715171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03" name="TextBox 1302">
            <a:extLst>
              <a:ext uri="{FF2B5EF4-FFF2-40B4-BE49-F238E27FC236}">
                <a16:creationId xmlns:a16="http://schemas.microsoft.com/office/drawing/2014/main" id="{DAF99419-27EB-4965-933B-F7A6D7053957}"/>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sp>
        <p:nvSpPr>
          <p:cNvPr id="1300" name="TextBox 1299">
            <a:extLst>
              <a:ext uri="{FF2B5EF4-FFF2-40B4-BE49-F238E27FC236}">
                <a16:creationId xmlns:a16="http://schemas.microsoft.com/office/drawing/2014/main" id="{3E134348-A74A-4FAE-A701-65F1947F2C5C}"/>
              </a:ext>
            </a:extLst>
          </p:cNvPr>
          <p:cNvSpPr txBox="1"/>
          <p:nvPr/>
        </p:nvSpPr>
        <p:spPr>
          <a:xfrm>
            <a:off x="832075" y="194443"/>
            <a:ext cx="6344991"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CASE STUDIES</a:t>
            </a:r>
            <a:endParaRPr lang="vi-VN" sz="4400" b="1" dirty="0">
              <a:solidFill>
                <a:srgbClr val="273444"/>
              </a:solidFill>
              <a:latin typeface="#9Slide03 Bebas Neue Bold" panose="020B0606020202050201" pitchFamily="34" charset="0"/>
            </a:endParaRPr>
          </a:p>
        </p:txBody>
      </p:sp>
      <p:sp>
        <p:nvSpPr>
          <p:cNvPr id="23" name="Parallelogram 22">
            <a:extLst>
              <a:ext uri="{FF2B5EF4-FFF2-40B4-BE49-F238E27FC236}">
                <a16:creationId xmlns:a16="http://schemas.microsoft.com/office/drawing/2014/main" id="{055CC667-22B9-49C8-A3F3-9633A931ACB9}"/>
              </a:ext>
            </a:extLst>
          </p:cNvPr>
          <p:cNvSpPr/>
          <p:nvPr/>
        </p:nvSpPr>
        <p:spPr>
          <a:xfrm rot="6232892" flipV="1">
            <a:off x="-152406" y="208686"/>
            <a:ext cx="844082" cy="70132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Parallelogram 1298">
            <a:extLst>
              <a:ext uri="{FF2B5EF4-FFF2-40B4-BE49-F238E27FC236}">
                <a16:creationId xmlns:a16="http://schemas.microsoft.com/office/drawing/2014/main" id="{E9002931-16CD-496B-9048-C9331C643850}"/>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1" name="Straight Connector 1300">
            <a:extLst>
              <a:ext uri="{FF2B5EF4-FFF2-40B4-BE49-F238E27FC236}">
                <a16:creationId xmlns:a16="http://schemas.microsoft.com/office/drawing/2014/main" id="{5161AC92-F6D4-4173-9FE1-86681231AD41}"/>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302" name="Parallelogram 1301">
            <a:extLst>
              <a:ext uri="{FF2B5EF4-FFF2-40B4-BE49-F238E27FC236}">
                <a16:creationId xmlns:a16="http://schemas.microsoft.com/office/drawing/2014/main" id="{6AB18422-8C62-4853-BD46-880CFD91440D}"/>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4" name="Picture 1303">
            <a:extLst>
              <a:ext uri="{FF2B5EF4-FFF2-40B4-BE49-F238E27FC236}">
                <a16:creationId xmlns:a16="http://schemas.microsoft.com/office/drawing/2014/main" id="{B506F59F-D3C1-48E0-AF53-A86D7CC6E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sp>
        <p:nvSpPr>
          <p:cNvPr id="17" name="Rectangle: Rounded Corners 90">
            <a:extLst>
              <a:ext uri="{FF2B5EF4-FFF2-40B4-BE49-F238E27FC236}">
                <a16:creationId xmlns:a16="http://schemas.microsoft.com/office/drawing/2014/main" id="{7990E993-A972-4707-A378-6D6C9FE62AB5}"/>
              </a:ext>
            </a:extLst>
          </p:cNvPr>
          <p:cNvSpPr/>
          <p:nvPr/>
        </p:nvSpPr>
        <p:spPr>
          <a:xfrm>
            <a:off x="936857" y="1134299"/>
            <a:ext cx="2567947" cy="1238193"/>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18" name="Picture 2" descr="Open jobs at Indo Trans Logistic Corporation">
            <a:extLst>
              <a:ext uri="{FF2B5EF4-FFF2-40B4-BE49-F238E27FC236}">
                <a16:creationId xmlns:a16="http://schemas.microsoft.com/office/drawing/2014/main" id="{703C95C9-A210-4736-B630-D8B23F196D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891" t="6487" r="15558" b="9298"/>
          <a:stretch/>
        </p:blipFill>
        <p:spPr bwMode="auto">
          <a:xfrm>
            <a:off x="1406443" y="1248151"/>
            <a:ext cx="1628775" cy="101048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4DD2B0EE-2BAC-46BB-82C0-E43B105F8E13}"/>
              </a:ext>
            </a:extLst>
          </p:cNvPr>
          <p:cNvSpPr txBox="1"/>
          <p:nvPr/>
        </p:nvSpPr>
        <p:spPr>
          <a:xfrm>
            <a:off x="3769081" y="1135822"/>
            <a:ext cx="5828913" cy="1235146"/>
          </a:xfrm>
          <a:prstGeom prst="rect">
            <a:avLst/>
          </a:prstGeom>
          <a:noFill/>
        </p:spPr>
        <p:txBody>
          <a:bodyPr wrap="square" rtlCol="0">
            <a:spAutoFit/>
          </a:bodyPr>
          <a:lstStyle/>
          <a:p>
            <a:pPr algn="just">
              <a:lnSpc>
                <a:spcPts val="18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ITL l</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à nhà cung cấp hàng đầu trong khu vực về dịch vụ và giải pháp hậu cần, tổng đại lý cho các hãng hàng không, dịch vụ kho bãi, dịch vụ giao nhận vận tải quốc tế, giao nhận hàng hóa xuất nhập khẩu. 14 năm liền nằm trong top 500 c</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ông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ty tư nhân lớn nhất Việt Nam (2007-2020)</a:t>
            </a:r>
          </a:p>
        </p:txBody>
      </p:sp>
      <p:grpSp>
        <p:nvGrpSpPr>
          <p:cNvPr id="48" name="Group 47">
            <a:extLst>
              <a:ext uri="{FF2B5EF4-FFF2-40B4-BE49-F238E27FC236}">
                <a16:creationId xmlns:a16="http://schemas.microsoft.com/office/drawing/2014/main" id="{7B0041C2-F5F0-416D-B977-CB825EB7B668}"/>
              </a:ext>
            </a:extLst>
          </p:cNvPr>
          <p:cNvGrpSpPr/>
          <p:nvPr/>
        </p:nvGrpSpPr>
        <p:grpSpPr>
          <a:xfrm>
            <a:off x="991205" y="2631582"/>
            <a:ext cx="4536421" cy="587533"/>
            <a:chOff x="886074" y="2636027"/>
            <a:chExt cx="4536421" cy="587533"/>
          </a:xfrm>
        </p:grpSpPr>
        <p:pic>
          <p:nvPicPr>
            <p:cNvPr id="20" name="Graphic 19">
              <a:extLst>
                <a:ext uri="{FF2B5EF4-FFF2-40B4-BE49-F238E27FC236}">
                  <a16:creationId xmlns:a16="http://schemas.microsoft.com/office/drawing/2014/main" id="{0348312D-448F-460A-AD93-5310FA718A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86074" y="2681915"/>
              <a:ext cx="216000" cy="216000"/>
            </a:xfrm>
            <a:prstGeom prst="rect">
              <a:avLst/>
            </a:prstGeom>
          </p:spPr>
        </p:pic>
        <p:sp>
          <p:nvSpPr>
            <p:cNvPr id="22" name="TextBox 21">
              <a:extLst>
                <a:ext uri="{FF2B5EF4-FFF2-40B4-BE49-F238E27FC236}">
                  <a16:creationId xmlns:a16="http://schemas.microsoft.com/office/drawing/2014/main" id="{6FEDCAFD-76A9-40DB-8BF3-333CD9E88DFE}"/>
                </a:ext>
              </a:extLst>
            </p:cNvPr>
            <p:cNvSpPr txBox="1"/>
            <p:nvPr/>
          </p:nvSpPr>
          <p:spPr>
            <a:xfrm>
              <a:off x="1206097" y="2636027"/>
              <a:ext cx="4216398" cy="587533"/>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WEBSITE: </a:t>
              </a:r>
            </a:p>
            <a:p>
              <a:pPr algn="just">
                <a:lnSpc>
                  <a:spcPts val="20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www.itlvn.com</a:t>
              </a:r>
              <a:endParaRPr lang="vi-VN"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grpSp>
      <p:grpSp>
        <p:nvGrpSpPr>
          <p:cNvPr id="4" name="Group 3">
            <a:extLst>
              <a:ext uri="{FF2B5EF4-FFF2-40B4-BE49-F238E27FC236}">
                <a16:creationId xmlns:a16="http://schemas.microsoft.com/office/drawing/2014/main" id="{120B6421-0FD8-4C28-B89B-0371B4071B62}"/>
              </a:ext>
            </a:extLst>
          </p:cNvPr>
          <p:cNvGrpSpPr/>
          <p:nvPr/>
        </p:nvGrpSpPr>
        <p:grpSpPr>
          <a:xfrm>
            <a:off x="937205" y="3409064"/>
            <a:ext cx="2567599" cy="1106586"/>
            <a:chOff x="937205" y="3063580"/>
            <a:chExt cx="2567599" cy="1106586"/>
          </a:xfrm>
        </p:grpSpPr>
        <p:pic>
          <p:nvPicPr>
            <p:cNvPr id="27" name="Graphic 26" descr="Marker">
              <a:extLst>
                <a:ext uri="{FF2B5EF4-FFF2-40B4-BE49-F238E27FC236}">
                  <a16:creationId xmlns:a16="http://schemas.microsoft.com/office/drawing/2014/main" id="{1D2D175F-272B-443B-90D3-EC03AFFE8D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37205" y="3063580"/>
              <a:ext cx="324000" cy="324000"/>
            </a:xfrm>
            <a:prstGeom prst="rect">
              <a:avLst/>
            </a:prstGeom>
          </p:spPr>
        </p:pic>
        <p:sp>
          <p:nvSpPr>
            <p:cNvPr id="29" name="TextBox 28">
              <a:extLst>
                <a:ext uri="{FF2B5EF4-FFF2-40B4-BE49-F238E27FC236}">
                  <a16:creationId xmlns:a16="http://schemas.microsoft.com/office/drawing/2014/main" id="{FF8DB3D0-BC09-4AE3-801E-0B8C9E205479}"/>
                </a:ext>
              </a:extLst>
            </p:cNvPr>
            <p:cNvSpPr txBox="1"/>
            <p:nvPr/>
          </p:nvSpPr>
          <p:spPr>
            <a:xfrm>
              <a:off x="1311229" y="3069672"/>
              <a:ext cx="2193575" cy="1100494"/>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ĐỊA CHỈ: </a:t>
              </a:r>
            </a:p>
            <a:p>
              <a:pPr algn="just">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52-54-56</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Trường Sơn, Phường 2, Quận Tân Bình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TP.HCM</a:t>
              </a:r>
              <a:endParaRPr lang="vi-VN"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grpSp>
      <p:grpSp>
        <p:nvGrpSpPr>
          <p:cNvPr id="3" name="Group 2">
            <a:extLst>
              <a:ext uri="{FF2B5EF4-FFF2-40B4-BE49-F238E27FC236}">
                <a16:creationId xmlns:a16="http://schemas.microsoft.com/office/drawing/2014/main" id="{CBF0EAAB-CC74-4637-8288-2E2E96C8236F}"/>
              </a:ext>
            </a:extLst>
          </p:cNvPr>
          <p:cNvGrpSpPr/>
          <p:nvPr/>
        </p:nvGrpSpPr>
        <p:grpSpPr>
          <a:xfrm>
            <a:off x="973205" y="4705600"/>
            <a:ext cx="4528787" cy="587533"/>
            <a:chOff x="973205" y="3511800"/>
            <a:chExt cx="4528787" cy="587533"/>
          </a:xfrm>
        </p:grpSpPr>
        <p:pic>
          <p:nvPicPr>
            <p:cNvPr id="35" name="Graphic 34" descr="Briefcase">
              <a:extLst>
                <a:ext uri="{FF2B5EF4-FFF2-40B4-BE49-F238E27FC236}">
                  <a16:creationId xmlns:a16="http://schemas.microsoft.com/office/drawing/2014/main" id="{47F47830-B510-413C-817A-98A4D4754D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73205" y="3539688"/>
              <a:ext cx="252000" cy="252000"/>
            </a:xfrm>
            <a:prstGeom prst="rect">
              <a:avLst/>
            </a:prstGeom>
          </p:spPr>
        </p:pic>
        <p:sp>
          <p:nvSpPr>
            <p:cNvPr id="37" name="TextBox 36">
              <a:extLst>
                <a:ext uri="{FF2B5EF4-FFF2-40B4-BE49-F238E27FC236}">
                  <a16:creationId xmlns:a16="http://schemas.microsoft.com/office/drawing/2014/main" id="{63AC175E-108F-403D-A7E2-6B72EA4D4A46}"/>
                </a:ext>
              </a:extLst>
            </p:cNvPr>
            <p:cNvSpPr txBox="1"/>
            <p:nvPr/>
          </p:nvSpPr>
          <p:spPr>
            <a:xfrm>
              <a:off x="1311228" y="3511800"/>
              <a:ext cx="4190764" cy="587533"/>
            </a:xfrm>
            <a:prstGeom prst="rect">
              <a:avLst/>
            </a:prstGeom>
            <a:noFill/>
          </p:spPr>
          <p:txBody>
            <a:bodyPr wrap="square" rtlCol="0">
              <a:spAutoFit/>
            </a:bodyPr>
            <a:lstStyle/>
            <a:p>
              <a:pPr>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LĨNH VỰC: </a:t>
              </a:r>
            </a:p>
            <a:p>
              <a:pPr>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Dịch vụ Vận tải – Hậu cần</a:t>
              </a:r>
              <a:endParaRPr lang="vi-VN" sz="1400" b="1"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pic>
        <p:nvPicPr>
          <p:cNvPr id="60" name="Graphic 59" descr="Handshake">
            <a:extLst>
              <a:ext uri="{FF2B5EF4-FFF2-40B4-BE49-F238E27FC236}">
                <a16:creationId xmlns:a16="http://schemas.microsoft.com/office/drawing/2014/main" id="{A1E4EF6D-64EA-49AC-A8B7-A51F535C91C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854775" y="2641470"/>
            <a:ext cx="288000" cy="288000"/>
          </a:xfrm>
          <a:prstGeom prst="rect">
            <a:avLst/>
          </a:prstGeom>
        </p:spPr>
      </p:pic>
      <p:sp>
        <p:nvSpPr>
          <p:cNvPr id="61" name="TextBox 60">
            <a:extLst>
              <a:ext uri="{FF2B5EF4-FFF2-40B4-BE49-F238E27FC236}">
                <a16:creationId xmlns:a16="http://schemas.microsoft.com/office/drawing/2014/main" id="{2EBADD23-178B-42A9-9D98-4927939CF13A}"/>
              </a:ext>
            </a:extLst>
          </p:cNvPr>
          <p:cNvSpPr txBox="1"/>
          <p:nvPr/>
        </p:nvSpPr>
        <p:spPr>
          <a:xfrm>
            <a:off x="4174798" y="2631582"/>
            <a:ext cx="4216398" cy="307777"/>
          </a:xfrm>
          <a:prstGeom prst="rect">
            <a:avLst/>
          </a:prstGeom>
          <a:noFill/>
        </p:spPr>
        <p:txBody>
          <a:bodyPr wrap="square" rtlCol="0">
            <a:spAutoFit/>
          </a:bodyPr>
          <a:lstStyle/>
          <a:p>
            <a:pPr algn="just"/>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MÔ TẢ DỰ ÁN</a:t>
            </a:r>
            <a:endParaRPr lang="vi-VN"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sp>
        <p:nvSpPr>
          <p:cNvPr id="62" name="TextBox 61">
            <a:extLst>
              <a:ext uri="{FF2B5EF4-FFF2-40B4-BE49-F238E27FC236}">
                <a16:creationId xmlns:a16="http://schemas.microsoft.com/office/drawing/2014/main" id="{BB8B0ADD-944C-42D6-83AD-CD7501BFC28C}"/>
              </a:ext>
            </a:extLst>
          </p:cNvPr>
          <p:cNvSpPr txBox="1"/>
          <p:nvPr/>
        </p:nvSpPr>
        <p:spPr>
          <a:xfrm>
            <a:off x="4174800" y="2929078"/>
            <a:ext cx="5423194" cy="3158750"/>
          </a:xfrm>
          <a:prstGeom prst="rect">
            <a:avLst/>
          </a:prstGeom>
          <a:noFill/>
        </p:spPr>
        <p:txBody>
          <a:bodyPr wrap="square" rtlCol="0">
            <a:spAutoFit/>
          </a:bodyPr>
          <a:lstStyle/>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Quản lý data tập trung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3600 thông tin khách hàng</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Quản lý đơn hàng, báo giá, hợp đồng, công nợ</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Quản lý sales về lên lịch viếng thăm KH (call plan) và thực tế, nội dung công việc, KPI</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Quản lý chiến dịch SMS, Email Marketing</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Khả năng triển khai giá, chương trình khuyến mãi cho từng khách hàng khác nhau, với giá và KM khác nhau.</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Báo cáo biểu đồ, báo cáo chi tiết, báo cáo động</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Tích hợp Bravo, Fastpro, Call center</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Tích hợp Mobile App điều vận cho GSA</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Cổng thông tin cho khách hàng theo dõi lịch sử giao dịch: </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b</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áo giá, </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b</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ooking, </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hipment, đối soát cước (SOA)</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39" name="Parallelogram 38">
            <a:extLst>
              <a:ext uri="{FF2B5EF4-FFF2-40B4-BE49-F238E27FC236}">
                <a16:creationId xmlns:a16="http://schemas.microsoft.com/office/drawing/2014/main" id="{CC0BF333-7250-4A5C-B5D5-9CAEB99EA35B}"/>
              </a:ext>
            </a:extLst>
          </p:cNvPr>
          <p:cNvSpPr/>
          <p:nvPr/>
        </p:nvSpPr>
        <p:spPr>
          <a:xfrm rot="2672179">
            <a:off x="10207463" y="4699365"/>
            <a:ext cx="1467501" cy="28537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0355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2" presetClass="entr" presetSubtype="2" decel="100000" fill="hold" nodeType="withEffect">
                                  <p:stCondLst>
                                    <p:cond delay="0"/>
                                  </p:stCondLst>
                                  <p:childTnLst>
                                    <p:set>
                                      <p:cBhvr>
                                        <p:cTn id="8" dur="1" fill="hold">
                                          <p:stCondLst>
                                            <p:cond delay="0"/>
                                          </p:stCondLst>
                                        </p:cTn>
                                        <p:tgtEl>
                                          <p:spTgt spid="1301"/>
                                        </p:tgtEl>
                                        <p:attrNameLst>
                                          <p:attrName>style.visibility</p:attrName>
                                        </p:attrNameLst>
                                      </p:cBhvr>
                                      <p:to>
                                        <p:strVal val="visible"/>
                                      </p:to>
                                    </p:set>
                                    <p:anim calcmode="lin" valueType="num">
                                      <p:cBhvr additive="base">
                                        <p:cTn id="9" dur="500" fill="hold"/>
                                        <p:tgtEl>
                                          <p:spTgt spid="1301"/>
                                        </p:tgtEl>
                                        <p:attrNameLst>
                                          <p:attrName>ppt_x</p:attrName>
                                        </p:attrNameLst>
                                      </p:cBhvr>
                                      <p:tavLst>
                                        <p:tav tm="0">
                                          <p:val>
                                            <p:strVal val="1+#ppt_w/2"/>
                                          </p:val>
                                        </p:tav>
                                        <p:tav tm="100000">
                                          <p:val>
                                            <p:strVal val="#ppt_x"/>
                                          </p:val>
                                        </p:tav>
                                      </p:tavLst>
                                    </p:anim>
                                    <p:anim calcmode="lin" valueType="num">
                                      <p:cBhvr additive="base">
                                        <p:cTn id="10" dur="500" fill="hold"/>
                                        <p:tgtEl>
                                          <p:spTgt spid="1301"/>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1300"/>
                                        </p:tgtEl>
                                        <p:attrNameLst>
                                          <p:attrName>style.visibility</p:attrName>
                                        </p:attrNameLst>
                                      </p:cBhvr>
                                      <p:to>
                                        <p:strVal val="visible"/>
                                      </p:to>
                                    </p:set>
                                    <p:anim calcmode="lin" valueType="num">
                                      <p:cBhvr additive="base">
                                        <p:cTn id="14" dur="500" fill="hold"/>
                                        <p:tgtEl>
                                          <p:spTgt spid="1300"/>
                                        </p:tgtEl>
                                        <p:attrNameLst>
                                          <p:attrName>ppt_x</p:attrName>
                                        </p:attrNameLst>
                                      </p:cBhvr>
                                      <p:tavLst>
                                        <p:tav tm="0">
                                          <p:val>
                                            <p:strVal val="0-#ppt_w/2"/>
                                          </p:val>
                                        </p:tav>
                                        <p:tav tm="100000">
                                          <p:val>
                                            <p:strVal val="#ppt_x"/>
                                          </p:val>
                                        </p:tav>
                                      </p:tavLst>
                                    </p:anim>
                                    <p:anim calcmode="lin" valueType="num">
                                      <p:cBhvr additive="base">
                                        <p:cTn id="15" dur="500" fill="hold"/>
                                        <p:tgtEl>
                                          <p:spTgt spid="1300"/>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0"/>
                                  </p:stCondLst>
                                  <p:childTnLst>
                                    <p:set>
                                      <p:cBhvr>
                                        <p:cTn id="17" dur="1" fill="hold">
                                          <p:stCondLst>
                                            <p:cond delay="0"/>
                                          </p:stCondLst>
                                        </p:cTn>
                                        <p:tgtEl>
                                          <p:spTgt spid="1303"/>
                                        </p:tgtEl>
                                        <p:attrNameLst>
                                          <p:attrName>style.visibility</p:attrName>
                                        </p:attrNameLst>
                                      </p:cBhvr>
                                      <p:to>
                                        <p:strVal val="visible"/>
                                      </p:to>
                                    </p:set>
                                    <p:anim calcmode="lin" valueType="num">
                                      <p:cBhvr additive="base">
                                        <p:cTn id="18" dur="500" fill="hold"/>
                                        <p:tgtEl>
                                          <p:spTgt spid="1303"/>
                                        </p:tgtEl>
                                        <p:attrNameLst>
                                          <p:attrName>ppt_x</p:attrName>
                                        </p:attrNameLst>
                                      </p:cBhvr>
                                      <p:tavLst>
                                        <p:tav tm="0">
                                          <p:val>
                                            <p:strVal val="#ppt_x"/>
                                          </p:val>
                                        </p:tav>
                                        <p:tav tm="100000">
                                          <p:val>
                                            <p:strVal val="#ppt_x"/>
                                          </p:val>
                                        </p:tav>
                                      </p:tavLst>
                                    </p:anim>
                                    <p:anim calcmode="lin" valueType="num">
                                      <p:cBhvr additive="base">
                                        <p:cTn id="19" dur="500" fill="hold"/>
                                        <p:tgtEl>
                                          <p:spTgt spid="1303"/>
                                        </p:tgtEl>
                                        <p:attrNameLst>
                                          <p:attrName>ppt_y</p:attrName>
                                        </p:attrNameLst>
                                      </p:cBhvr>
                                      <p:tavLst>
                                        <p:tav tm="0">
                                          <p:val>
                                            <p:strVal val="1+#ppt_h/2"/>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anim calcmode="lin" valueType="num">
                                      <p:cBhvr>
                                        <p:cTn id="23" dur="500" fill="hold"/>
                                        <p:tgtEl>
                                          <p:spTgt spid="39"/>
                                        </p:tgtEl>
                                        <p:attrNameLst>
                                          <p:attrName>ppt_x</p:attrName>
                                        </p:attrNameLst>
                                      </p:cBhvr>
                                      <p:tavLst>
                                        <p:tav tm="0">
                                          <p:val>
                                            <p:strVal val="#ppt_x"/>
                                          </p:val>
                                        </p:tav>
                                        <p:tav tm="100000">
                                          <p:val>
                                            <p:strVal val="#ppt_x"/>
                                          </p:val>
                                        </p:tav>
                                      </p:tavLst>
                                    </p:anim>
                                    <p:anim calcmode="lin" valueType="num">
                                      <p:cBhvr>
                                        <p:cTn id="2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 grpId="0"/>
      <p:bldP spid="1300" grpId="0"/>
      <p:bldP spid="23" grpId="0" animBg="1"/>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ó thể là hình ảnh về văn bản cho biết 'GLS GLOBAL LOGISTIC SERVICE CO.,LT'">
            <a:extLst>
              <a:ext uri="{FF2B5EF4-FFF2-40B4-BE49-F238E27FC236}">
                <a16:creationId xmlns:a16="http://schemas.microsoft.com/office/drawing/2014/main" id="{DA6B6884-783F-4F59-9EA9-D608182F89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10"/>
          <a:stretch/>
        </p:blipFill>
        <p:spPr bwMode="auto">
          <a:xfrm>
            <a:off x="9729788" y="1095081"/>
            <a:ext cx="4125003" cy="4952487"/>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Shape 35">
            <a:extLst>
              <a:ext uri="{FF2B5EF4-FFF2-40B4-BE49-F238E27FC236}">
                <a16:creationId xmlns:a16="http://schemas.microsoft.com/office/drawing/2014/main" id="{57883596-1D08-472D-8C82-816A9653A28B}"/>
              </a:ext>
            </a:extLst>
          </p:cNvPr>
          <p:cNvSpPr>
            <a:spLocks noChangeAspect="1"/>
          </p:cNvSpPr>
          <p:nvPr/>
        </p:nvSpPr>
        <p:spPr>
          <a:xfrm rot="2700000">
            <a:off x="8604459" y="18192"/>
            <a:ext cx="7151714" cy="7151714"/>
          </a:xfrm>
          <a:custGeom>
            <a:avLst/>
            <a:gdLst>
              <a:gd name="connsiteX0" fmla="*/ 1826916 w 7151714"/>
              <a:gd name="connsiteY0" fmla="*/ 1827544 h 7151714"/>
              <a:gd name="connsiteX1" fmla="*/ 1749208 w 7151714"/>
              <a:gd name="connsiteY1" fmla="*/ 2015146 h 7151714"/>
              <a:gd name="connsiteX2" fmla="*/ 1749208 w 7151714"/>
              <a:gd name="connsiteY2" fmla="*/ 5085359 h 7151714"/>
              <a:gd name="connsiteX3" fmla="*/ 2014517 w 7151714"/>
              <a:gd name="connsiteY3" fmla="*/ 5350668 h 7151714"/>
              <a:gd name="connsiteX4" fmla="*/ 5085988 w 7151714"/>
              <a:gd name="connsiteY4" fmla="*/ 5350668 h 7151714"/>
              <a:gd name="connsiteX5" fmla="*/ 5351297 w 7151714"/>
              <a:gd name="connsiteY5" fmla="*/ 5085359 h 7151714"/>
              <a:gd name="connsiteX6" fmla="*/ 5351297 w 7151714"/>
              <a:gd name="connsiteY6" fmla="*/ 2015146 h 7151714"/>
              <a:gd name="connsiteX7" fmla="*/ 5085988 w 7151714"/>
              <a:gd name="connsiteY7" fmla="*/ 1749837 h 7151714"/>
              <a:gd name="connsiteX8" fmla="*/ 2014517 w 7151714"/>
              <a:gd name="connsiteY8" fmla="*/ 1749837 h 7151714"/>
              <a:gd name="connsiteX9" fmla="*/ 1826916 w 7151714"/>
              <a:gd name="connsiteY9" fmla="*/ 1827544 h 7151714"/>
              <a:gd name="connsiteX10" fmla="*/ 0 w 7151714"/>
              <a:gd name="connsiteY10" fmla="*/ 3601461 h 7151714"/>
              <a:gd name="connsiteX11" fmla="*/ 3601461 w 7151714"/>
              <a:gd name="connsiteY11" fmla="*/ 0 h 7151714"/>
              <a:gd name="connsiteX12" fmla="*/ 7151714 w 7151714"/>
              <a:gd name="connsiteY12" fmla="*/ 3550253 h 7151714"/>
              <a:gd name="connsiteX13" fmla="*/ 3550253 w 7151714"/>
              <a:gd name="connsiteY13" fmla="*/ 7151714 h 715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51714" h="7151714">
                <a:moveTo>
                  <a:pt x="1826916" y="1827544"/>
                </a:moveTo>
                <a:cubicBezTo>
                  <a:pt x="1778904" y="1875556"/>
                  <a:pt x="1749208" y="1941883"/>
                  <a:pt x="1749208" y="2015146"/>
                </a:cubicBezTo>
                <a:lnTo>
                  <a:pt x="1749208" y="5085359"/>
                </a:lnTo>
                <a:cubicBezTo>
                  <a:pt x="1749208" y="5231885"/>
                  <a:pt x="1867991" y="5350668"/>
                  <a:pt x="2014517" y="5350668"/>
                </a:cubicBezTo>
                <a:lnTo>
                  <a:pt x="5085988" y="5350668"/>
                </a:lnTo>
                <a:cubicBezTo>
                  <a:pt x="5232514" y="5350668"/>
                  <a:pt x="5351297" y="5231885"/>
                  <a:pt x="5351297" y="5085359"/>
                </a:cubicBezTo>
                <a:lnTo>
                  <a:pt x="5351297" y="2015146"/>
                </a:lnTo>
                <a:cubicBezTo>
                  <a:pt x="5351297" y="1868620"/>
                  <a:pt x="5232514" y="1749837"/>
                  <a:pt x="5085988" y="1749837"/>
                </a:cubicBezTo>
                <a:lnTo>
                  <a:pt x="2014517" y="1749837"/>
                </a:lnTo>
                <a:cubicBezTo>
                  <a:pt x="1941254" y="1749837"/>
                  <a:pt x="1874927" y="1779533"/>
                  <a:pt x="1826916" y="1827544"/>
                </a:cubicBezTo>
                <a:close/>
                <a:moveTo>
                  <a:pt x="0" y="3601461"/>
                </a:moveTo>
                <a:lnTo>
                  <a:pt x="3601461" y="0"/>
                </a:lnTo>
                <a:lnTo>
                  <a:pt x="7151714" y="3550253"/>
                </a:lnTo>
                <a:lnTo>
                  <a:pt x="3550253" y="715171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03" name="TextBox 1302">
            <a:extLst>
              <a:ext uri="{FF2B5EF4-FFF2-40B4-BE49-F238E27FC236}">
                <a16:creationId xmlns:a16="http://schemas.microsoft.com/office/drawing/2014/main" id="{DAF99419-27EB-4965-933B-F7A6D7053957}"/>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sp>
        <p:nvSpPr>
          <p:cNvPr id="1300" name="TextBox 1299">
            <a:extLst>
              <a:ext uri="{FF2B5EF4-FFF2-40B4-BE49-F238E27FC236}">
                <a16:creationId xmlns:a16="http://schemas.microsoft.com/office/drawing/2014/main" id="{3E134348-A74A-4FAE-A701-65F1947F2C5C}"/>
              </a:ext>
            </a:extLst>
          </p:cNvPr>
          <p:cNvSpPr txBox="1"/>
          <p:nvPr/>
        </p:nvSpPr>
        <p:spPr>
          <a:xfrm>
            <a:off x="832075" y="194443"/>
            <a:ext cx="6344991"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CASE STUDIES</a:t>
            </a:r>
            <a:endParaRPr lang="vi-VN" sz="4400" b="1" dirty="0">
              <a:solidFill>
                <a:srgbClr val="273444"/>
              </a:solidFill>
              <a:latin typeface="#9Slide03 Bebas Neue Bold" panose="020B0606020202050201" pitchFamily="34" charset="0"/>
            </a:endParaRPr>
          </a:p>
        </p:txBody>
      </p:sp>
      <p:sp>
        <p:nvSpPr>
          <p:cNvPr id="23" name="Parallelogram 22">
            <a:extLst>
              <a:ext uri="{FF2B5EF4-FFF2-40B4-BE49-F238E27FC236}">
                <a16:creationId xmlns:a16="http://schemas.microsoft.com/office/drawing/2014/main" id="{055CC667-22B9-49C8-A3F3-9633A931ACB9}"/>
              </a:ext>
            </a:extLst>
          </p:cNvPr>
          <p:cNvSpPr/>
          <p:nvPr/>
        </p:nvSpPr>
        <p:spPr>
          <a:xfrm rot="6232892" flipV="1">
            <a:off x="-152406" y="208686"/>
            <a:ext cx="844082" cy="70132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Parallelogram 1298">
            <a:extLst>
              <a:ext uri="{FF2B5EF4-FFF2-40B4-BE49-F238E27FC236}">
                <a16:creationId xmlns:a16="http://schemas.microsoft.com/office/drawing/2014/main" id="{E9002931-16CD-496B-9048-C9331C643850}"/>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1" name="Straight Connector 1300">
            <a:extLst>
              <a:ext uri="{FF2B5EF4-FFF2-40B4-BE49-F238E27FC236}">
                <a16:creationId xmlns:a16="http://schemas.microsoft.com/office/drawing/2014/main" id="{5161AC92-F6D4-4173-9FE1-86681231AD41}"/>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302" name="Parallelogram 1301">
            <a:extLst>
              <a:ext uri="{FF2B5EF4-FFF2-40B4-BE49-F238E27FC236}">
                <a16:creationId xmlns:a16="http://schemas.microsoft.com/office/drawing/2014/main" id="{6AB18422-8C62-4853-BD46-880CFD91440D}"/>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4" name="Picture 1303">
            <a:extLst>
              <a:ext uri="{FF2B5EF4-FFF2-40B4-BE49-F238E27FC236}">
                <a16:creationId xmlns:a16="http://schemas.microsoft.com/office/drawing/2014/main" id="{B506F59F-D3C1-48E0-AF53-A86D7CC6E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sp>
        <p:nvSpPr>
          <p:cNvPr id="17" name="Rectangle: Rounded Corners 90">
            <a:extLst>
              <a:ext uri="{FF2B5EF4-FFF2-40B4-BE49-F238E27FC236}">
                <a16:creationId xmlns:a16="http://schemas.microsoft.com/office/drawing/2014/main" id="{7990E993-A972-4707-A378-6D6C9FE62AB5}"/>
              </a:ext>
            </a:extLst>
          </p:cNvPr>
          <p:cNvSpPr/>
          <p:nvPr/>
        </p:nvSpPr>
        <p:spPr>
          <a:xfrm>
            <a:off x="936857" y="1134299"/>
            <a:ext cx="2567947" cy="1238193"/>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18" name="Picture 2">
            <a:extLst>
              <a:ext uri="{FF2B5EF4-FFF2-40B4-BE49-F238E27FC236}">
                <a16:creationId xmlns:a16="http://schemas.microsoft.com/office/drawing/2014/main" id="{703C95C9-A210-4736-B630-D8B23F196D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85" r="685"/>
          <a:stretch/>
        </p:blipFill>
        <p:spPr bwMode="auto">
          <a:xfrm>
            <a:off x="1437461" y="1267395"/>
            <a:ext cx="1566738" cy="97200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4DD2B0EE-2BAC-46BB-82C0-E43B105F8E13}"/>
              </a:ext>
            </a:extLst>
          </p:cNvPr>
          <p:cNvSpPr txBox="1"/>
          <p:nvPr/>
        </p:nvSpPr>
        <p:spPr>
          <a:xfrm>
            <a:off x="3769081" y="1366655"/>
            <a:ext cx="5828913" cy="773481"/>
          </a:xfrm>
          <a:prstGeom prst="rect">
            <a:avLst/>
          </a:prstGeom>
          <a:noFill/>
        </p:spPr>
        <p:txBody>
          <a:bodyPr wrap="square" rtlCol="0">
            <a:spAutoFit/>
          </a:bodyPr>
          <a:lstStyle/>
          <a:p>
            <a:pPr algn="just">
              <a:lnSpc>
                <a:spcPts val="18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GLS Shipping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là nhà cung cấp dịch vụ vận tải và logistic hàng đầu tại Việt Nam. Hiện tại có 7 chi nhánh trong nước và 1 chi nhánh tại Campuchia.</a:t>
            </a:r>
          </a:p>
        </p:txBody>
      </p:sp>
      <p:grpSp>
        <p:nvGrpSpPr>
          <p:cNvPr id="48" name="Group 47">
            <a:extLst>
              <a:ext uri="{FF2B5EF4-FFF2-40B4-BE49-F238E27FC236}">
                <a16:creationId xmlns:a16="http://schemas.microsoft.com/office/drawing/2014/main" id="{7B0041C2-F5F0-416D-B977-CB825EB7B668}"/>
              </a:ext>
            </a:extLst>
          </p:cNvPr>
          <p:cNvGrpSpPr/>
          <p:nvPr/>
        </p:nvGrpSpPr>
        <p:grpSpPr>
          <a:xfrm>
            <a:off x="991205" y="2631582"/>
            <a:ext cx="2731776" cy="587533"/>
            <a:chOff x="886074" y="2636027"/>
            <a:chExt cx="2731776" cy="587533"/>
          </a:xfrm>
        </p:grpSpPr>
        <p:pic>
          <p:nvPicPr>
            <p:cNvPr id="20" name="Graphic 19">
              <a:extLst>
                <a:ext uri="{FF2B5EF4-FFF2-40B4-BE49-F238E27FC236}">
                  <a16:creationId xmlns:a16="http://schemas.microsoft.com/office/drawing/2014/main" id="{0348312D-448F-460A-AD93-5310FA718A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86074" y="2681915"/>
              <a:ext cx="216000" cy="216000"/>
            </a:xfrm>
            <a:prstGeom prst="rect">
              <a:avLst/>
            </a:prstGeom>
          </p:spPr>
        </p:pic>
        <p:sp>
          <p:nvSpPr>
            <p:cNvPr id="22" name="TextBox 21">
              <a:extLst>
                <a:ext uri="{FF2B5EF4-FFF2-40B4-BE49-F238E27FC236}">
                  <a16:creationId xmlns:a16="http://schemas.microsoft.com/office/drawing/2014/main" id="{6FEDCAFD-76A9-40DB-8BF3-333CD9E88DFE}"/>
                </a:ext>
              </a:extLst>
            </p:cNvPr>
            <p:cNvSpPr txBox="1"/>
            <p:nvPr/>
          </p:nvSpPr>
          <p:spPr>
            <a:xfrm>
              <a:off x="1206097" y="2636027"/>
              <a:ext cx="2411753" cy="587533"/>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WEBSITE: </a:t>
              </a:r>
            </a:p>
            <a:p>
              <a:pPr algn="just">
                <a:lnSpc>
                  <a:spcPts val="20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www.gls-shipping.com</a:t>
              </a:r>
              <a:endParaRPr lang="vi-VN"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grpSp>
      <p:grpSp>
        <p:nvGrpSpPr>
          <p:cNvPr id="4" name="Group 3">
            <a:extLst>
              <a:ext uri="{FF2B5EF4-FFF2-40B4-BE49-F238E27FC236}">
                <a16:creationId xmlns:a16="http://schemas.microsoft.com/office/drawing/2014/main" id="{120B6421-0FD8-4C28-B89B-0371B4071B62}"/>
              </a:ext>
            </a:extLst>
          </p:cNvPr>
          <p:cNvGrpSpPr/>
          <p:nvPr/>
        </p:nvGrpSpPr>
        <p:grpSpPr>
          <a:xfrm>
            <a:off x="937205" y="3409064"/>
            <a:ext cx="2567599" cy="1106586"/>
            <a:chOff x="937205" y="3063580"/>
            <a:chExt cx="2567599" cy="1106586"/>
          </a:xfrm>
        </p:grpSpPr>
        <p:pic>
          <p:nvPicPr>
            <p:cNvPr id="27" name="Graphic 26" descr="Marker">
              <a:extLst>
                <a:ext uri="{FF2B5EF4-FFF2-40B4-BE49-F238E27FC236}">
                  <a16:creationId xmlns:a16="http://schemas.microsoft.com/office/drawing/2014/main" id="{1D2D175F-272B-443B-90D3-EC03AFFE8D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37205" y="3063580"/>
              <a:ext cx="324000" cy="324000"/>
            </a:xfrm>
            <a:prstGeom prst="rect">
              <a:avLst/>
            </a:prstGeom>
          </p:spPr>
        </p:pic>
        <p:sp>
          <p:nvSpPr>
            <p:cNvPr id="29" name="TextBox 28">
              <a:extLst>
                <a:ext uri="{FF2B5EF4-FFF2-40B4-BE49-F238E27FC236}">
                  <a16:creationId xmlns:a16="http://schemas.microsoft.com/office/drawing/2014/main" id="{FF8DB3D0-BC09-4AE3-801E-0B8C9E205479}"/>
                </a:ext>
              </a:extLst>
            </p:cNvPr>
            <p:cNvSpPr txBox="1"/>
            <p:nvPr/>
          </p:nvSpPr>
          <p:spPr>
            <a:xfrm>
              <a:off x="1311229" y="3069672"/>
              <a:ext cx="2193575" cy="1100494"/>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ĐỊA CHỈ: </a:t>
              </a:r>
            </a:p>
            <a:p>
              <a:pPr algn="just">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S26-28, Đường số 1, Khu Him Lam, P. Tân Hưng, Q</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uận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7</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TP.HCM</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grpSp>
        <p:nvGrpSpPr>
          <p:cNvPr id="3" name="Group 2">
            <a:extLst>
              <a:ext uri="{FF2B5EF4-FFF2-40B4-BE49-F238E27FC236}">
                <a16:creationId xmlns:a16="http://schemas.microsoft.com/office/drawing/2014/main" id="{CBF0EAAB-CC74-4637-8288-2E2E96C8236F}"/>
              </a:ext>
            </a:extLst>
          </p:cNvPr>
          <p:cNvGrpSpPr/>
          <p:nvPr/>
        </p:nvGrpSpPr>
        <p:grpSpPr>
          <a:xfrm>
            <a:off x="973205" y="4705600"/>
            <a:ext cx="2749776" cy="587533"/>
            <a:chOff x="973205" y="3511800"/>
            <a:chExt cx="2749776" cy="587533"/>
          </a:xfrm>
        </p:grpSpPr>
        <p:pic>
          <p:nvPicPr>
            <p:cNvPr id="35" name="Graphic 34" descr="Briefcase">
              <a:extLst>
                <a:ext uri="{FF2B5EF4-FFF2-40B4-BE49-F238E27FC236}">
                  <a16:creationId xmlns:a16="http://schemas.microsoft.com/office/drawing/2014/main" id="{47F47830-B510-413C-817A-98A4D4754D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73205" y="3539688"/>
              <a:ext cx="252000" cy="252000"/>
            </a:xfrm>
            <a:prstGeom prst="rect">
              <a:avLst/>
            </a:prstGeom>
          </p:spPr>
        </p:pic>
        <p:sp>
          <p:nvSpPr>
            <p:cNvPr id="37" name="TextBox 36">
              <a:extLst>
                <a:ext uri="{FF2B5EF4-FFF2-40B4-BE49-F238E27FC236}">
                  <a16:creationId xmlns:a16="http://schemas.microsoft.com/office/drawing/2014/main" id="{63AC175E-108F-403D-A7E2-6B72EA4D4A46}"/>
                </a:ext>
              </a:extLst>
            </p:cNvPr>
            <p:cNvSpPr txBox="1"/>
            <p:nvPr/>
          </p:nvSpPr>
          <p:spPr>
            <a:xfrm>
              <a:off x="1311228" y="3511800"/>
              <a:ext cx="2411753" cy="587533"/>
            </a:xfrm>
            <a:prstGeom prst="rect">
              <a:avLst/>
            </a:prstGeom>
            <a:noFill/>
          </p:spPr>
          <p:txBody>
            <a:bodyPr wrap="square" rtlCol="0">
              <a:spAutoFit/>
            </a:bodyPr>
            <a:lstStyle/>
            <a:p>
              <a:pPr>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LĨNH VỰC: </a:t>
              </a:r>
            </a:p>
            <a:p>
              <a:pPr>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Dịch vụ Vận tải – Hậu cần</a:t>
              </a:r>
              <a:endParaRPr lang="vi-VN" sz="1400" b="1"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pic>
        <p:nvPicPr>
          <p:cNvPr id="60" name="Graphic 59" descr="Handshake">
            <a:extLst>
              <a:ext uri="{FF2B5EF4-FFF2-40B4-BE49-F238E27FC236}">
                <a16:creationId xmlns:a16="http://schemas.microsoft.com/office/drawing/2014/main" id="{A1E4EF6D-64EA-49AC-A8B7-A51F535C91C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854775" y="2641470"/>
            <a:ext cx="288000" cy="288000"/>
          </a:xfrm>
          <a:prstGeom prst="rect">
            <a:avLst/>
          </a:prstGeom>
        </p:spPr>
      </p:pic>
      <p:sp>
        <p:nvSpPr>
          <p:cNvPr id="61" name="TextBox 60">
            <a:extLst>
              <a:ext uri="{FF2B5EF4-FFF2-40B4-BE49-F238E27FC236}">
                <a16:creationId xmlns:a16="http://schemas.microsoft.com/office/drawing/2014/main" id="{2EBADD23-178B-42A9-9D98-4927939CF13A}"/>
              </a:ext>
            </a:extLst>
          </p:cNvPr>
          <p:cNvSpPr txBox="1"/>
          <p:nvPr/>
        </p:nvSpPr>
        <p:spPr>
          <a:xfrm>
            <a:off x="4174798" y="2631582"/>
            <a:ext cx="4216398" cy="307777"/>
          </a:xfrm>
          <a:prstGeom prst="rect">
            <a:avLst/>
          </a:prstGeom>
          <a:noFill/>
        </p:spPr>
        <p:txBody>
          <a:bodyPr wrap="square" rtlCol="0">
            <a:spAutoFit/>
          </a:bodyPr>
          <a:lstStyle/>
          <a:p>
            <a:pPr algn="just"/>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MÔ TẢ DỰ ÁN</a:t>
            </a:r>
            <a:endParaRPr lang="vi-VN"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sp>
        <p:nvSpPr>
          <p:cNvPr id="62" name="TextBox 61">
            <a:extLst>
              <a:ext uri="{FF2B5EF4-FFF2-40B4-BE49-F238E27FC236}">
                <a16:creationId xmlns:a16="http://schemas.microsoft.com/office/drawing/2014/main" id="{BB8B0ADD-944C-42D6-83AD-CD7501BFC28C}"/>
              </a:ext>
            </a:extLst>
          </p:cNvPr>
          <p:cNvSpPr txBox="1"/>
          <p:nvPr/>
        </p:nvSpPr>
        <p:spPr>
          <a:xfrm>
            <a:off x="4174800" y="2929078"/>
            <a:ext cx="5423194" cy="1081258"/>
          </a:xfrm>
          <a:prstGeom prst="rect">
            <a:avLst/>
          </a:prstGeom>
          <a:noFill/>
        </p:spPr>
        <p:txBody>
          <a:bodyPr wrap="square" rtlCol="0">
            <a:spAutoFit/>
          </a:bodyPr>
          <a:lstStyle/>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Quản lý data tập trung, 3600 thông tin khách hàng</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Quản lý đơn hàng, báo giá, hợp đồng, công nợ; </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Quản lý sales về lên lịch viếng thăm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khách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hàng</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(call plan) và thực tế, nội dung công việc, setup đánh giá sale target</a:t>
            </a:r>
          </a:p>
        </p:txBody>
      </p:sp>
      <p:sp>
        <p:nvSpPr>
          <p:cNvPr id="38" name="Parallelogram 37">
            <a:extLst>
              <a:ext uri="{FF2B5EF4-FFF2-40B4-BE49-F238E27FC236}">
                <a16:creationId xmlns:a16="http://schemas.microsoft.com/office/drawing/2014/main" id="{68C1D314-44D4-4CDF-8C19-CFA3C27B1435}"/>
              </a:ext>
            </a:extLst>
          </p:cNvPr>
          <p:cNvSpPr/>
          <p:nvPr/>
        </p:nvSpPr>
        <p:spPr>
          <a:xfrm rot="2672179">
            <a:off x="10207463" y="4699365"/>
            <a:ext cx="1467501" cy="28537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3412F4B2-5BC2-4E3A-812D-A93136AEBC09}"/>
              </a:ext>
            </a:extLst>
          </p:cNvPr>
          <p:cNvPicPr>
            <a:picLocks noChangeAspect="1"/>
          </p:cNvPicPr>
          <p:nvPr/>
        </p:nvPicPr>
        <p:blipFill>
          <a:blip r:embed="rId13"/>
          <a:stretch>
            <a:fillRect/>
          </a:stretch>
        </p:blipFill>
        <p:spPr>
          <a:xfrm>
            <a:off x="5381981" y="4120217"/>
            <a:ext cx="3008833" cy="1981779"/>
          </a:xfrm>
          <a:prstGeom prst="rect">
            <a:avLst/>
          </a:prstGeom>
        </p:spPr>
      </p:pic>
    </p:spTree>
    <p:extLst>
      <p:ext uri="{BB962C8B-B14F-4D97-AF65-F5344CB8AC3E}">
        <p14:creationId xmlns:p14="http://schemas.microsoft.com/office/powerpoint/2010/main" val="189381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2" presetClass="entr" presetSubtype="2" decel="100000" fill="hold" nodeType="withEffect">
                                  <p:stCondLst>
                                    <p:cond delay="0"/>
                                  </p:stCondLst>
                                  <p:childTnLst>
                                    <p:set>
                                      <p:cBhvr>
                                        <p:cTn id="8" dur="1" fill="hold">
                                          <p:stCondLst>
                                            <p:cond delay="0"/>
                                          </p:stCondLst>
                                        </p:cTn>
                                        <p:tgtEl>
                                          <p:spTgt spid="1301"/>
                                        </p:tgtEl>
                                        <p:attrNameLst>
                                          <p:attrName>style.visibility</p:attrName>
                                        </p:attrNameLst>
                                      </p:cBhvr>
                                      <p:to>
                                        <p:strVal val="visible"/>
                                      </p:to>
                                    </p:set>
                                    <p:anim calcmode="lin" valueType="num">
                                      <p:cBhvr additive="base">
                                        <p:cTn id="9" dur="500" fill="hold"/>
                                        <p:tgtEl>
                                          <p:spTgt spid="1301"/>
                                        </p:tgtEl>
                                        <p:attrNameLst>
                                          <p:attrName>ppt_x</p:attrName>
                                        </p:attrNameLst>
                                      </p:cBhvr>
                                      <p:tavLst>
                                        <p:tav tm="0">
                                          <p:val>
                                            <p:strVal val="1+#ppt_w/2"/>
                                          </p:val>
                                        </p:tav>
                                        <p:tav tm="100000">
                                          <p:val>
                                            <p:strVal val="#ppt_x"/>
                                          </p:val>
                                        </p:tav>
                                      </p:tavLst>
                                    </p:anim>
                                    <p:anim calcmode="lin" valueType="num">
                                      <p:cBhvr additive="base">
                                        <p:cTn id="10" dur="500" fill="hold"/>
                                        <p:tgtEl>
                                          <p:spTgt spid="1301"/>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1300"/>
                                        </p:tgtEl>
                                        <p:attrNameLst>
                                          <p:attrName>style.visibility</p:attrName>
                                        </p:attrNameLst>
                                      </p:cBhvr>
                                      <p:to>
                                        <p:strVal val="visible"/>
                                      </p:to>
                                    </p:set>
                                    <p:anim calcmode="lin" valueType="num">
                                      <p:cBhvr additive="base">
                                        <p:cTn id="14" dur="500" fill="hold"/>
                                        <p:tgtEl>
                                          <p:spTgt spid="1300"/>
                                        </p:tgtEl>
                                        <p:attrNameLst>
                                          <p:attrName>ppt_x</p:attrName>
                                        </p:attrNameLst>
                                      </p:cBhvr>
                                      <p:tavLst>
                                        <p:tav tm="0">
                                          <p:val>
                                            <p:strVal val="0-#ppt_w/2"/>
                                          </p:val>
                                        </p:tav>
                                        <p:tav tm="100000">
                                          <p:val>
                                            <p:strVal val="#ppt_x"/>
                                          </p:val>
                                        </p:tav>
                                      </p:tavLst>
                                    </p:anim>
                                    <p:anim calcmode="lin" valueType="num">
                                      <p:cBhvr additive="base">
                                        <p:cTn id="15" dur="500" fill="hold"/>
                                        <p:tgtEl>
                                          <p:spTgt spid="1300"/>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0"/>
                                  </p:stCondLst>
                                  <p:childTnLst>
                                    <p:set>
                                      <p:cBhvr>
                                        <p:cTn id="17" dur="1" fill="hold">
                                          <p:stCondLst>
                                            <p:cond delay="0"/>
                                          </p:stCondLst>
                                        </p:cTn>
                                        <p:tgtEl>
                                          <p:spTgt spid="1303"/>
                                        </p:tgtEl>
                                        <p:attrNameLst>
                                          <p:attrName>style.visibility</p:attrName>
                                        </p:attrNameLst>
                                      </p:cBhvr>
                                      <p:to>
                                        <p:strVal val="visible"/>
                                      </p:to>
                                    </p:set>
                                    <p:anim calcmode="lin" valueType="num">
                                      <p:cBhvr additive="base">
                                        <p:cTn id="18" dur="500" fill="hold"/>
                                        <p:tgtEl>
                                          <p:spTgt spid="1303"/>
                                        </p:tgtEl>
                                        <p:attrNameLst>
                                          <p:attrName>ppt_x</p:attrName>
                                        </p:attrNameLst>
                                      </p:cBhvr>
                                      <p:tavLst>
                                        <p:tav tm="0">
                                          <p:val>
                                            <p:strVal val="#ppt_x"/>
                                          </p:val>
                                        </p:tav>
                                        <p:tav tm="100000">
                                          <p:val>
                                            <p:strVal val="#ppt_x"/>
                                          </p:val>
                                        </p:tav>
                                      </p:tavLst>
                                    </p:anim>
                                    <p:anim calcmode="lin" valueType="num">
                                      <p:cBhvr additive="base">
                                        <p:cTn id="19" dur="500" fill="hold"/>
                                        <p:tgtEl>
                                          <p:spTgt spid="1303"/>
                                        </p:tgtEl>
                                        <p:attrNameLst>
                                          <p:attrName>ppt_y</p:attrName>
                                        </p:attrNameLst>
                                      </p:cBhvr>
                                      <p:tavLst>
                                        <p:tav tm="0">
                                          <p:val>
                                            <p:strVal val="1+#ppt_h/2"/>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anim calcmode="lin" valueType="num">
                                      <p:cBhvr>
                                        <p:cTn id="23" dur="500" fill="hold"/>
                                        <p:tgtEl>
                                          <p:spTgt spid="38"/>
                                        </p:tgtEl>
                                        <p:attrNameLst>
                                          <p:attrName>ppt_x</p:attrName>
                                        </p:attrNameLst>
                                      </p:cBhvr>
                                      <p:tavLst>
                                        <p:tav tm="0">
                                          <p:val>
                                            <p:strVal val="#ppt_x"/>
                                          </p:val>
                                        </p:tav>
                                        <p:tav tm="100000">
                                          <p:val>
                                            <p:strVal val="#ppt_x"/>
                                          </p:val>
                                        </p:tav>
                                      </p:tavLst>
                                    </p:anim>
                                    <p:anim calcmode="lin" valueType="num">
                                      <p:cBhvr>
                                        <p:cTn id="2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 grpId="0"/>
      <p:bldP spid="1300" grpId="0"/>
      <p:bldP spid="23" grpId="0" animBg="1"/>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4FE6B70-B88B-4FD1-82AA-B278B12B21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782" r="378"/>
          <a:stretch/>
        </p:blipFill>
        <p:spPr bwMode="auto">
          <a:xfrm>
            <a:off x="9729787" y="1108814"/>
            <a:ext cx="4261053" cy="5005882"/>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Shape 35">
            <a:extLst>
              <a:ext uri="{FF2B5EF4-FFF2-40B4-BE49-F238E27FC236}">
                <a16:creationId xmlns:a16="http://schemas.microsoft.com/office/drawing/2014/main" id="{57883596-1D08-472D-8C82-816A9653A28B}"/>
              </a:ext>
            </a:extLst>
          </p:cNvPr>
          <p:cNvSpPr>
            <a:spLocks noChangeAspect="1"/>
          </p:cNvSpPr>
          <p:nvPr/>
        </p:nvSpPr>
        <p:spPr>
          <a:xfrm rot="2700000">
            <a:off x="8604459" y="18192"/>
            <a:ext cx="7151714" cy="7151714"/>
          </a:xfrm>
          <a:custGeom>
            <a:avLst/>
            <a:gdLst>
              <a:gd name="connsiteX0" fmla="*/ 1826916 w 7151714"/>
              <a:gd name="connsiteY0" fmla="*/ 1827544 h 7151714"/>
              <a:gd name="connsiteX1" fmla="*/ 1749208 w 7151714"/>
              <a:gd name="connsiteY1" fmla="*/ 2015146 h 7151714"/>
              <a:gd name="connsiteX2" fmla="*/ 1749208 w 7151714"/>
              <a:gd name="connsiteY2" fmla="*/ 5085359 h 7151714"/>
              <a:gd name="connsiteX3" fmla="*/ 2014517 w 7151714"/>
              <a:gd name="connsiteY3" fmla="*/ 5350668 h 7151714"/>
              <a:gd name="connsiteX4" fmla="*/ 5085988 w 7151714"/>
              <a:gd name="connsiteY4" fmla="*/ 5350668 h 7151714"/>
              <a:gd name="connsiteX5" fmla="*/ 5351297 w 7151714"/>
              <a:gd name="connsiteY5" fmla="*/ 5085359 h 7151714"/>
              <a:gd name="connsiteX6" fmla="*/ 5351297 w 7151714"/>
              <a:gd name="connsiteY6" fmla="*/ 2015146 h 7151714"/>
              <a:gd name="connsiteX7" fmla="*/ 5085988 w 7151714"/>
              <a:gd name="connsiteY7" fmla="*/ 1749837 h 7151714"/>
              <a:gd name="connsiteX8" fmla="*/ 2014517 w 7151714"/>
              <a:gd name="connsiteY8" fmla="*/ 1749837 h 7151714"/>
              <a:gd name="connsiteX9" fmla="*/ 1826916 w 7151714"/>
              <a:gd name="connsiteY9" fmla="*/ 1827544 h 7151714"/>
              <a:gd name="connsiteX10" fmla="*/ 0 w 7151714"/>
              <a:gd name="connsiteY10" fmla="*/ 3601461 h 7151714"/>
              <a:gd name="connsiteX11" fmla="*/ 3601461 w 7151714"/>
              <a:gd name="connsiteY11" fmla="*/ 0 h 7151714"/>
              <a:gd name="connsiteX12" fmla="*/ 7151714 w 7151714"/>
              <a:gd name="connsiteY12" fmla="*/ 3550253 h 7151714"/>
              <a:gd name="connsiteX13" fmla="*/ 3550253 w 7151714"/>
              <a:gd name="connsiteY13" fmla="*/ 7151714 h 715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51714" h="7151714">
                <a:moveTo>
                  <a:pt x="1826916" y="1827544"/>
                </a:moveTo>
                <a:cubicBezTo>
                  <a:pt x="1778904" y="1875556"/>
                  <a:pt x="1749208" y="1941883"/>
                  <a:pt x="1749208" y="2015146"/>
                </a:cubicBezTo>
                <a:lnTo>
                  <a:pt x="1749208" y="5085359"/>
                </a:lnTo>
                <a:cubicBezTo>
                  <a:pt x="1749208" y="5231885"/>
                  <a:pt x="1867991" y="5350668"/>
                  <a:pt x="2014517" y="5350668"/>
                </a:cubicBezTo>
                <a:lnTo>
                  <a:pt x="5085988" y="5350668"/>
                </a:lnTo>
                <a:cubicBezTo>
                  <a:pt x="5232514" y="5350668"/>
                  <a:pt x="5351297" y="5231885"/>
                  <a:pt x="5351297" y="5085359"/>
                </a:cubicBezTo>
                <a:lnTo>
                  <a:pt x="5351297" y="2015146"/>
                </a:lnTo>
                <a:cubicBezTo>
                  <a:pt x="5351297" y="1868620"/>
                  <a:pt x="5232514" y="1749837"/>
                  <a:pt x="5085988" y="1749837"/>
                </a:cubicBezTo>
                <a:lnTo>
                  <a:pt x="2014517" y="1749837"/>
                </a:lnTo>
                <a:cubicBezTo>
                  <a:pt x="1941254" y="1749837"/>
                  <a:pt x="1874927" y="1779533"/>
                  <a:pt x="1826916" y="1827544"/>
                </a:cubicBezTo>
                <a:close/>
                <a:moveTo>
                  <a:pt x="0" y="3601461"/>
                </a:moveTo>
                <a:lnTo>
                  <a:pt x="3601461" y="0"/>
                </a:lnTo>
                <a:lnTo>
                  <a:pt x="7151714" y="3550253"/>
                </a:lnTo>
                <a:lnTo>
                  <a:pt x="3550253" y="715171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03" name="TextBox 1302">
            <a:extLst>
              <a:ext uri="{FF2B5EF4-FFF2-40B4-BE49-F238E27FC236}">
                <a16:creationId xmlns:a16="http://schemas.microsoft.com/office/drawing/2014/main" id="{DAF99419-27EB-4965-933B-F7A6D7053957}"/>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sp>
        <p:nvSpPr>
          <p:cNvPr id="1300" name="TextBox 1299">
            <a:extLst>
              <a:ext uri="{FF2B5EF4-FFF2-40B4-BE49-F238E27FC236}">
                <a16:creationId xmlns:a16="http://schemas.microsoft.com/office/drawing/2014/main" id="{3E134348-A74A-4FAE-A701-65F1947F2C5C}"/>
              </a:ext>
            </a:extLst>
          </p:cNvPr>
          <p:cNvSpPr txBox="1"/>
          <p:nvPr/>
        </p:nvSpPr>
        <p:spPr>
          <a:xfrm>
            <a:off x="832075" y="194443"/>
            <a:ext cx="6344991"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CASE STUDIES</a:t>
            </a:r>
            <a:endParaRPr lang="vi-VN" sz="4400" b="1" dirty="0">
              <a:solidFill>
                <a:srgbClr val="273444"/>
              </a:solidFill>
              <a:latin typeface="#9Slide03 Bebas Neue Bold" panose="020B0606020202050201" pitchFamily="34" charset="0"/>
            </a:endParaRPr>
          </a:p>
        </p:txBody>
      </p:sp>
      <p:sp>
        <p:nvSpPr>
          <p:cNvPr id="23" name="Parallelogram 22">
            <a:extLst>
              <a:ext uri="{FF2B5EF4-FFF2-40B4-BE49-F238E27FC236}">
                <a16:creationId xmlns:a16="http://schemas.microsoft.com/office/drawing/2014/main" id="{055CC667-22B9-49C8-A3F3-9633A931ACB9}"/>
              </a:ext>
            </a:extLst>
          </p:cNvPr>
          <p:cNvSpPr/>
          <p:nvPr/>
        </p:nvSpPr>
        <p:spPr>
          <a:xfrm rot="6232892" flipV="1">
            <a:off x="-152406" y="208686"/>
            <a:ext cx="844082" cy="70132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Parallelogram 1298">
            <a:extLst>
              <a:ext uri="{FF2B5EF4-FFF2-40B4-BE49-F238E27FC236}">
                <a16:creationId xmlns:a16="http://schemas.microsoft.com/office/drawing/2014/main" id="{E9002931-16CD-496B-9048-C9331C643850}"/>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1" name="Straight Connector 1300">
            <a:extLst>
              <a:ext uri="{FF2B5EF4-FFF2-40B4-BE49-F238E27FC236}">
                <a16:creationId xmlns:a16="http://schemas.microsoft.com/office/drawing/2014/main" id="{5161AC92-F6D4-4173-9FE1-86681231AD41}"/>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302" name="Parallelogram 1301">
            <a:extLst>
              <a:ext uri="{FF2B5EF4-FFF2-40B4-BE49-F238E27FC236}">
                <a16:creationId xmlns:a16="http://schemas.microsoft.com/office/drawing/2014/main" id="{6AB18422-8C62-4853-BD46-880CFD91440D}"/>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4" name="Picture 1303">
            <a:extLst>
              <a:ext uri="{FF2B5EF4-FFF2-40B4-BE49-F238E27FC236}">
                <a16:creationId xmlns:a16="http://schemas.microsoft.com/office/drawing/2014/main" id="{B506F59F-D3C1-48E0-AF53-A86D7CC6E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sp>
        <p:nvSpPr>
          <p:cNvPr id="17" name="Rectangle: Rounded Corners 90">
            <a:extLst>
              <a:ext uri="{FF2B5EF4-FFF2-40B4-BE49-F238E27FC236}">
                <a16:creationId xmlns:a16="http://schemas.microsoft.com/office/drawing/2014/main" id="{7990E993-A972-4707-A378-6D6C9FE62AB5}"/>
              </a:ext>
            </a:extLst>
          </p:cNvPr>
          <p:cNvSpPr/>
          <p:nvPr/>
        </p:nvSpPr>
        <p:spPr>
          <a:xfrm>
            <a:off x="936857" y="1134299"/>
            <a:ext cx="2567947" cy="1238193"/>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18" name="Picture 2">
            <a:extLst>
              <a:ext uri="{FF2B5EF4-FFF2-40B4-BE49-F238E27FC236}">
                <a16:creationId xmlns:a16="http://schemas.microsoft.com/office/drawing/2014/main" id="{703C95C9-A210-4736-B630-D8B23F196D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40" r="2740"/>
          <a:stretch/>
        </p:blipFill>
        <p:spPr bwMode="auto">
          <a:xfrm>
            <a:off x="1437461" y="1267395"/>
            <a:ext cx="1566738" cy="97200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4DD2B0EE-2BAC-46BB-82C0-E43B105F8E13}"/>
              </a:ext>
            </a:extLst>
          </p:cNvPr>
          <p:cNvSpPr txBox="1"/>
          <p:nvPr/>
        </p:nvSpPr>
        <p:spPr>
          <a:xfrm>
            <a:off x="3769081" y="1135822"/>
            <a:ext cx="5828913" cy="1235146"/>
          </a:xfrm>
          <a:prstGeom prst="rect">
            <a:avLst/>
          </a:prstGeom>
          <a:noFill/>
        </p:spPr>
        <p:txBody>
          <a:bodyPr wrap="square" rtlCol="0">
            <a:spAutoFit/>
          </a:bodyPr>
          <a:lstStyle/>
          <a:p>
            <a:pPr algn="just">
              <a:lnSpc>
                <a:spcPts val="18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hành lập năm 2010, là một trong những nhà giao nhận hàng đầu, cung cấp dịch vụ Logistics (SEA / LAND / AIR), hàng hóa DG, các dự án và đặc biệt trong lĩnh vực Vận tải đa phương thị trường Campuchia &amp; Lào . Hiện có 7 chi nhánh với hơn 180 nhân viên trên khắp cả nước</a:t>
            </a:r>
          </a:p>
        </p:txBody>
      </p:sp>
      <p:grpSp>
        <p:nvGrpSpPr>
          <p:cNvPr id="48" name="Group 47">
            <a:extLst>
              <a:ext uri="{FF2B5EF4-FFF2-40B4-BE49-F238E27FC236}">
                <a16:creationId xmlns:a16="http://schemas.microsoft.com/office/drawing/2014/main" id="{7B0041C2-F5F0-416D-B977-CB825EB7B668}"/>
              </a:ext>
            </a:extLst>
          </p:cNvPr>
          <p:cNvGrpSpPr/>
          <p:nvPr/>
        </p:nvGrpSpPr>
        <p:grpSpPr>
          <a:xfrm>
            <a:off x="991205" y="2631582"/>
            <a:ext cx="2731776" cy="587533"/>
            <a:chOff x="886074" y="2636027"/>
            <a:chExt cx="2731776" cy="587533"/>
          </a:xfrm>
        </p:grpSpPr>
        <p:pic>
          <p:nvPicPr>
            <p:cNvPr id="20" name="Graphic 19">
              <a:extLst>
                <a:ext uri="{FF2B5EF4-FFF2-40B4-BE49-F238E27FC236}">
                  <a16:creationId xmlns:a16="http://schemas.microsoft.com/office/drawing/2014/main" id="{0348312D-448F-460A-AD93-5310FA718A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86074" y="2681915"/>
              <a:ext cx="216000" cy="216000"/>
            </a:xfrm>
            <a:prstGeom prst="rect">
              <a:avLst/>
            </a:prstGeom>
          </p:spPr>
        </p:pic>
        <p:sp>
          <p:nvSpPr>
            <p:cNvPr id="22" name="TextBox 21">
              <a:extLst>
                <a:ext uri="{FF2B5EF4-FFF2-40B4-BE49-F238E27FC236}">
                  <a16:creationId xmlns:a16="http://schemas.microsoft.com/office/drawing/2014/main" id="{6FEDCAFD-76A9-40DB-8BF3-333CD9E88DFE}"/>
                </a:ext>
              </a:extLst>
            </p:cNvPr>
            <p:cNvSpPr txBox="1"/>
            <p:nvPr/>
          </p:nvSpPr>
          <p:spPr>
            <a:xfrm>
              <a:off x="1206097" y="2636027"/>
              <a:ext cx="2411753" cy="587533"/>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WEBSITE: </a:t>
              </a:r>
            </a:p>
            <a:p>
              <a:pPr algn="just">
                <a:lnSpc>
                  <a:spcPts val="20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www.tcllogistic.com</a:t>
              </a:r>
              <a:endParaRPr lang="vi-VN"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grpSp>
      <p:grpSp>
        <p:nvGrpSpPr>
          <p:cNvPr id="4" name="Group 3">
            <a:extLst>
              <a:ext uri="{FF2B5EF4-FFF2-40B4-BE49-F238E27FC236}">
                <a16:creationId xmlns:a16="http://schemas.microsoft.com/office/drawing/2014/main" id="{120B6421-0FD8-4C28-B89B-0371B4071B62}"/>
              </a:ext>
            </a:extLst>
          </p:cNvPr>
          <p:cNvGrpSpPr/>
          <p:nvPr/>
        </p:nvGrpSpPr>
        <p:grpSpPr>
          <a:xfrm>
            <a:off x="937205" y="3409064"/>
            <a:ext cx="2567599" cy="1106586"/>
            <a:chOff x="937205" y="3063580"/>
            <a:chExt cx="2567599" cy="1106586"/>
          </a:xfrm>
        </p:grpSpPr>
        <p:pic>
          <p:nvPicPr>
            <p:cNvPr id="27" name="Graphic 26" descr="Marker">
              <a:extLst>
                <a:ext uri="{FF2B5EF4-FFF2-40B4-BE49-F238E27FC236}">
                  <a16:creationId xmlns:a16="http://schemas.microsoft.com/office/drawing/2014/main" id="{1D2D175F-272B-443B-90D3-EC03AFFE8D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37205" y="3063580"/>
              <a:ext cx="324000" cy="324000"/>
            </a:xfrm>
            <a:prstGeom prst="rect">
              <a:avLst/>
            </a:prstGeom>
          </p:spPr>
        </p:pic>
        <p:sp>
          <p:nvSpPr>
            <p:cNvPr id="29" name="TextBox 28">
              <a:extLst>
                <a:ext uri="{FF2B5EF4-FFF2-40B4-BE49-F238E27FC236}">
                  <a16:creationId xmlns:a16="http://schemas.microsoft.com/office/drawing/2014/main" id="{FF8DB3D0-BC09-4AE3-801E-0B8C9E205479}"/>
                </a:ext>
              </a:extLst>
            </p:cNvPr>
            <p:cNvSpPr txBox="1"/>
            <p:nvPr/>
          </p:nvSpPr>
          <p:spPr>
            <a:xfrm>
              <a:off x="1311229" y="3069672"/>
              <a:ext cx="2193575" cy="1100494"/>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ĐỊA CHỈ: </a:t>
              </a:r>
            </a:p>
            <a:p>
              <a:pPr algn="just">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Nguyễn Lâm Tower, 133 Dương Bá Trạc, Quận 8</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TP.HCM</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grpSp>
        <p:nvGrpSpPr>
          <p:cNvPr id="3" name="Group 2">
            <a:extLst>
              <a:ext uri="{FF2B5EF4-FFF2-40B4-BE49-F238E27FC236}">
                <a16:creationId xmlns:a16="http://schemas.microsoft.com/office/drawing/2014/main" id="{CBF0EAAB-CC74-4637-8288-2E2E96C8236F}"/>
              </a:ext>
            </a:extLst>
          </p:cNvPr>
          <p:cNvGrpSpPr/>
          <p:nvPr/>
        </p:nvGrpSpPr>
        <p:grpSpPr>
          <a:xfrm>
            <a:off x="973205" y="4705600"/>
            <a:ext cx="2749775" cy="1100494"/>
            <a:chOff x="973205" y="3511800"/>
            <a:chExt cx="2749775" cy="1100494"/>
          </a:xfrm>
        </p:grpSpPr>
        <p:pic>
          <p:nvPicPr>
            <p:cNvPr id="35" name="Graphic 34" descr="Briefcase">
              <a:extLst>
                <a:ext uri="{FF2B5EF4-FFF2-40B4-BE49-F238E27FC236}">
                  <a16:creationId xmlns:a16="http://schemas.microsoft.com/office/drawing/2014/main" id="{47F47830-B510-413C-817A-98A4D4754D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73205" y="3539688"/>
              <a:ext cx="252000" cy="252000"/>
            </a:xfrm>
            <a:prstGeom prst="rect">
              <a:avLst/>
            </a:prstGeom>
          </p:spPr>
        </p:pic>
        <p:sp>
          <p:nvSpPr>
            <p:cNvPr id="37" name="TextBox 36">
              <a:extLst>
                <a:ext uri="{FF2B5EF4-FFF2-40B4-BE49-F238E27FC236}">
                  <a16:creationId xmlns:a16="http://schemas.microsoft.com/office/drawing/2014/main" id="{63AC175E-108F-403D-A7E2-6B72EA4D4A46}"/>
                </a:ext>
              </a:extLst>
            </p:cNvPr>
            <p:cNvSpPr txBox="1"/>
            <p:nvPr/>
          </p:nvSpPr>
          <p:spPr>
            <a:xfrm>
              <a:off x="1311228" y="3511800"/>
              <a:ext cx="2411752" cy="1100494"/>
            </a:xfrm>
            <a:prstGeom prst="rect">
              <a:avLst/>
            </a:prstGeom>
            <a:noFill/>
          </p:spPr>
          <p:txBody>
            <a:bodyPr wrap="square" rtlCol="0">
              <a:spAutoFit/>
            </a:bodyPr>
            <a:lstStyle/>
            <a:p>
              <a:pPr>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LĨNH VỰC: </a:t>
              </a:r>
            </a:p>
            <a:p>
              <a:pPr>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Dịch vụ Vận tải – Hậu cần, Đại lý vận chuyển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Dịch vụ hải quan</a:t>
              </a:r>
            </a:p>
          </p:txBody>
        </p:sp>
      </p:grpSp>
      <p:pic>
        <p:nvPicPr>
          <p:cNvPr id="60" name="Graphic 59" descr="Handshake">
            <a:extLst>
              <a:ext uri="{FF2B5EF4-FFF2-40B4-BE49-F238E27FC236}">
                <a16:creationId xmlns:a16="http://schemas.microsoft.com/office/drawing/2014/main" id="{A1E4EF6D-64EA-49AC-A8B7-A51F535C91C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854775" y="2641470"/>
            <a:ext cx="288000" cy="288000"/>
          </a:xfrm>
          <a:prstGeom prst="rect">
            <a:avLst/>
          </a:prstGeom>
        </p:spPr>
      </p:pic>
      <p:sp>
        <p:nvSpPr>
          <p:cNvPr id="61" name="TextBox 60">
            <a:extLst>
              <a:ext uri="{FF2B5EF4-FFF2-40B4-BE49-F238E27FC236}">
                <a16:creationId xmlns:a16="http://schemas.microsoft.com/office/drawing/2014/main" id="{2EBADD23-178B-42A9-9D98-4927939CF13A}"/>
              </a:ext>
            </a:extLst>
          </p:cNvPr>
          <p:cNvSpPr txBox="1"/>
          <p:nvPr/>
        </p:nvSpPr>
        <p:spPr>
          <a:xfrm>
            <a:off x="4174798" y="2631582"/>
            <a:ext cx="4216398" cy="307777"/>
          </a:xfrm>
          <a:prstGeom prst="rect">
            <a:avLst/>
          </a:prstGeom>
          <a:noFill/>
        </p:spPr>
        <p:txBody>
          <a:bodyPr wrap="square" rtlCol="0">
            <a:spAutoFit/>
          </a:bodyPr>
          <a:lstStyle/>
          <a:p>
            <a:pPr algn="just"/>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MÔ TẢ DỰ ÁN</a:t>
            </a:r>
            <a:endParaRPr lang="vi-VN"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sp>
        <p:nvSpPr>
          <p:cNvPr id="62" name="TextBox 61">
            <a:extLst>
              <a:ext uri="{FF2B5EF4-FFF2-40B4-BE49-F238E27FC236}">
                <a16:creationId xmlns:a16="http://schemas.microsoft.com/office/drawing/2014/main" id="{BB8B0ADD-944C-42D6-83AD-CD7501BFC28C}"/>
              </a:ext>
            </a:extLst>
          </p:cNvPr>
          <p:cNvSpPr txBox="1"/>
          <p:nvPr/>
        </p:nvSpPr>
        <p:spPr>
          <a:xfrm>
            <a:off x="4174800" y="2929078"/>
            <a:ext cx="5423194" cy="1081258"/>
          </a:xfrm>
          <a:prstGeom prst="rect">
            <a:avLst/>
          </a:prstGeom>
          <a:noFill/>
        </p:spPr>
        <p:txBody>
          <a:bodyPr wrap="square" rtlCol="0">
            <a:spAutoFit/>
          </a:bodyPr>
          <a:lstStyle/>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Quản lý data tập trung, 3600 thông tin khách hàng</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Quản lý đơn hàng, báo giá, hợp đồng, công nợ; </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Quản lý sales về lên lịch viếng thăm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khách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hàng</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(call plan) và thực tế, nội dung công việc, setup đánh giá sale target</a:t>
            </a:r>
          </a:p>
        </p:txBody>
      </p:sp>
      <p:sp>
        <p:nvSpPr>
          <p:cNvPr id="38" name="Parallelogram 37">
            <a:extLst>
              <a:ext uri="{FF2B5EF4-FFF2-40B4-BE49-F238E27FC236}">
                <a16:creationId xmlns:a16="http://schemas.microsoft.com/office/drawing/2014/main" id="{68C1D314-44D4-4CDF-8C19-CFA3C27B1435}"/>
              </a:ext>
            </a:extLst>
          </p:cNvPr>
          <p:cNvSpPr/>
          <p:nvPr/>
        </p:nvSpPr>
        <p:spPr>
          <a:xfrm rot="2672179">
            <a:off x="10207463" y="4699365"/>
            <a:ext cx="1467501" cy="28537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3412F4B2-5BC2-4E3A-812D-A93136AEBC0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961567" y="4132917"/>
            <a:ext cx="1849660" cy="1981779"/>
          </a:xfrm>
          <a:prstGeom prst="rect">
            <a:avLst/>
          </a:prstGeom>
        </p:spPr>
      </p:pic>
    </p:spTree>
    <p:extLst>
      <p:ext uri="{BB962C8B-B14F-4D97-AF65-F5344CB8AC3E}">
        <p14:creationId xmlns:p14="http://schemas.microsoft.com/office/powerpoint/2010/main" val="3745486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2" presetClass="entr" presetSubtype="2" decel="100000" fill="hold" nodeType="withEffect">
                                  <p:stCondLst>
                                    <p:cond delay="0"/>
                                  </p:stCondLst>
                                  <p:childTnLst>
                                    <p:set>
                                      <p:cBhvr>
                                        <p:cTn id="8" dur="1" fill="hold">
                                          <p:stCondLst>
                                            <p:cond delay="0"/>
                                          </p:stCondLst>
                                        </p:cTn>
                                        <p:tgtEl>
                                          <p:spTgt spid="1301"/>
                                        </p:tgtEl>
                                        <p:attrNameLst>
                                          <p:attrName>style.visibility</p:attrName>
                                        </p:attrNameLst>
                                      </p:cBhvr>
                                      <p:to>
                                        <p:strVal val="visible"/>
                                      </p:to>
                                    </p:set>
                                    <p:anim calcmode="lin" valueType="num">
                                      <p:cBhvr additive="base">
                                        <p:cTn id="9" dur="500" fill="hold"/>
                                        <p:tgtEl>
                                          <p:spTgt spid="1301"/>
                                        </p:tgtEl>
                                        <p:attrNameLst>
                                          <p:attrName>ppt_x</p:attrName>
                                        </p:attrNameLst>
                                      </p:cBhvr>
                                      <p:tavLst>
                                        <p:tav tm="0">
                                          <p:val>
                                            <p:strVal val="1+#ppt_w/2"/>
                                          </p:val>
                                        </p:tav>
                                        <p:tav tm="100000">
                                          <p:val>
                                            <p:strVal val="#ppt_x"/>
                                          </p:val>
                                        </p:tav>
                                      </p:tavLst>
                                    </p:anim>
                                    <p:anim calcmode="lin" valueType="num">
                                      <p:cBhvr additive="base">
                                        <p:cTn id="10" dur="500" fill="hold"/>
                                        <p:tgtEl>
                                          <p:spTgt spid="1301"/>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1300"/>
                                        </p:tgtEl>
                                        <p:attrNameLst>
                                          <p:attrName>style.visibility</p:attrName>
                                        </p:attrNameLst>
                                      </p:cBhvr>
                                      <p:to>
                                        <p:strVal val="visible"/>
                                      </p:to>
                                    </p:set>
                                    <p:anim calcmode="lin" valueType="num">
                                      <p:cBhvr additive="base">
                                        <p:cTn id="14" dur="500" fill="hold"/>
                                        <p:tgtEl>
                                          <p:spTgt spid="1300"/>
                                        </p:tgtEl>
                                        <p:attrNameLst>
                                          <p:attrName>ppt_x</p:attrName>
                                        </p:attrNameLst>
                                      </p:cBhvr>
                                      <p:tavLst>
                                        <p:tav tm="0">
                                          <p:val>
                                            <p:strVal val="0-#ppt_w/2"/>
                                          </p:val>
                                        </p:tav>
                                        <p:tav tm="100000">
                                          <p:val>
                                            <p:strVal val="#ppt_x"/>
                                          </p:val>
                                        </p:tav>
                                      </p:tavLst>
                                    </p:anim>
                                    <p:anim calcmode="lin" valueType="num">
                                      <p:cBhvr additive="base">
                                        <p:cTn id="15" dur="500" fill="hold"/>
                                        <p:tgtEl>
                                          <p:spTgt spid="1300"/>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0"/>
                                  </p:stCondLst>
                                  <p:childTnLst>
                                    <p:set>
                                      <p:cBhvr>
                                        <p:cTn id="17" dur="1" fill="hold">
                                          <p:stCondLst>
                                            <p:cond delay="0"/>
                                          </p:stCondLst>
                                        </p:cTn>
                                        <p:tgtEl>
                                          <p:spTgt spid="1303"/>
                                        </p:tgtEl>
                                        <p:attrNameLst>
                                          <p:attrName>style.visibility</p:attrName>
                                        </p:attrNameLst>
                                      </p:cBhvr>
                                      <p:to>
                                        <p:strVal val="visible"/>
                                      </p:to>
                                    </p:set>
                                    <p:anim calcmode="lin" valueType="num">
                                      <p:cBhvr additive="base">
                                        <p:cTn id="18" dur="500" fill="hold"/>
                                        <p:tgtEl>
                                          <p:spTgt spid="1303"/>
                                        </p:tgtEl>
                                        <p:attrNameLst>
                                          <p:attrName>ppt_x</p:attrName>
                                        </p:attrNameLst>
                                      </p:cBhvr>
                                      <p:tavLst>
                                        <p:tav tm="0">
                                          <p:val>
                                            <p:strVal val="#ppt_x"/>
                                          </p:val>
                                        </p:tav>
                                        <p:tav tm="100000">
                                          <p:val>
                                            <p:strVal val="#ppt_x"/>
                                          </p:val>
                                        </p:tav>
                                      </p:tavLst>
                                    </p:anim>
                                    <p:anim calcmode="lin" valueType="num">
                                      <p:cBhvr additive="base">
                                        <p:cTn id="19" dur="500" fill="hold"/>
                                        <p:tgtEl>
                                          <p:spTgt spid="1303"/>
                                        </p:tgtEl>
                                        <p:attrNameLst>
                                          <p:attrName>ppt_y</p:attrName>
                                        </p:attrNameLst>
                                      </p:cBhvr>
                                      <p:tavLst>
                                        <p:tav tm="0">
                                          <p:val>
                                            <p:strVal val="1+#ppt_h/2"/>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anim calcmode="lin" valueType="num">
                                      <p:cBhvr>
                                        <p:cTn id="23" dur="500" fill="hold"/>
                                        <p:tgtEl>
                                          <p:spTgt spid="38"/>
                                        </p:tgtEl>
                                        <p:attrNameLst>
                                          <p:attrName>ppt_x</p:attrName>
                                        </p:attrNameLst>
                                      </p:cBhvr>
                                      <p:tavLst>
                                        <p:tav tm="0">
                                          <p:val>
                                            <p:strVal val="#ppt_x"/>
                                          </p:val>
                                        </p:tav>
                                        <p:tav tm="100000">
                                          <p:val>
                                            <p:strVal val="#ppt_x"/>
                                          </p:val>
                                        </p:tav>
                                      </p:tavLst>
                                    </p:anim>
                                    <p:anim calcmode="lin" valueType="num">
                                      <p:cBhvr>
                                        <p:cTn id="2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 grpId="0"/>
      <p:bldP spid="1300" grpId="0"/>
      <p:bldP spid="23" grpId="0" animBg="1"/>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0F198A-3909-432B-98DE-7D4485F4DEBB}"/>
              </a:ext>
            </a:extLst>
          </p:cNvPr>
          <p:cNvPicPr>
            <a:picLocks noChangeAspect="1"/>
          </p:cNvPicPr>
          <p:nvPr/>
        </p:nvPicPr>
        <p:blipFill rotWithShape="1">
          <a:blip r:embed="rId2"/>
          <a:srcRect l="32355" t="1662" r="-1"/>
          <a:stretch/>
        </p:blipFill>
        <p:spPr>
          <a:xfrm>
            <a:off x="9734603" y="1134299"/>
            <a:ext cx="5010095" cy="4873326"/>
          </a:xfrm>
          <a:prstGeom prst="rect">
            <a:avLst/>
          </a:prstGeom>
        </p:spPr>
      </p:pic>
      <p:sp>
        <p:nvSpPr>
          <p:cNvPr id="36" name="Freeform: Shape 35">
            <a:extLst>
              <a:ext uri="{FF2B5EF4-FFF2-40B4-BE49-F238E27FC236}">
                <a16:creationId xmlns:a16="http://schemas.microsoft.com/office/drawing/2014/main" id="{57883596-1D08-472D-8C82-816A9653A28B}"/>
              </a:ext>
            </a:extLst>
          </p:cNvPr>
          <p:cNvSpPr>
            <a:spLocks noChangeAspect="1"/>
          </p:cNvSpPr>
          <p:nvPr/>
        </p:nvSpPr>
        <p:spPr>
          <a:xfrm rot="2700000">
            <a:off x="8604459" y="18192"/>
            <a:ext cx="7151714" cy="7151714"/>
          </a:xfrm>
          <a:custGeom>
            <a:avLst/>
            <a:gdLst>
              <a:gd name="connsiteX0" fmla="*/ 1826916 w 7151714"/>
              <a:gd name="connsiteY0" fmla="*/ 1827544 h 7151714"/>
              <a:gd name="connsiteX1" fmla="*/ 1749208 w 7151714"/>
              <a:gd name="connsiteY1" fmla="*/ 2015146 h 7151714"/>
              <a:gd name="connsiteX2" fmla="*/ 1749208 w 7151714"/>
              <a:gd name="connsiteY2" fmla="*/ 5085359 h 7151714"/>
              <a:gd name="connsiteX3" fmla="*/ 2014517 w 7151714"/>
              <a:gd name="connsiteY3" fmla="*/ 5350668 h 7151714"/>
              <a:gd name="connsiteX4" fmla="*/ 5085988 w 7151714"/>
              <a:gd name="connsiteY4" fmla="*/ 5350668 h 7151714"/>
              <a:gd name="connsiteX5" fmla="*/ 5351297 w 7151714"/>
              <a:gd name="connsiteY5" fmla="*/ 5085359 h 7151714"/>
              <a:gd name="connsiteX6" fmla="*/ 5351297 w 7151714"/>
              <a:gd name="connsiteY6" fmla="*/ 2015146 h 7151714"/>
              <a:gd name="connsiteX7" fmla="*/ 5085988 w 7151714"/>
              <a:gd name="connsiteY7" fmla="*/ 1749837 h 7151714"/>
              <a:gd name="connsiteX8" fmla="*/ 2014517 w 7151714"/>
              <a:gd name="connsiteY8" fmla="*/ 1749837 h 7151714"/>
              <a:gd name="connsiteX9" fmla="*/ 1826916 w 7151714"/>
              <a:gd name="connsiteY9" fmla="*/ 1827544 h 7151714"/>
              <a:gd name="connsiteX10" fmla="*/ 0 w 7151714"/>
              <a:gd name="connsiteY10" fmla="*/ 3601461 h 7151714"/>
              <a:gd name="connsiteX11" fmla="*/ 3601461 w 7151714"/>
              <a:gd name="connsiteY11" fmla="*/ 0 h 7151714"/>
              <a:gd name="connsiteX12" fmla="*/ 7151714 w 7151714"/>
              <a:gd name="connsiteY12" fmla="*/ 3550253 h 7151714"/>
              <a:gd name="connsiteX13" fmla="*/ 3550253 w 7151714"/>
              <a:gd name="connsiteY13" fmla="*/ 7151714 h 715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51714" h="7151714">
                <a:moveTo>
                  <a:pt x="1826916" y="1827544"/>
                </a:moveTo>
                <a:cubicBezTo>
                  <a:pt x="1778904" y="1875556"/>
                  <a:pt x="1749208" y="1941883"/>
                  <a:pt x="1749208" y="2015146"/>
                </a:cubicBezTo>
                <a:lnTo>
                  <a:pt x="1749208" y="5085359"/>
                </a:lnTo>
                <a:cubicBezTo>
                  <a:pt x="1749208" y="5231885"/>
                  <a:pt x="1867991" y="5350668"/>
                  <a:pt x="2014517" y="5350668"/>
                </a:cubicBezTo>
                <a:lnTo>
                  <a:pt x="5085988" y="5350668"/>
                </a:lnTo>
                <a:cubicBezTo>
                  <a:pt x="5232514" y="5350668"/>
                  <a:pt x="5351297" y="5231885"/>
                  <a:pt x="5351297" y="5085359"/>
                </a:cubicBezTo>
                <a:lnTo>
                  <a:pt x="5351297" y="2015146"/>
                </a:lnTo>
                <a:cubicBezTo>
                  <a:pt x="5351297" y="1868620"/>
                  <a:pt x="5232514" y="1749837"/>
                  <a:pt x="5085988" y="1749837"/>
                </a:cubicBezTo>
                <a:lnTo>
                  <a:pt x="2014517" y="1749837"/>
                </a:lnTo>
                <a:cubicBezTo>
                  <a:pt x="1941254" y="1749837"/>
                  <a:pt x="1874927" y="1779533"/>
                  <a:pt x="1826916" y="1827544"/>
                </a:cubicBezTo>
                <a:close/>
                <a:moveTo>
                  <a:pt x="0" y="3601461"/>
                </a:moveTo>
                <a:lnTo>
                  <a:pt x="3601461" y="0"/>
                </a:lnTo>
                <a:lnTo>
                  <a:pt x="7151714" y="3550253"/>
                </a:lnTo>
                <a:lnTo>
                  <a:pt x="3550253" y="715171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03" name="TextBox 1302">
            <a:extLst>
              <a:ext uri="{FF2B5EF4-FFF2-40B4-BE49-F238E27FC236}">
                <a16:creationId xmlns:a16="http://schemas.microsoft.com/office/drawing/2014/main" id="{DAF99419-27EB-4965-933B-F7A6D7053957}"/>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sp>
        <p:nvSpPr>
          <p:cNvPr id="1300" name="TextBox 1299">
            <a:extLst>
              <a:ext uri="{FF2B5EF4-FFF2-40B4-BE49-F238E27FC236}">
                <a16:creationId xmlns:a16="http://schemas.microsoft.com/office/drawing/2014/main" id="{3E134348-A74A-4FAE-A701-65F1947F2C5C}"/>
              </a:ext>
            </a:extLst>
          </p:cNvPr>
          <p:cNvSpPr txBox="1"/>
          <p:nvPr/>
        </p:nvSpPr>
        <p:spPr>
          <a:xfrm>
            <a:off x="832075" y="194443"/>
            <a:ext cx="6344991"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CASE STUDIES</a:t>
            </a:r>
            <a:endParaRPr lang="vi-VN" sz="4400" b="1" dirty="0">
              <a:solidFill>
                <a:srgbClr val="273444"/>
              </a:solidFill>
              <a:latin typeface="#9Slide03 Bebas Neue Bold" panose="020B0606020202050201" pitchFamily="34" charset="0"/>
            </a:endParaRPr>
          </a:p>
        </p:txBody>
      </p:sp>
      <p:sp>
        <p:nvSpPr>
          <p:cNvPr id="23" name="Parallelogram 22">
            <a:extLst>
              <a:ext uri="{FF2B5EF4-FFF2-40B4-BE49-F238E27FC236}">
                <a16:creationId xmlns:a16="http://schemas.microsoft.com/office/drawing/2014/main" id="{055CC667-22B9-49C8-A3F3-9633A931ACB9}"/>
              </a:ext>
            </a:extLst>
          </p:cNvPr>
          <p:cNvSpPr/>
          <p:nvPr/>
        </p:nvSpPr>
        <p:spPr>
          <a:xfrm rot="6232892" flipV="1">
            <a:off x="-152406" y="208686"/>
            <a:ext cx="844082" cy="70132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Parallelogram 1298">
            <a:extLst>
              <a:ext uri="{FF2B5EF4-FFF2-40B4-BE49-F238E27FC236}">
                <a16:creationId xmlns:a16="http://schemas.microsoft.com/office/drawing/2014/main" id="{E9002931-16CD-496B-9048-C9331C643850}"/>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1" name="Straight Connector 1300">
            <a:extLst>
              <a:ext uri="{FF2B5EF4-FFF2-40B4-BE49-F238E27FC236}">
                <a16:creationId xmlns:a16="http://schemas.microsoft.com/office/drawing/2014/main" id="{5161AC92-F6D4-4173-9FE1-86681231AD41}"/>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302" name="Parallelogram 1301">
            <a:extLst>
              <a:ext uri="{FF2B5EF4-FFF2-40B4-BE49-F238E27FC236}">
                <a16:creationId xmlns:a16="http://schemas.microsoft.com/office/drawing/2014/main" id="{6AB18422-8C62-4853-BD46-880CFD91440D}"/>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4" name="Picture 1303">
            <a:extLst>
              <a:ext uri="{FF2B5EF4-FFF2-40B4-BE49-F238E27FC236}">
                <a16:creationId xmlns:a16="http://schemas.microsoft.com/office/drawing/2014/main" id="{B506F59F-D3C1-48E0-AF53-A86D7CC6E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sp>
        <p:nvSpPr>
          <p:cNvPr id="17" name="Rectangle: Rounded Corners 90">
            <a:extLst>
              <a:ext uri="{FF2B5EF4-FFF2-40B4-BE49-F238E27FC236}">
                <a16:creationId xmlns:a16="http://schemas.microsoft.com/office/drawing/2014/main" id="{7990E993-A972-4707-A378-6D6C9FE62AB5}"/>
              </a:ext>
            </a:extLst>
          </p:cNvPr>
          <p:cNvSpPr/>
          <p:nvPr/>
        </p:nvSpPr>
        <p:spPr>
          <a:xfrm>
            <a:off x="936857" y="1134299"/>
            <a:ext cx="2567947" cy="1238193"/>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sp>
        <p:nvSpPr>
          <p:cNvPr id="33" name="TextBox 32">
            <a:extLst>
              <a:ext uri="{FF2B5EF4-FFF2-40B4-BE49-F238E27FC236}">
                <a16:creationId xmlns:a16="http://schemas.microsoft.com/office/drawing/2014/main" id="{4DD2B0EE-2BAC-46BB-82C0-E43B105F8E13}"/>
              </a:ext>
            </a:extLst>
          </p:cNvPr>
          <p:cNvSpPr txBox="1"/>
          <p:nvPr/>
        </p:nvSpPr>
        <p:spPr>
          <a:xfrm>
            <a:off x="3769081" y="1135822"/>
            <a:ext cx="5828913" cy="1235146"/>
          </a:xfrm>
          <a:prstGeom prst="rect">
            <a:avLst/>
          </a:prstGeom>
          <a:noFill/>
        </p:spPr>
        <p:txBody>
          <a:bodyPr wrap="square" rtlCol="0">
            <a:spAutoFit/>
          </a:bodyPr>
          <a:lstStyle/>
          <a:p>
            <a:pPr algn="just">
              <a:lnSpc>
                <a:spcPts val="1800"/>
              </a:lnSpc>
            </a:pP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Talentnet</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là công ty tư vấn nhân sự hàng đầu, với đội ngũ tư vấn hơn 20 năm kinh nghiệm hoạt động trong các lĩnh vực về quản trị nguồn nhân lực. Talentnet hiện cung cấp các giải pháp quản trị nhân sự toàn diện, chuyên nghiệp và thiết thực phù hợp với nhu cầu của các doanh nghiệp</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nvGrpSpPr>
          <p:cNvPr id="48" name="Group 47">
            <a:extLst>
              <a:ext uri="{FF2B5EF4-FFF2-40B4-BE49-F238E27FC236}">
                <a16:creationId xmlns:a16="http://schemas.microsoft.com/office/drawing/2014/main" id="{7B0041C2-F5F0-416D-B977-CB825EB7B668}"/>
              </a:ext>
            </a:extLst>
          </p:cNvPr>
          <p:cNvGrpSpPr/>
          <p:nvPr/>
        </p:nvGrpSpPr>
        <p:grpSpPr>
          <a:xfrm>
            <a:off x="991205" y="2631582"/>
            <a:ext cx="4536421" cy="587533"/>
            <a:chOff x="886074" y="2636027"/>
            <a:chExt cx="4536421" cy="587533"/>
          </a:xfrm>
        </p:grpSpPr>
        <p:pic>
          <p:nvPicPr>
            <p:cNvPr id="20" name="Graphic 19">
              <a:extLst>
                <a:ext uri="{FF2B5EF4-FFF2-40B4-BE49-F238E27FC236}">
                  <a16:creationId xmlns:a16="http://schemas.microsoft.com/office/drawing/2014/main" id="{0348312D-448F-460A-AD93-5310FA718A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86074" y="2681915"/>
              <a:ext cx="216000" cy="216000"/>
            </a:xfrm>
            <a:prstGeom prst="rect">
              <a:avLst/>
            </a:prstGeom>
          </p:spPr>
        </p:pic>
        <p:sp>
          <p:nvSpPr>
            <p:cNvPr id="22" name="TextBox 21">
              <a:extLst>
                <a:ext uri="{FF2B5EF4-FFF2-40B4-BE49-F238E27FC236}">
                  <a16:creationId xmlns:a16="http://schemas.microsoft.com/office/drawing/2014/main" id="{6FEDCAFD-76A9-40DB-8BF3-333CD9E88DFE}"/>
                </a:ext>
              </a:extLst>
            </p:cNvPr>
            <p:cNvSpPr txBox="1"/>
            <p:nvPr/>
          </p:nvSpPr>
          <p:spPr>
            <a:xfrm>
              <a:off x="1206097" y="2636027"/>
              <a:ext cx="4216398" cy="587533"/>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WEBSITE: </a:t>
              </a:r>
            </a:p>
            <a:p>
              <a:pPr algn="just">
                <a:lnSpc>
                  <a:spcPts val="20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www.talentnet.vn</a:t>
              </a:r>
            </a:p>
          </p:txBody>
        </p:sp>
      </p:grpSp>
      <p:grpSp>
        <p:nvGrpSpPr>
          <p:cNvPr id="4" name="Group 3">
            <a:extLst>
              <a:ext uri="{FF2B5EF4-FFF2-40B4-BE49-F238E27FC236}">
                <a16:creationId xmlns:a16="http://schemas.microsoft.com/office/drawing/2014/main" id="{120B6421-0FD8-4C28-B89B-0371B4071B62}"/>
              </a:ext>
            </a:extLst>
          </p:cNvPr>
          <p:cNvGrpSpPr/>
          <p:nvPr/>
        </p:nvGrpSpPr>
        <p:grpSpPr>
          <a:xfrm>
            <a:off x="937205" y="3409064"/>
            <a:ext cx="2567599" cy="1106586"/>
            <a:chOff x="937205" y="3063580"/>
            <a:chExt cx="2567599" cy="1106586"/>
          </a:xfrm>
        </p:grpSpPr>
        <p:pic>
          <p:nvPicPr>
            <p:cNvPr id="27" name="Graphic 26" descr="Marker">
              <a:extLst>
                <a:ext uri="{FF2B5EF4-FFF2-40B4-BE49-F238E27FC236}">
                  <a16:creationId xmlns:a16="http://schemas.microsoft.com/office/drawing/2014/main" id="{1D2D175F-272B-443B-90D3-EC03AFFE8D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7205" y="3063580"/>
              <a:ext cx="324000" cy="324000"/>
            </a:xfrm>
            <a:prstGeom prst="rect">
              <a:avLst/>
            </a:prstGeom>
          </p:spPr>
        </p:pic>
        <p:sp>
          <p:nvSpPr>
            <p:cNvPr id="29" name="TextBox 28">
              <a:extLst>
                <a:ext uri="{FF2B5EF4-FFF2-40B4-BE49-F238E27FC236}">
                  <a16:creationId xmlns:a16="http://schemas.microsoft.com/office/drawing/2014/main" id="{FF8DB3D0-BC09-4AE3-801E-0B8C9E205479}"/>
                </a:ext>
              </a:extLst>
            </p:cNvPr>
            <p:cNvSpPr txBox="1"/>
            <p:nvPr/>
          </p:nvSpPr>
          <p:spPr>
            <a:xfrm>
              <a:off x="1311230" y="3069672"/>
              <a:ext cx="2193574" cy="1100494"/>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ĐỊA CHỈ: </a:t>
              </a:r>
            </a:p>
            <a:p>
              <a:pPr algn="just">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Star Building, 33 Mạc Đĩnh Chi, Phường Đa Kao, Quận 1</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TP.HCM</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grpSp>
        <p:nvGrpSpPr>
          <p:cNvPr id="3" name="Group 2">
            <a:extLst>
              <a:ext uri="{FF2B5EF4-FFF2-40B4-BE49-F238E27FC236}">
                <a16:creationId xmlns:a16="http://schemas.microsoft.com/office/drawing/2014/main" id="{CBF0EAAB-CC74-4637-8288-2E2E96C8236F}"/>
              </a:ext>
            </a:extLst>
          </p:cNvPr>
          <p:cNvGrpSpPr/>
          <p:nvPr/>
        </p:nvGrpSpPr>
        <p:grpSpPr>
          <a:xfrm>
            <a:off x="973205" y="4705600"/>
            <a:ext cx="2531598" cy="1100494"/>
            <a:chOff x="973205" y="3511800"/>
            <a:chExt cx="2531598" cy="1100494"/>
          </a:xfrm>
        </p:grpSpPr>
        <p:pic>
          <p:nvPicPr>
            <p:cNvPr id="35" name="Graphic 34" descr="Briefcase">
              <a:extLst>
                <a:ext uri="{FF2B5EF4-FFF2-40B4-BE49-F238E27FC236}">
                  <a16:creationId xmlns:a16="http://schemas.microsoft.com/office/drawing/2014/main" id="{47F47830-B510-413C-817A-98A4D4754D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73205" y="3539688"/>
              <a:ext cx="252000" cy="252000"/>
            </a:xfrm>
            <a:prstGeom prst="rect">
              <a:avLst/>
            </a:prstGeom>
          </p:spPr>
        </p:pic>
        <p:sp>
          <p:nvSpPr>
            <p:cNvPr id="37" name="TextBox 36">
              <a:extLst>
                <a:ext uri="{FF2B5EF4-FFF2-40B4-BE49-F238E27FC236}">
                  <a16:creationId xmlns:a16="http://schemas.microsoft.com/office/drawing/2014/main" id="{63AC175E-108F-403D-A7E2-6B72EA4D4A46}"/>
                </a:ext>
              </a:extLst>
            </p:cNvPr>
            <p:cNvSpPr txBox="1"/>
            <p:nvPr/>
          </p:nvSpPr>
          <p:spPr>
            <a:xfrm>
              <a:off x="1311228" y="3511800"/>
              <a:ext cx="2193575" cy="1100494"/>
            </a:xfrm>
            <a:prstGeom prst="rect">
              <a:avLst/>
            </a:prstGeom>
            <a:noFill/>
          </p:spPr>
          <p:txBody>
            <a:bodyPr wrap="square" rtlCol="0">
              <a:spAutoFit/>
            </a:bodyPr>
            <a:lstStyle/>
            <a:p>
              <a:pPr>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LĨNH VỰC: </a:t>
              </a:r>
            </a:p>
            <a:p>
              <a:pPr>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Tuyển dụng nhân sự, tư vấn lương, tính lương, thuê ngoài nhân sự…</a:t>
              </a:r>
            </a:p>
          </p:txBody>
        </p:sp>
      </p:grpSp>
      <p:pic>
        <p:nvPicPr>
          <p:cNvPr id="60" name="Graphic 59" descr="Handshake">
            <a:extLst>
              <a:ext uri="{FF2B5EF4-FFF2-40B4-BE49-F238E27FC236}">
                <a16:creationId xmlns:a16="http://schemas.microsoft.com/office/drawing/2014/main" id="{A1E4EF6D-64EA-49AC-A8B7-A51F535C91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854775" y="2641470"/>
            <a:ext cx="288000" cy="288000"/>
          </a:xfrm>
          <a:prstGeom prst="rect">
            <a:avLst/>
          </a:prstGeom>
        </p:spPr>
      </p:pic>
      <p:sp>
        <p:nvSpPr>
          <p:cNvPr id="61" name="TextBox 60">
            <a:extLst>
              <a:ext uri="{FF2B5EF4-FFF2-40B4-BE49-F238E27FC236}">
                <a16:creationId xmlns:a16="http://schemas.microsoft.com/office/drawing/2014/main" id="{2EBADD23-178B-42A9-9D98-4927939CF13A}"/>
              </a:ext>
            </a:extLst>
          </p:cNvPr>
          <p:cNvSpPr txBox="1"/>
          <p:nvPr/>
        </p:nvSpPr>
        <p:spPr>
          <a:xfrm>
            <a:off x="4174798" y="2631582"/>
            <a:ext cx="4216398" cy="307777"/>
          </a:xfrm>
          <a:prstGeom prst="rect">
            <a:avLst/>
          </a:prstGeom>
          <a:noFill/>
        </p:spPr>
        <p:txBody>
          <a:bodyPr wrap="square" rtlCol="0">
            <a:spAutoFit/>
          </a:bodyPr>
          <a:lstStyle/>
          <a:p>
            <a:pPr algn="just"/>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MÔ TẢ DỰ ÁN</a:t>
            </a:r>
            <a:endParaRPr lang="vi-VN"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sp>
        <p:nvSpPr>
          <p:cNvPr id="62" name="TextBox 61">
            <a:extLst>
              <a:ext uri="{FF2B5EF4-FFF2-40B4-BE49-F238E27FC236}">
                <a16:creationId xmlns:a16="http://schemas.microsoft.com/office/drawing/2014/main" id="{BB8B0ADD-944C-42D6-83AD-CD7501BFC28C}"/>
              </a:ext>
            </a:extLst>
          </p:cNvPr>
          <p:cNvSpPr txBox="1"/>
          <p:nvPr/>
        </p:nvSpPr>
        <p:spPr>
          <a:xfrm>
            <a:off x="4174800" y="2929078"/>
            <a:ext cx="5423194" cy="2658613"/>
          </a:xfrm>
          <a:prstGeom prst="rect">
            <a:avLst/>
          </a:prstGeom>
          <a:noFill/>
        </p:spPr>
        <p:txBody>
          <a:bodyPr wrap="square" rtlCol="0">
            <a:spAutoFit/>
          </a:bodyPr>
          <a:lstStyle/>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Tư vấn chuẩn hoá quy trình BD của Coporate và quy trình bán hàng của từng BU</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Giải pháp tiếp thị, bán hàng toàn diện cho lĩnh vực nhân sự (multi sales pipeline, workflow automation process)</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Xây dựng công cụ tìm kiếm, quản lý hồ sơ ứng viên</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KPI for Sales &amp; Consulatant</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Marketing Automation</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Tích hợp website tuyển dụng, eCommerce</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Tích hợp các hệ thống nội bộ của TLN (Netsuite ERP, Bravo)</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BI report &amp; Dashboard</a:t>
            </a:r>
          </a:p>
        </p:txBody>
      </p:sp>
      <p:sp>
        <p:nvSpPr>
          <p:cNvPr id="39" name="Parallelogram 38">
            <a:extLst>
              <a:ext uri="{FF2B5EF4-FFF2-40B4-BE49-F238E27FC236}">
                <a16:creationId xmlns:a16="http://schemas.microsoft.com/office/drawing/2014/main" id="{CC0BF333-7250-4A5C-B5D5-9CAEB99EA35B}"/>
              </a:ext>
            </a:extLst>
          </p:cNvPr>
          <p:cNvSpPr/>
          <p:nvPr/>
        </p:nvSpPr>
        <p:spPr>
          <a:xfrm rot="2672179">
            <a:off x="10207463" y="4699365"/>
            <a:ext cx="1467501" cy="28537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a:extLst>
              <a:ext uri="{FF2B5EF4-FFF2-40B4-BE49-F238E27FC236}">
                <a16:creationId xmlns:a16="http://schemas.microsoft.com/office/drawing/2014/main" id="{39A52762-7246-468F-9816-3FC9813B556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6871" y="1418470"/>
            <a:ext cx="2207919" cy="66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258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2" presetClass="entr" presetSubtype="2" decel="100000" fill="hold" nodeType="withEffect">
                                  <p:stCondLst>
                                    <p:cond delay="0"/>
                                  </p:stCondLst>
                                  <p:childTnLst>
                                    <p:set>
                                      <p:cBhvr>
                                        <p:cTn id="8" dur="1" fill="hold">
                                          <p:stCondLst>
                                            <p:cond delay="0"/>
                                          </p:stCondLst>
                                        </p:cTn>
                                        <p:tgtEl>
                                          <p:spTgt spid="1301"/>
                                        </p:tgtEl>
                                        <p:attrNameLst>
                                          <p:attrName>style.visibility</p:attrName>
                                        </p:attrNameLst>
                                      </p:cBhvr>
                                      <p:to>
                                        <p:strVal val="visible"/>
                                      </p:to>
                                    </p:set>
                                    <p:anim calcmode="lin" valueType="num">
                                      <p:cBhvr additive="base">
                                        <p:cTn id="9" dur="500" fill="hold"/>
                                        <p:tgtEl>
                                          <p:spTgt spid="1301"/>
                                        </p:tgtEl>
                                        <p:attrNameLst>
                                          <p:attrName>ppt_x</p:attrName>
                                        </p:attrNameLst>
                                      </p:cBhvr>
                                      <p:tavLst>
                                        <p:tav tm="0">
                                          <p:val>
                                            <p:strVal val="1+#ppt_w/2"/>
                                          </p:val>
                                        </p:tav>
                                        <p:tav tm="100000">
                                          <p:val>
                                            <p:strVal val="#ppt_x"/>
                                          </p:val>
                                        </p:tav>
                                      </p:tavLst>
                                    </p:anim>
                                    <p:anim calcmode="lin" valueType="num">
                                      <p:cBhvr additive="base">
                                        <p:cTn id="10" dur="500" fill="hold"/>
                                        <p:tgtEl>
                                          <p:spTgt spid="1301"/>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1300"/>
                                        </p:tgtEl>
                                        <p:attrNameLst>
                                          <p:attrName>style.visibility</p:attrName>
                                        </p:attrNameLst>
                                      </p:cBhvr>
                                      <p:to>
                                        <p:strVal val="visible"/>
                                      </p:to>
                                    </p:set>
                                    <p:anim calcmode="lin" valueType="num">
                                      <p:cBhvr additive="base">
                                        <p:cTn id="14" dur="500" fill="hold"/>
                                        <p:tgtEl>
                                          <p:spTgt spid="1300"/>
                                        </p:tgtEl>
                                        <p:attrNameLst>
                                          <p:attrName>ppt_x</p:attrName>
                                        </p:attrNameLst>
                                      </p:cBhvr>
                                      <p:tavLst>
                                        <p:tav tm="0">
                                          <p:val>
                                            <p:strVal val="0-#ppt_w/2"/>
                                          </p:val>
                                        </p:tav>
                                        <p:tav tm="100000">
                                          <p:val>
                                            <p:strVal val="#ppt_x"/>
                                          </p:val>
                                        </p:tav>
                                      </p:tavLst>
                                    </p:anim>
                                    <p:anim calcmode="lin" valueType="num">
                                      <p:cBhvr additive="base">
                                        <p:cTn id="15" dur="500" fill="hold"/>
                                        <p:tgtEl>
                                          <p:spTgt spid="1300"/>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0"/>
                                  </p:stCondLst>
                                  <p:childTnLst>
                                    <p:set>
                                      <p:cBhvr>
                                        <p:cTn id="17" dur="1" fill="hold">
                                          <p:stCondLst>
                                            <p:cond delay="0"/>
                                          </p:stCondLst>
                                        </p:cTn>
                                        <p:tgtEl>
                                          <p:spTgt spid="1303"/>
                                        </p:tgtEl>
                                        <p:attrNameLst>
                                          <p:attrName>style.visibility</p:attrName>
                                        </p:attrNameLst>
                                      </p:cBhvr>
                                      <p:to>
                                        <p:strVal val="visible"/>
                                      </p:to>
                                    </p:set>
                                    <p:anim calcmode="lin" valueType="num">
                                      <p:cBhvr additive="base">
                                        <p:cTn id="18" dur="500" fill="hold"/>
                                        <p:tgtEl>
                                          <p:spTgt spid="1303"/>
                                        </p:tgtEl>
                                        <p:attrNameLst>
                                          <p:attrName>ppt_x</p:attrName>
                                        </p:attrNameLst>
                                      </p:cBhvr>
                                      <p:tavLst>
                                        <p:tav tm="0">
                                          <p:val>
                                            <p:strVal val="#ppt_x"/>
                                          </p:val>
                                        </p:tav>
                                        <p:tav tm="100000">
                                          <p:val>
                                            <p:strVal val="#ppt_x"/>
                                          </p:val>
                                        </p:tav>
                                      </p:tavLst>
                                    </p:anim>
                                    <p:anim calcmode="lin" valueType="num">
                                      <p:cBhvr additive="base">
                                        <p:cTn id="19" dur="500" fill="hold"/>
                                        <p:tgtEl>
                                          <p:spTgt spid="1303"/>
                                        </p:tgtEl>
                                        <p:attrNameLst>
                                          <p:attrName>ppt_y</p:attrName>
                                        </p:attrNameLst>
                                      </p:cBhvr>
                                      <p:tavLst>
                                        <p:tav tm="0">
                                          <p:val>
                                            <p:strVal val="1+#ppt_h/2"/>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anim calcmode="lin" valueType="num">
                                      <p:cBhvr>
                                        <p:cTn id="23" dur="500" fill="hold"/>
                                        <p:tgtEl>
                                          <p:spTgt spid="39"/>
                                        </p:tgtEl>
                                        <p:attrNameLst>
                                          <p:attrName>ppt_x</p:attrName>
                                        </p:attrNameLst>
                                      </p:cBhvr>
                                      <p:tavLst>
                                        <p:tav tm="0">
                                          <p:val>
                                            <p:strVal val="#ppt_x"/>
                                          </p:val>
                                        </p:tav>
                                        <p:tav tm="100000">
                                          <p:val>
                                            <p:strVal val="#ppt_x"/>
                                          </p:val>
                                        </p:tav>
                                      </p:tavLst>
                                    </p:anim>
                                    <p:anim calcmode="lin" valueType="num">
                                      <p:cBhvr>
                                        <p:cTn id="2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 grpId="0"/>
      <p:bldP spid="1300" grpId="0"/>
      <p:bldP spid="23" grpId="0" animBg="1"/>
      <p:bldP spid="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ho thuê kho bãi, căn  hộ">
            <a:extLst>
              <a:ext uri="{FF2B5EF4-FFF2-40B4-BE49-F238E27FC236}">
                <a16:creationId xmlns:a16="http://schemas.microsoft.com/office/drawing/2014/main" id="{B1F329D2-E822-41BC-A87E-9AC7D97E80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008" r="40875"/>
          <a:stretch/>
        </p:blipFill>
        <p:spPr bwMode="auto">
          <a:xfrm>
            <a:off x="9644532" y="1121252"/>
            <a:ext cx="4980826" cy="4873326"/>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Shape 35">
            <a:extLst>
              <a:ext uri="{FF2B5EF4-FFF2-40B4-BE49-F238E27FC236}">
                <a16:creationId xmlns:a16="http://schemas.microsoft.com/office/drawing/2014/main" id="{57883596-1D08-472D-8C82-816A9653A28B}"/>
              </a:ext>
            </a:extLst>
          </p:cNvPr>
          <p:cNvSpPr>
            <a:spLocks noChangeAspect="1"/>
          </p:cNvSpPr>
          <p:nvPr/>
        </p:nvSpPr>
        <p:spPr>
          <a:xfrm rot="2700000">
            <a:off x="8604459" y="18192"/>
            <a:ext cx="7151714" cy="7151714"/>
          </a:xfrm>
          <a:custGeom>
            <a:avLst/>
            <a:gdLst>
              <a:gd name="connsiteX0" fmla="*/ 1826916 w 7151714"/>
              <a:gd name="connsiteY0" fmla="*/ 1827544 h 7151714"/>
              <a:gd name="connsiteX1" fmla="*/ 1749208 w 7151714"/>
              <a:gd name="connsiteY1" fmla="*/ 2015146 h 7151714"/>
              <a:gd name="connsiteX2" fmla="*/ 1749208 w 7151714"/>
              <a:gd name="connsiteY2" fmla="*/ 5085359 h 7151714"/>
              <a:gd name="connsiteX3" fmla="*/ 2014517 w 7151714"/>
              <a:gd name="connsiteY3" fmla="*/ 5350668 h 7151714"/>
              <a:gd name="connsiteX4" fmla="*/ 5085988 w 7151714"/>
              <a:gd name="connsiteY4" fmla="*/ 5350668 h 7151714"/>
              <a:gd name="connsiteX5" fmla="*/ 5351297 w 7151714"/>
              <a:gd name="connsiteY5" fmla="*/ 5085359 h 7151714"/>
              <a:gd name="connsiteX6" fmla="*/ 5351297 w 7151714"/>
              <a:gd name="connsiteY6" fmla="*/ 2015146 h 7151714"/>
              <a:gd name="connsiteX7" fmla="*/ 5085988 w 7151714"/>
              <a:gd name="connsiteY7" fmla="*/ 1749837 h 7151714"/>
              <a:gd name="connsiteX8" fmla="*/ 2014517 w 7151714"/>
              <a:gd name="connsiteY8" fmla="*/ 1749837 h 7151714"/>
              <a:gd name="connsiteX9" fmla="*/ 1826916 w 7151714"/>
              <a:gd name="connsiteY9" fmla="*/ 1827544 h 7151714"/>
              <a:gd name="connsiteX10" fmla="*/ 0 w 7151714"/>
              <a:gd name="connsiteY10" fmla="*/ 3601461 h 7151714"/>
              <a:gd name="connsiteX11" fmla="*/ 3601461 w 7151714"/>
              <a:gd name="connsiteY11" fmla="*/ 0 h 7151714"/>
              <a:gd name="connsiteX12" fmla="*/ 7151714 w 7151714"/>
              <a:gd name="connsiteY12" fmla="*/ 3550253 h 7151714"/>
              <a:gd name="connsiteX13" fmla="*/ 3550253 w 7151714"/>
              <a:gd name="connsiteY13" fmla="*/ 7151714 h 715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51714" h="7151714">
                <a:moveTo>
                  <a:pt x="1826916" y="1827544"/>
                </a:moveTo>
                <a:cubicBezTo>
                  <a:pt x="1778904" y="1875556"/>
                  <a:pt x="1749208" y="1941883"/>
                  <a:pt x="1749208" y="2015146"/>
                </a:cubicBezTo>
                <a:lnTo>
                  <a:pt x="1749208" y="5085359"/>
                </a:lnTo>
                <a:cubicBezTo>
                  <a:pt x="1749208" y="5231885"/>
                  <a:pt x="1867991" y="5350668"/>
                  <a:pt x="2014517" y="5350668"/>
                </a:cubicBezTo>
                <a:lnTo>
                  <a:pt x="5085988" y="5350668"/>
                </a:lnTo>
                <a:cubicBezTo>
                  <a:pt x="5232514" y="5350668"/>
                  <a:pt x="5351297" y="5231885"/>
                  <a:pt x="5351297" y="5085359"/>
                </a:cubicBezTo>
                <a:lnTo>
                  <a:pt x="5351297" y="2015146"/>
                </a:lnTo>
                <a:cubicBezTo>
                  <a:pt x="5351297" y="1868620"/>
                  <a:pt x="5232514" y="1749837"/>
                  <a:pt x="5085988" y="1749837"/>
                </a:cubicBezTo>
                <a:lnTo>
                  <a:pt x="2014517" y="1749837"/>
                </a:lnTo>
                <a:cubicBezTo>
                  <a:pt x="1941254" y="1749837"/>
                  <a:pt x="1874927" y="1779533"/>
                  <a:pt x="1826916" y="1827544"/>
                </a:cubicBezTo>
                <a:close/>
                <a:moveTo>
                  <a:pt x="0" y="3601461"/>
                </a:moveTo>
                <a:lnTo>
                  <a:pt x="3601461" y="0"/>
                </a:lnTo>
                <a:lnTo>
                  <a:pt x="7151714" y="3550253"/>
                </a:lnTo>
                <a:lnTo>
                  <a:pt x="3550253" y="715171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03" name="TextBox 1302">
            <a:extLst>
              <a:ext uri="{FF2B5EF4-FFF2-40B4-BE49-F238E27FC236}">
                <a16:creationId xmlns:a16="http://schemas.microsoft.com/office/drawing/2014/main" id="{DAF99419-27EB-4965-933B-F7A6D7053957}"/>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sp>
        <p:nvSpPr>
          <p:cNvPr id="1300" name="TextBox 1299">
            <a:extLst>
              <a:ext uri="{FF2B5EF4-FFF2-40B4-BE49-F238E27FC236}">
                <a16:creationId xmlns:a16="http://schemas.microsoft.com/office/drawing/2014/main" id="{3E134348-A74A-4FAE-A701-65F1947F2C5C}"/>
              </a:ext>
            </a:extLst>
          </p:cNvPr>
          <p:cNvSpPr txBox="1"/>
          <p:nvPr/>
        </p:nvSpPr>
        <p:spPr>
          <a:xfrm>
            <a:off x="832075" y="194443"/>
            <a:ext cx="6344991"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CASE STUDIES</a:t>
            </a:r>
            <a:endParaRPr lang="vi-VN" sz="4400" b="1" dirty="0">
              <a:solidFill>
                <a:srgbClr val="273444"/>
              </a:solidFill>
              <a:latin typeface="#9Slide03 Bebas Neue Bold" panose="020B0606020202050201" pitchFamily="34" charset="0"/>
            </a:endParaRPr>
          </a:p>
        </p:txBody>
      </p:sp>
      <p:sp>
        <p:nvSpPr>
          <p:cNvPr id="23" name="Parallelogram 22">
            <a:extLst>
              <a:ext uri="{FF2B5EF4-FFF2-40B4-BE49-F238E27FC236}">
                <a16:creationId xmlns:a16="http://schemas.microsoft.com/office/drawing/2014/main" id="{055CC667-22B9-49C8-A3F3-9633A931ACB9}"/>
              </a:ext>
            </a:extLst>
          </p:cNvPr>
          <p:cNvSpPr/>
          <p:nvPr/>
        </p:nvSpPr>
        <p:spPr>
          <a:xfrm rot="6232892" flipV="1">
            <a:off x="-152406" y="208686"/>
            <a:ext cx="844082" cy="70132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Parallelogram 1298">
            <a:extLst>
              <a:ext uri="{FF2B5EF4-FFF2-40B4-BE49-F238E27FC236}">
                <a16:creationId xmlns:a16="http://schemas.microsoft.com/office/drawing/2014/main" id="{E9002931-16CD-496B-9048-C9331C643850}"/>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1" name="Straight Connector 1300">
            <a:extLst>
              <a:ext uri="{FF2B5EF4-FFF2-40B4-BE49-F238E27FC236}">
                <a16:creationId xmlns:a16="http://schemas.microsoft.com/office/drawing/2014/main" id="{5161AC92-F6D4-4173-9FE1-86681231AD41}"/>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302" name="Parallelogram 1301">
            <a:extLst>
              <a:ext uri="{FF2B5EF4-FFF2-40B4-BE49-F238E27FC236}">
                <a16:creationId xmlns:a16="http://schemas.microsoft.com/office/drawing/2014/main" id="{6AB18422-8C62-4853-BD46-880CFD91440D}"/>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4" name="Picture 1303">
            <a:extLst>
              <a:ext uri="{FF2B5EF4-FFF2-40B4-BE49-F238E27FC236}">
                <a16:creationId xmlns:a16="http://schemas.microsoft.com/office/drawing/2014/main" id="{B506F59F-D3C1-48E0-AF53-A86D7CC6E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sp>
        <p:nvSpPr>
          <p:cNvPr id="17" name="Rectangle: Rounded Corners 90">
            <a:extLst>
              <a:ext uri="{FF2B5EF4-FFF2-40B4-BE49-F238E27FC236}">
                <a16:creationId xmlns:a16="http://schemas.microsoft.com/office/drawing/2014/main" id="{7990E993-A972-4707-A378-6D6C9FE62AB5}"/>
              </a:ext>
            </a:extLst>
          </p:cNvPr>
          <p:cNvSpPr/>
          <p:nvPr/>
        </p:nvSpPr>
        <p:spPr>
          <a:xfrm>
            <a:off x="936857" y="1134299"/>
            <a:ext cx="2567947" cy="1238193"/>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sp>
        <p:nvSpPr>
          <p:cNvPr id="33" name="TextBox 32">
            <a:extLst>
              <a:ext uri="{FF2B5EF4-FFF2-40B4-BE49-F238E27FC236}">
                <a16:creationId xmlns:a16="http://schemas.microsoft.com/office/drawing/2014/main" id="{4DD2B0EE-2BAC-46BB-82C0-E43B105F8E13}"/>
              </a:ext>
            </a:extLst>
          </p:cNvPr>
          <p:cNvSpPr txBox="1"/>
          <p:nvPr/>
        </p:nvSpPr>
        <p:spPr>
          <a:xfrm>
            <a:off x="3769081" y="1366655"/>
            <a:ext cx="5828913" cy="773481"/>
          </a:xfrm>
          <a:prstGeom prst="rect">
            <a:avLst/>
          </a:prstGeom>
          <a:noFill/>
        </p:spPr>
        <p:txBody>
          <a:bodyPr wrap="square" rtlCol="0">
            <a:spAutoFit/>
          </a:bodyPr>
          <a:lstStyle/>
          <a:p>
            <a:pPr algn="just">
              <a:lnSpc>
                <a:spcPts val="18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Lucky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là nhà phân phối sản phẩm điện thoại Nokia độc quyền ở Việt Nam. Với 2 chi nhánh là tại TPHCM và Cần Thơ. Hiện tại công ty có mở rộng hoạt động sang lĩnh vực cho thuê kho bãi.</a:t>
            </a:r>
          </a:p>
        </p:txBody>
      </p:sp>
      <p:grpSp>
        <p:nvGrpSpPr>
          <p:cNvPr id="48" name="Group 47">
            <a:extLst>
              <a:ext uri="{FF2B5EF4-FFF2-40B4-BE49-F238E27FC236}">
                <a16:creationId xmlns:a16="http://schemas.microsoft.com/office/drawing/2014/main" id="{7B0041C2-F5F0-416D-B977-CB825EB7B668}"/>
              </a:ext>
            </a:extLst>
          </p:cNvPr>
          <p:cNvGrpSpPr/>
          <p:nvPr/>
        </p:nvGrpSpPr>
        <p:grpSpPr>
          <a:xfrm>
            <a:off x="991205" y="2631582"/>
            <a:ext cx="4536421" cy="587533"/>
            <a:chOff x="886074" y="2636027"/>
            <a:chExt cx="4536421" cy="587533"/>
          </a:xfrm>
        </p:grpSpPr>
        <p:pic>
          <p:nvPicPr>
            <p:cNvPr id="20" name="Graphic 19">
              <a:extLst>
                <a:ext uri="{FF2B5EF4-FFF2-40B4-BE49-F238E27FC236}">
                  <a16:creationId xmlns:a16="http://schemas.microsoft.com/office/drawing/2014/main" id="{0348312D-448F-460A-AD93-5310FA718A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86074" y="2681915"/>
              <a:ext cx="216000" cy="216000"/>
            </a:xfrm>
            <a:prstGeom prst="rect">
              <a:avLst/>
            </a:prstGeom>
          </p:spPr>
        </p:pic>
        <p:sp>
          <p:nvSpPr>
            <p:cNvPr id="22" name="TextBox 21">
              <a:extLst>
                <a:ext uri="{FF2B5EF4-FFF2-40B4-BE49-F238E27FC236}">
                  <a16:creationId xmlns:a16="http://schemas.microsoft.com/office/drawing/2014/main" id="{6FEDCAFD-76A9-40DB-8BF3-333CD9E88DFE}"/>
                </a:ext>
              </a:extLst>
            </p:cNvPr>
            <p:cNvSpPr txBox="1"/>
            <p:nvPr/>
          </p:nvSpPr>
          <p:spPr>
            <a:xfrm>
              <a:off x="1206097" y="2636027"/>
              <a:ext cx="4216398" cy="587533"/>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WEBSITE: </a:t>
              </a:r>
            </a:p>
            <a:p>
              <a:pPr algn="just">
                <a:lnSpc>
                  <a:spcPts val="20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www. lucky.vn</a:t>
              </a:r>
            </a:p>
          </p:txBody>
        </p:sp>
      </p:grpSp>
      <p:grpSp>
        <p:nvGrpSpPr>
          <p:cNvPr id="4" name="Group 3">
            <a:extLst>
              <a:ext uri="{FF2B5EF4-FFF2-40B4-BE49-F238E27FC236}">
                <a16:creationId xmlns:a16="http://schemas.microsoft.com/office/drawing/2014/main" id="{120B6421-0FD8-4C28-B89B-0371B4071B62}"/>
              </a:ext>
            </a:extLst>
          </p:cNvPr>
          <p:cNvGrpSpPr/>
          <p:nvPr/>
        </p:nvGrpSpPr>
        <p:grpSpPr>
          <a:xfrm>
            <a:off x="937205" y="3409064"/>
            <a:ext cx="2567599" cy="1106586"/>
            <a:chOff x="937205" y="3063580"/>
            <a:chExt cx="2567599" cy="1106586"/>
          </a:xfrm>
        </p:grpSpPr>
        <p:pic>
          <p:nvPicPr>
            <p:cNvPr id="27" name="Graphic 26" descr="Marker">
              <a:extLst>
                <a:ext uri="{FF2B5EF4-FFF2-40B4-BE49-F238E27FC236}">
                  <a16:creationId xmlns:a16="http://schemas.microsoft.com/office/drawing/2014/main" id="{1D2D175F-272B-443B-90D3-EC03AFFE8D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7205" y="3063580"/>
              <a:ext cx="324000" cy="324000"/>
            </a:xfrm>
            <a:prstGeom prst="rect">
              <a:avLst/>
            </a:prstGeom>
          </p:spPr>
        </p:pic>
        <p:sp>
          <p:nvSpPr>
            <p:cNvPr id="29" name="TextBox 28">
              <a:extLst>
                <a:ext uri="{FF2B5EF4-FFF2-40B4-BE49-F238E27FC236}">
                  <a16:creationId xmlns:a16="http://schemas.microsoft.com/office/drawing/2014/main" id="{FF8DB3D0-BC09-4AE3-801E-0B8C9E205479}"/>
                </a:ext>
              </a:extLst>
            </p:cNvPr>
            <p:cNvSpPr txBox="1"/>
            <p:nvPr/>
          </p:nvSpPr>
          <p:spPr>
            <a:xfrm>
              <a:off x="1311230" y="3069672"/>
              <a:ext cx="2193574" cy="1100494"/>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ĐỊA CHỈ: </a:t>
              </a:r>
            </a:p>
            <a:p>
              <a:pPr algn="just">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Lô 7, KCN Tân Tạo, P</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hường</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Tân Tạo A, Q</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uận</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Bình Tân, TPHCM</a:t>
              </a:r>
            </a:p>
          </p:txBody>
        </p:sp>
      </p:grpSp>
      <p:grpSp>
        <p:nvGrpSpPr>
          <p:cNvPr id="3" name="Group 2">
            <a:extLst>
              <a:ext uri="{FF2B5EF4-FFF2-40B4-BE49-F238E27FC236}">
                <a16:creationId xmlns:a16="http://schemas.microsoft.com/office/drawing/2014/main" id="{CBF0EAAB-CC74-4637-8288-2E2E96C8236F}"/>
              </a:ext>
            </a:extLst>
          </p:cNvPr>
          <p:cNvGrpSpPr/>
          <p:nvPr/>
        </p:nvGrpSpPr>
        <p:grpSpPr>
          <a:xfrm>
            <a:off x="973205" y="4705600"/>
            <a:ext cx="2531598" cy="1356975"/>
            <a:chOff x="973205" y="3511800"/>
            <a:chExt cx="2531598" cy="1356975"/>
          </a:xfrm>
        </p:grpSpPr>
        <p:pic>
          <p:nvPicPr>
            <p:cNvPr id="35" name="Graphic 34" descr="Briefcase">
              <a:extLst>
                <a:ext uri="{FF2B5EF4-FFF2-40B4-BE49-F238E27FC236}">
                  <a16:creationId xmlns:a16="http://schemas.microsoft.com/office/drawing/2014/main" id="{47F47830-B510-413C-817A-98A4D4754D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73205" y="3539688"/>
              <a:ext cx="252000" cy="252000"/>
            </a:xfrm>
            <a:prstGeom prst="rect">
              <a:avLst/>
            </a:prstGeom>
          </p:spPr>
        </p:pic>
        <p:sp>
          <p:nvSpPr>
            <p:cNvPr id="37" name="TextBox 36">
              <a:extLst>
                <a:ext uri="{FF2B5EF4-FFF2-40B4-BE49-F238E27FC236}">
                  <a16:creationId xmlns:a16="http://schemas.microsoft.com/office/drawing/2014/main" id="{63AC175E-108F-403D-A7E2-6B72EA4D4A46}"/>
                </a:ext>
              </a:extLst>
            </p:cNvPr>
            <p:cNvSpPr txBox="1"/>
            <p:nvPr/>
          </p:nvSpPr>
          <p:spPr>
            <a:xfrm>
              <a:off x="1311228" y="3511800"/>
              <a:ext cx="2193575" cy="1356975"/>
            </a:xfrm>
            <a:prstGeom prst="rect">
              <a:avLst/>
            </a:prstGeom>
            <a:noFill/>
          </p:spPr>
          <p:txBody>
            <a:bodyPr wrap="square" rtlCol="0">
              <a:spAutoFit/>
            </a:bodyPr>
            <a:lstStyle/>
            <a:p>
              <a:pPr>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LĨNH VỰC: </a:t>
              </a:r>
            </a:p>
            <a:p>
              <a:pPr>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Cho thuê kho – bãi; Nhập khẩu và phân phối điện thoại, máy tính, thiết bị viễn thông</a:t>
              </a:r>
            </a:p>
          </p:txBody>
        </p:sp>
      </p:grpSp>
      <p:pic>
        <p:nvPicPr>
          <p:cNvPr id="60" name="Graphic 59" descr="Handshake">
            <a:extLst>
              <a:ext uri="{FF2B5EF4-FFF2-40B4-BE49-F238E27FC236}">
                <a16:creationId xmlns:a16="http://schemas.microsoft.com/office/drawing/2014/main" id="{A1E4EF6D-64EA-49AC-A8B7-A51F535C91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854775" y="2641470"/>
            <a:ext cx="288000" cy="288000"/>
          </a:xfrm>
          <a:prstGeom prst="rect">
            <a:avLst/>
          </a:prstGeom>
        </p:spPr>
      </p:pic>
      <p:sp>
        <p:nvSpPr>
          <p:cNvPr id="61" name="TextBox 60">
            <a:extLst>
              <a:ext uri="{FF2B5EF4-FFF2-40B4-BE49-F238E27FC236}">
                <a16:creationId xmlns:a16="http://schemas.microsoft.com/office/drawing/2014/main" id="{2EBADD23-178B-42A9-9D98-4927939CF13A}"/>
              </a:ext>
            </a:extLst>
          </p:cNvPr>
          <p:cNvSpPr txBox="1"/>
          <p:nvPr/>
        </p:nvSpPr>
        <p:spPr>
          <a:xfrm>
            <a:off x="4174798" y="2631582"/>
            <a:ext cx="4216398" cy="307777"/>
          </a:xfrm>
          <a:prstGeom prst="rect">
            <a:avLst/>
          </a:prstGeom>
          <a:noFill/>
        </p:spPr>
        <p:txBody>
          <a:bodyPr wrap="square" rtlCol="0">
            <a:spAutoFit/>
          </a:bodyPr>
          <a:lstStyle/>
          <a:p>
            <a:pPr algn="just"/>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MÔ TẢ DỰ ÁN</a:t>
            </a:r>
            <a:endParaRPr lang="vi-VN"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sp>
        <p:nvSpPr>
          <p:cNvPr id="62" name="TextBox 61">
            <a:extLst>
              <a:ext uri="{FF2B5EF4-FFF2-40B4-BE49-F238E27FC236}">
                <a16:creationId xmlns:a16="http://schemas.microsoft.com/office/drawing/2014/main" id="{BB8B0ADD-944C-42D6-83AD-CD7501BFC28C}"/>
              </a:ext>
            </a:extLst>
          </p:cNvPr>
          <p:cNvSpPr txBox="1"/>
          <p:nvPr/>
        </p:nvSpPr>
        <p:spPr>
          <a:xfrm>
            <a:off x="4174800" y="2929078"/>
            <a:ext cx="5423194" cy="1850699"/>
          </a:xfrm>
          <a:prstGeom prst="rect">
            <a:avLst/>
          </a:prstGeom>
          <a:noFill/>
        </p:spPr>
        <p:txBody>
          <a:bodyPr wrap="square" rtlCol="0">
            <a:spAutoFit/>
          </a:bodyPr>
          <a:lstStyle/>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Quản lý đơn hàng, báo giá, hợp đồng, công nợ; </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Quản lý sales (phân phối), sales target, sales quota</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Mobile App for Sales, định vị GPS</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Mobile App for Agency </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Tích hợp ERP Oracle, xử lý đơn hàng hàng loạt từ các hệ thống phân phối như Điện máy xanh, Thế giới di động, Viễn thông A…</a:t>
            </a:r>
          </a:p>
        </p:txBody>
      </p:sp>
      <p:sp>
        <p:nvSpPr>
          <p:cNvPr id="39" name="Parallelogram 38">
            <a:extLst>
              <a:ext uri="{FF2B5EF4-FFF2-40B4-BE49-F238E27FC236}">
                <a16:creationId xmlns:a16="http://schemas.microsoft.com/office/drawing/2014/main" id="{CC0BF333-7250-4A5C-B5D5-9CAEB99EA35B}"/>
              </a:ext>
            </a:extLst>
          </p:cNvPr>
          <p:cNvSpPr/>
          <p:nvPr/>
        </p:nvSpPr>
        <p:spPr>
          <a:xfrm rot="2672179">
            <a:off x="10207463" y="4699365"/>
            <a:ext cx="1467501" cy="28537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12" descr="logo">
            <a:extLst>
              <a:ext uri="{FF2B5EF4-FFF2-40B4-BE49-F238E27FC236}">
                <a16:creationId xmlns:a16="http://schemas.microsoft.com/office/drawing/2014/main" id="{0A33987D-D37C-4F88-831D-E800694627A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45462" y="1246696"/>
            <a:ext cx="950736" cy="1013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189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2" presetClass="entr" presetSubtype="2" decel="100000" fill="hold" nodeType="withEffect">
                                  <p:stCondLst>
                                    <p:cond delay="0"/>
                                  </p:stCondLst>
                                  <p:childTnLst>
                                    <p:set>
                                      <p:cBhvr>
                                        <p:cTn id="8" dur="1" fill="hold">
                                          <p:stCondLst>
                                            <p:cond delay="0"/>
                                          </p:stCondLst>
                                        </p:cTn>
                                        <p:tgtEl>
                                          <p:spTgt spid="1301"/>
                                        </p:tgtEl>
                                        <p:attrNameLst>
                                          <p:attrName>style.visibility</p:attrName>
                                        </p:attrNameLst>
                                      </p:cBhvr>
                                      <p:to>
                                        <p:strVal val="visible"/>
                                      </p:to>
                                    </p:set>
                                    <p:anim calcmode="lin" valueType="num">
                                      <p:cBhvr additive="base">
                                        <p:cTn id="9" dur="500" fill="hold"/>
                                        <p:tgtEl>
                                          <p:spTgt spid="1301"/>
                                        </p:tgtEl>
                                        <p:attrNameLst>
                                          <p:attrName>ppt_x</p:attrName>
                                        </p:attrNameLst>
                                      </p:cBhvr>
                                      <p:tavLst>
                                        <p:tav tm="0">
                                          <p:val>
                                            <p:strVal val="1+#ppt_w/2"/>
                                          </p:val>
                                        </p:tav>
                                        <p:tav tm="100000">
                                          <p:val>
                                            <p:strVal val="#ppt_x"/>
                                          </p:val>
                                        </p:tav>
                                      </p:tavLst>
                                    </p:anim>
                                    <p:anim calcmode="lin" valueType="num">
                                      <p:cBhvr additive="base">
                                        <p:cTn id="10" dur="500" fill="hold"/>
                                        <p:tgtEl>
                                          <p:spTgt spid="1301"/>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1300"/>
                                        </p:tgtEl>
                                        <p:attrNameLst>
                                          <p:attrName>style.visibility</p:attrName>
                                        </p:attrNameLst>
                                      </p:cBhvr>
                                      <p:to>
                                        <p:strVal val="visible"/>
                                      </p:to>
                                    </p:set>
                                    <p:anim calcmode="lin" valueType="num">
                                      <p:cBhvr additive="base">
                                        <p:cTn id="14" dur="500" fill="hold"/>
                                        <p:tgtEl>
                                          <p:spTgt spid="1300"/>
                                        </p:tgtEl>
                                        <p:attrNameLst>
                                          <p:attrName>ppt_x</p:attrName>
                                        </p:attrNameLst>
                                      </p:cBhvr>
                                      <p:tavLst>
                                        <p:tav tm="0">
                                          <p:val>
                                            <p:strVal val="0-#ppt_w/2"/>
                                          </p:val>
                                        </p:tav>
                                        <p:tav tm="100000">
                                          <p:val>
                                            <p:strVal val="#ppt_x"/>
                                          </p:val>
                                        </p:tav>
                                      </p:tavLst>
                                    </p:anim>
                                    <p:anim calcmode="lin" valueType="num">
                                      <p:cBhvr additive="base">
                                        <p:cTn id="15" dur="500" fill="hold"/>
                                        <p:tgtEl>
                                          <p:spTgt spid="1300"/>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0"/>
                                  </p:stCondLst>
                                  <p:childTnLst>
                                    <p:set>
                                      <p:cBhvr>
                                        <p:cTn id="17" dur="1" fill="hold">
                                          <p:stCondLst>
                                            <p:cond delay="0"/>
                                          </p:stCondLst>
                                        </p:cTn>
                                        <p:tgtEl>
                                          <p:spTgt spid="1303"/>
                                        </p:tgtEl>
                                        <p:attrNameLst>
                                          <p:attrName>style.visibility</p:attrName>
                                        </p:attrNameLst>
                                      </p:cBhvr>
                                      <p:to>
                                        <p:strVal val="visible"/>
                                      </p:to>
                                    </p:set>
                                    <p:anim calcmode="lin" valueType="num">
                                      <p:cBhvr additive="base">
                                        <p:cTn id="18" dur="500" fill="hold"/>
                                        <p:tgtEl>
                                          <p:spTgt spid="1303"/>
                                        </p:tgtEl>
                                        <p:attrNameLst>
                                          <p:attrName>ppt_x</p:attrName>
                                        </p:attrNameLst>
                                      </p:cBhvr>
                                      <p:tavLst>
                                        <p:tav tm="0">
                                          <p:val>
                                            <p:strVal val="#ppt_x"/>
                                          </p:val>
                                        </p:tav>
                                        <p:tav tm="100000">
                                          <p:val>
                                            <p:strVal val="#ppt_x"/>
                                          </p:val>
                                        </p:tav>
                                      </p:tavLst>
                                    </p:anim>
                                    <p:anim calcmode="lin" valueType="num">
                                      <p:cBhvr additive="base">
                                        <p:cTn id="19" dur="500" fill="hold"/>
                                        <p:tgtEl>
                                          <p:spTgt spid="1303"/>
                                        </p:tgtEl>
                                        <p:attrNameLst>
                                          <p:attrName>ppt_y</p:attrName>
                                        </p:attrNameLst>
                                      </p:cBhvr>
                                      <p:tavLst>
                                        <p:tav tm="0">
                                          <p:val>
                                            <p:strVal val="1+#ppt_h/2"/>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anim calcmode="lin" valueType="num">
                                      <p:cBhvr>
                                        <p:cTn id="23" dur="500" fill="hold"/>
                                        <p:tgtEl>
                                          <p:spTgt spid="39"/>
                                        </p:tgtEl>
                                        <p:attrNameLst>
                                          <p:attrName>ppt_x</p:attrName>
                                        </p:attrNameLst>
                                      </p:cBhvr>
                                      <p:tavLst>
                                        <p:tav tm="0">
                                          <p:val>
                                            <p:strVal val="#ppt_x"/>
                                          </p:val>
                                        </p:tav>
                                        <p:tav tm="100000">
                                          <p:val>
                                            <p:strVal val="#ppt_x"/>
                                          </p:val>
                                        </p:tav>
                                      </p:tavLst>
                                    </p:anim>
                                    <p:anim calcmode="lin" valueType="num">
                                      <p:cBhvr>
                                        <p:cTn id="2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 grpId="0"/>
      <p:bldP spid="1300" grpId="0"/>
      <p:bldP spid="23" grpId="0" animBg="1"/>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9" name="Parallelogram 1298">
            <a:extLst>
              <a:ext uri="{FF2B5EF4-FFF2-40B4-BE49-F238E27FC236}">
                <a16:creationId xmlns:a16="http://schemas.microsoft.com/office/drawing/2014/main" id="{E9002931-16CD-496B-9048-C9331C643850}"/>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 name="TextBox 1299">
            <a:extLst>
              <a:ext uri="{FF2B5EF4-FFF2-40B4-BE49-F238E27FC236}">
                <a16:creationId xmlns:a16="http://schemas.microsoft.com/office/drawing/2014/main" id="{3E134348-A74A-4FAE-A701-65F1947F2C5C}"/>
              </a:ext>
            </a:extLst>
          </p:cNvPr>
          <p:cNvSpPr txBox="1"/>
          <p:nvPr/>
        </p:nvSpPr>
        <p:spPr>
          <a:xfrm>
            <a:off x="832075" y="194443"/>
            <a:ext cx="6344991"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CHUYÊN GIA ONLINECRM</a:t>
            </a:r>
            <a:endParaRPr lang="vi-VN" sz="4400" b="1" dirty="0">
              <a:solidFill>
                <a:srgbClr val="273444"/>
              </a:solidFill>
              <a:latin typeface="#9Slide03 Bebas Neue Bold" panose="020B0606020202050201" pitchFamily="34" charset="0"/>
            </a:endParaRPr>
          </a:p>
        </p:txBody>
      </p:sp>
      <p:cxnSp>
        <p:nvCxnSpPr>
          <p:cNvPr id="1301" name="Straight Connector 1300">
            <a:extLst>
              <a:ext uri="{FF2B5EF4-FFF2-40B4-BE49-F238E27FC236}">
                <a16:creationId xmlns:a16="http://schemas.microsoft.com/office/drawing/2014/main" id="{5161AC92-F6D4-4173-9FE1-86681231AD41}"/>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302" name="Parallelogram 1301">
            <a:extLst>
              <a:ext uri="{FF2B5EF4-FFF2-40B4-BE49-F238E27FC236}">
                <a16:creationId xmlns:a16="http://schemas.microsoft.com/office/drawing/2014/main" id="{6AB18422-8C62-4853-BD46-880CFD91440D}"/>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3" name="TextBox 1302">
            <a:extLst>
              <a:ext uri="{FF2B5EF4-FFF2-40B4-BE49-F238E27FC236}">
                <a16:creationId xmlns:a16="http://schemas.microsoft.com/office/drawing/2014/main" id="{DAF99419-27EB-4965-933B-F7A6D7053957}"/>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pic>
        <p:nvPicPr>
          <p:cNvPr id="1304" name="Picture 1303">
            <a:extLst>
              <a:ext uri="{FF2B5EF4-FFF2-40B4-BE49-F238E27FC236}">
                <a16:creationId xmlns:a16="http://schemas.microsoft.com/office/drawing/2014/main" id="{B506F59F-D3C1-48E0-AF53-A86D7CC6E5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pic>
        <p:nvPicPr>
          <p:cNvPr id="3" name="Picture 2">
            <a:extLst>
              <a:ext uri="{FF2B5EF4-FFF2-40B4-BE49-F238E27FC236}">
                <a16:creationId xmlns:a16="http://schemas.microsoft.com/office/drawing/2014/main" id="{69043FF2-9060-4E0B-82F8-829CC2EB7BDD}"/>
              </a:ext>
            </a:extLst>
          </p:cNvPr>
          <p:cNvPicPr>
            <a:picLocks/>
          </p:cNvPicPr>
          <p:nvPr/>
        </p:nvPicPr>
        <p:blipFill>
          <a:blip r:embed="rId3">
            <a:extLst>
              <a:ext uri="{28A0092B-C50C-407E-A947-70E740481C1C}">
                <a14:useLocalDpi xmlns:a14="http://schemas.microsoft.com/office/drawing/2010/main" val="0"/>
              </a:ext>
            </a:extLst>
          </a:blip>
          <a:srcRect/>
          <a:stretch/>
        </p:blipFill>
        <p:spPr>
          <a:xfrm>
            <a:off x="930913" y="1675175"/>
            <a:ext cx="3240000" cy="3239822"/>
          </a:xfrm>
          <a:prstGeom prst="rect">
            <a:avLst/>
          </a:prstGeom>
          <a:effectLst>
            <a:outerShdw blurRad="38100" dir="5400000" sx="65000" sy="65000" algn="ctr" rotWithShape="0">
              <a:schemeClr val="bg2">
                <a:lumMod val="25000"/>
                <a:alpha val="35000"/>
              </a:schemeClr>
            </a:outerShdw>
          </a:effectLst>
        </p:spPr>
      </p:pic>
      <p:sp>
        <p:nvSpPr>
          <p:cNvPr id="4" name="Parallelogram 3">
            <a:extLst>
              <a:ext uri="{FF2B5EF4-FFF2-40B4-BE49-F238E27FC236}">
                <a16:creationId xmlns:a16="http://schemas.microsoft.com/office/drawing/2014/main" id="{2DC73370-482C-4B65-894A-7C16BBB50E3B}"/>
              </a:ext>
            </a:extLst>
          </p:cNvPr>
          <p:cNvSpPr/>
          <p:nvPr/>
        </p:nvSpPr>
        <p:spPr>
          <a:xfrm rot="18905255">
            <a:off x="2571835" y="4001313"/>
            <a:ext cx="1467501" cy="28537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379E7F6-D115-4D5D-B74A-0C94EA3A1095}"/>
              </a:ext>
            </a:extLst>
          </p:cNvPr>
          <p:cNvSpPr txBox="1"/>
          <p:nvPr/>
        </p:nvSpPr>
        <p:spPr>
          <a:xfrm>
            <a:off x="1384980" y="5043357"/>
            <a:ext cx="2337302" cy="369332"/>
          </a:xfrm>
          <a:prstGeom prst="rect">
            <a:avLst/>
          </a:prstGeom>
          <a:noFill/>
        </p:spPr>
        <p:txBody>
          <a:bodyPr wrap="square" rtlCol="0">
            <a:spAutoFit/>
          </a:bodyPr>
          <a:lstStyle/>
          <a:p>
            <a:pPr algn="ctr"/>
            <a:r>
              <a:rPr lang="en-US" b="1" dirty="0">
                <a:solidFill>
                  <a:srgbClr val="CB2134"/>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BÙI CAO HỌC</a:t>
            </a:r>
            <a:endParaRPr lang="vi-VN" b="1" dirty="0">
              <a:solidFill>
                <a:srgbClr val="CB2134"/>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endParaRPr>
          </a:p>
        </p:txBody>
      </p:sp>
      <p:pic>
        <p:nvPicPr>
          <p:cNvPr id="19" name="Graphic 18" descr="Graduation cap">
            <a:extLst>
              <a:ext uri="{FF2B5EF4-FFF2-40B4-BE49-F238E27FC236}">
                <a16:creationId xmlns:a16="http://schemas.microsoft.com/office/drawing/2014/main" id="{A02F5083-3CAA-4A1F-BCED-5C09E96CA2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541212" y="1290608"/>
            <a:ext cx="324000" cy="324000"/>
          </a:xfrm>
          <a:prstGeom prst="rect">
            <a:avLst/>
          </a:prstGeom>
        </p:spPr>
      </p:pic>
      <p:sp>
        <p:nvSpPr>
          <p:cNvPr id="20" name="TextBox 19">
            <a:extLst>
              <a:ext uri="{FF2B5EF4-FFF2-40B4-BE49-F238E27FC236}">
                <a16:creationId xmlns:a16="http://schemas.microsoft.com/office/drawing/2014/main" id="{C85438BE-8ADD-4948-B3D6-098841796E02}"/>
              </a:ext>
            </a:extLst>
          </p:cNvPr>
          <p:cNvSpPr txBox="1"/>
          <p:nvPr/>
        </p:nvSpPr>
        <p:spPr>
          <a:xfrm>
            <a:off x="4915235" y="1629773"/>
            <a:ext cx="6480000" cy="1177438"/>
          </a:xfrm>
          <a:prstGeom prst="rect">
            <a:avLst/>
          </a:prstGeom>
          <a:noFill/>
        </p:spPr>
        <p:txBody>
          <a:bodyPr wrap="square" rtlCol="0">
            <a:spAutoFit/>
          </a:bodyPr>
          <a:lstStyle/>
          <a:p>
            <a:pPr marL="285750" indent="-285750" algn="just">
              <a:lnSpc>
                <a:spcPts val="2000"/>
              </a:lnSpc>
              <a:spcBef>
                <a:spcPts val="6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Cử nhân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công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nghệ</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thông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tin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Trường Đ</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ại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học</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Khoa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học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tự</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nhiên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Đại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học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quốc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gia</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TP.HCM</a:t>
            </a:r>
          </a:p>
          <a:p>
            <a:pPr marL="285750" indent="-285750" algn="just">
              <a:lnSpc>
                <a:spcPts val="2000"/>
              </a:lnSpc>
              <a:spcBef>
                <a:spcPts val="6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Tham gia nhiều khóa học CEO, CCO, CFO, CMO…tại trường đào tạo PTI</a:t>
            </a:r>
          </a:p>
        </p:txBody>
      </p:sp>
      <p:sp>
        <p:nvSpPr>
          <p:cNvPr id="21" name="TextBox 20">
            <a:extLst>
              <a:ext uri="{FF2B5EF4-FFF2-40B4-BE49-F238E27FC236}">
                <a16:creationId xmlns:a16="http://schemas.microsoft.com/office/drawing/2014/main" id="{2BC4989B-DA4B-45C1-B427-F9470AED957A}"/>
              </a:ext>
            </a:extLst>
          </p:cNvPr>
          <p:cNvSpPr txBox="1"/>
          <p:nvPr/>
        </p:nvSpPr>
        <p:spPr>
          <a:xfrm>
            <a:off x="4915236" y="1283331"/>
            <a:ext cx="2765742" cy="338554"/>
          </a:xfrm>
          <a:prstGeom prst="rect">
            <a:avLst/>
          </a:prstGeom>
          <a:noFill/>
        </p:spPr>
        <p:txBody>
          <a:bodyPr wrap="square" rtlCol="0">
            <a:spAutoFit/>
          </a:bodyPr>
          <a:lstStyle/>
          <a:p>
            <a:pPr algn="just"/>
            <a:r>
              <a:rPr lang="en-US" sz="1600" b="1" dirty="0">
                <a:solidFill>
                  <a:srgbClr val="273444"/>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TRÌNH ĐỘ CHUYÊN MÔN</a:t>
            </a:r>
            <a:endParaRPr lang="vi-VN" sz="1600" b="1" dirty="0">
              <a:solidFill>
                <a:srgbClr val="273444"/>
              </a:solidFill>
              <a:latin typeface="#9Slide03 Open Sans Bold" panose="020B0806030504020204" pitchFamily="34" charset="0"/>
              <a:ea typeface="#9Slide03 Open Sans Bold" panose="020B0806030504020204" pitchFamily="34" charset="0"/>
              <a:cs typeface="#9Slide03 Open Sans Bold" panose="020B0806030504020204" pitchFamily="34" charset="0"/>
            </a:endParaRPr>
          </a:p>
        </p:txBody>
      </p:sp>
      <p:pic>
        <p:nvPicPr>
          <p:cNvPr id="22" name="Graphic 21" descr="Star">
            <a:extLst>
              <a:ext uri="{FF2B5EF4-FFF2-40B4-BE49-F238E27FC236}">
                <a16:creationId xmlns:a16="http://schemas.microsoft.com/office/drawing/2014/main" id="{C1F93218-5F91-480A-BDED-76454E2751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41212" y="2918736"/>
            <a:ext cx="324000" cy="324000"/>
          </a:xfrm>
          <a:prstGeom prst="rect">
            <a:avLst/>
          </a:prstGeom>
        </p:spPr>
      </p:pic>
      <p:sp>
        <p:nvSpPr>
          <p:cNvPr id="23" name="TextBox 22">
            <a:extLst>
              <a:ext uri="{FF2B5EF4-FFF2-40B4-BE49-F238E27FC236}">
                <a16:creationId xmlns:a16="http://schemas.microsoft.com/office/drawing/2014/main" id="{DC8BEE18-6EBC-46E3-8384-177244EF4DA8}"/>
              </a:ext>
            </a:extLst>
          </p:cNvPr>
          <p:cNvSpPr txBox="1"/>
          <p:nvPr/>
        </p:nvSpPr>
        <p:spPr>
          <a:xfrm>
            <a:off x="4915235" y="3257901"/>
            <a:ext cx="6480000" cy="2280304"/>
          </a:xfrm>
          <a:prstGeom prst="rect">
            <a:avLst/>
          </a:prstGeom>
          <a:noFill/>
        </p:spPr>
        <p:txBody>
          <a:bodyPr wrap="square" rtlCol="0">
            <a:spAutoFit/>
          </a:bodyPr>
          <a:lstStyle/>
          <a:p>
            <a:pPr marL="285750" indent="-285750" algn="just">
              <a:lnSpc>
                <a:spcPts val="2000"/>
              </a:lnSpc>
              <a:spcBef>
                <a:spcPts val="600"/>
              </a:spcBef>
              <a:buClr>
                <a:srgbClr val="CB2134"/>
              </a:buClr>
              <a:buSzPct val="120000"/>
              <a:buFont typeface="Arial" panose="020B0604020202020204" pitchFamily="34" charset="0"/>
              <a:buChar char="•"/>
            </a:pPr>
            <a:r>
              <a:rPr lang="vi-VN" sz="1400" b="1"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Kinh nghiệm: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15+ năm kinh nghiệm trong lĩnh vực tư vấn và triển khai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giải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pháp</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CRM</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marL="285750" indent="-285750" algn="just">
              <a:lnSpc>
                <a:spcPts val="2000"/>
              </a:lnSpc>
              <a:spcBef>
                <a:spcPts val="600"/>
              </a:spcBef>
              <a:buClr>
                <a:srgbClr val="CB2134"/>
              </a:buClr>
              <a:buSzPct val="120000"/>
              <a:buFont typeface="Arial" panose="020B0604020202020204" pitchFamily="34" charset="0"/>
              <a:buChar char="•"/>
            </a:pPr>
            <a:r>
              <a:rPr lang="vi-VN" sz="1400" b="1"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Vị trí đảm nhiệm: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Người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sáng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lập</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&amp;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CEO</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OnlineCRM</a:t>
            </a:r>
          </a:p>
          <a:p>
            <a:pPr marL="285750" indent="-285750" algn="just">
              <a:lnSpc>
                <a:spcPts val="2000"/>
              </a:lnSpc>
              <a:spcBef>
                <a:spcPts val="6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Trực tiếp tư vấn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cho</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các dự án CRM cho các công ty và tập đoàn lớn tại Việt Nam: Tập đoàn Viettel</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Tập đoàn Vingroup</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Seabank</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Sixdo</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Mobifone khu vực 2</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Tổng 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ô</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ng ty bảo hiểm dầu khí Việt Nam (PVI)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Trung tâm Anh ngữ Apollo</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Trường quốc tế Wellspring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Ngân hàng Techcombank</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Đại học FPT</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24" name="TextBox 23">
            <a:extLst>
              <a:ext uri="{FF2B5EF4-FFF2-40B4-BE49-F238E27FC236}">
                <a16:creationId xmlns:a16="http://schemas.microsoft.com/office/drawing/2014/main" id="{74A80E4D-7EB4-415E-A69E-6227B611363B}"/>
              </a:ext>
            </a:extLst>
          </p:cNvPr>
          <p:cNvSpPr txBox="1"/>
          <p:nvPr/>
        </p:nvSpPr>
        <p:spPr>
          <a:xfrm>
            <a:off x="4915236" y="2911459"/>
            <a:ext cx="2765742" cy="338554"/>
          </a:xfrm>
          <a:prstGeom prst="rect">
            <a:avLst/>
          </a:prstGeom>
          <a:noFill/>
        </p:spPr>
        <p:txBody>
          <a:bodyPr wrap="square" rtlCol="0">
            <a:spAutoFit/>
          </a:bodyPr>
          <a:lstStyle/>
          <a:p>
            <a:pPr algn="just"/>
            <a:r>
              <a:rPr lang="en-US" sz="1600" b="1" dirty="0">
                <a:solidFill>
                  <a:srgbClr val="273444"/>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KINH NGHIỆM</a:t>
            </a:r>
            <a:endParaRPr lang="vi-VN" sz="1600" b="1" dirty="0">
              <a:solidFill>
                <a:srgbClr val="273444"/>
              </a:solidFill>
              <a:latin typeface="#9Slide03 Open Sans Bold" panose="020B0806030504020204" pitchFamily="34" charset="0"/>
              <a:ea typeface="#9Slide03 Open Sans Bold" panose="020B0806030504020204" pitchFamily="34" charset="0"/>
              <a:cs typeface="#9Slide03 Open Sans Bold" panose="020B0806030504020204" pitchFamily="34" charset="0"/>
            </a:endParaRPr>
          </a:p>
        </p:txBody>
      </p:sp>
    </p:spTree>
    <p:extLst>
      <p:ext uri="{BB962C8B-B14F-4D97-AF65-F5344CB8AC3E}">
        <p14:creationId xmlns:p14="http://schemas.microsoft.com/office/powerpoint/2010/main" val="2089586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49" presetClass="entr" presetSubtype="0" decel="100000" fill="hold" nodeType="withEffect">
                                  <p:stCondLst>
                                    <p:cond delay="100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 calcmode="lin" valueType="num">
                                      <p:cBhvr>
                                        <p:cTn id="19" dur="500" fill="hold"/>
                                        <p:tgtEl>
                                          <p:spTgt spid="19"/>
                                        </p:tgtEl>
                                        <p:attrNameLst>
                                          <p:attrName>style.rotation</p:attrName>
                                        </p:attrNameLst>
                                      </p:cBhvr>
                                      <p:tavLst>
                                        <p:tav tm="0">
                                          <p:val>
                                            <p:fltVal val="360"/>
                                          </p:val>
                                        </p:tav>
                                        <p:tav tm="100000">
                                          <p:val>
                                            <p:fltVal val="0"/>
                                          </p:val>
                                        </p:tav>
                                      </p:tavLst>
                                    </p:anim>
                                    <p:animEffect transition="in" filter="fade">
                                      <p:cBhvr>
                                        <p:cTn id="20" dur="500"/>
                                        <p:tgtEl>
                                          <p:spTgt spid="19"/>
                                        </p:tgtEl>
                                      </p:cBhvr>
                                    </p:animEffect>
                                  </p:childTnLst>
                                </p:cTn>
                              </p:par>
                              <p:par>
                                <p:cTn id="21" presetID="2" presetClass="entr" presetSubtype="4" decel="100000" fill="hold" grpId="0" nodeType="withEffect">
                                  <p:stCondLst>
                                    <p:cond delay="100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2" decel="100000" fill="hold" grpId="0" nodeType="withEffect">
                                  <p:stCondLst>
                                    <p:cond delay="125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1+#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49" presetClass="entr" presetSubtype="0" decel="100000" fill="hold" nodeType="withEffect">
                                  <p:stCondLst>
                                    <p:cond delay="100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 calcmode="lin" valueType="num">
                                      <p:cBhvr>
                                        <p:cTn id="33" dur="500" fill="hold"/>
                                        <p:tgtEl>
                                          <p:spTgt spid="22"/>
                                        </p:tgtEl>
                                        <p:attrNameLst>
                                          <p:attrName>style.rotation</p:attrName>
                                        </p:attrNameLst>
                                      </p:cBhvr>
                                      <p:tavLst>
                                        <p:tav tm="0">
                                          <p:val>
                                            <p:fltVal val="360"/>
                                          </p:val>
                                        </p:tav>
                                        <p:tav tm="100000">
                                          <p:val>
                                            <p:fltVal val="0"/>
                                          </p:val>
                                        </p:tav>
                                      </p:tavLst>
                                    </p:anim>
                                    <p:animEffect transition="in" filter="fade">
                                      <p:cBhvr>
                                        <p:cTn id="34" dur="500"/>
                                        <p:tgtEl>
                                          <p:spTgt spid="22"/>
                                        </p:tgtEl>
                                      </p:cBhvr>
                                    </p:animEffect>
                                  </p:childTnLst>
                                </p:cTn>
                              </p:par>
                              <p:par>
                                <p:cTn id="35" presetID="2" presetClass="entr" presetSubtype="4" decel="100000" fill="hold" grpId="0" nodeType="withEffect">
                                  <p:stCondLst>
                                    <p:cond delay="100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2" decel="100000" fill="hold" grpId="0" nodeType="withEffect">
                                  <p:stCondLst>
                                    <p:cond delay="125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1+#ppt_w/2"/>
                                          </p:val>
                                        </p:tav>
                                        <p:tav tm="100000">
                                          <p:val>
                                            <p:strVal val="#ppt_x"/>
                                          </p:val>
                                        </p:tav>
                                      </p:tavLst>
                                    </p:anim>
                                    <p:anim calcmode="lin" valueType="num">
                                      <p:cBhvr additive="base">
                                        <p:cTn id="4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1"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9" name="Parallelogram 1298">
            <a:extLst>
              <a:ext uri="{FF2B5EF4-FFF2-40B4-BE49-F238E27FC236}">
                <a16:creationId xmlns:a16="http://schemas.microsoft.com/office/drawing/2014/main" id="{E9002931-16CD-496B-9048-C9331C643850}"/>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 name="TextBox 1299">
            <a:extLst>
              <a:ext uri="{FF2B5EF4-FFF2-40B4-BE49-F238E27FC236}">
                <a16:creationId xmlns:a16="http://schemas.microsoft.com/office/drawing/2014/main" id="{3E134348-A74A-4FAE-A701-65F1947F2C5C}"/>
              </a:ext>
            </a:extLst>
          </p:cNvPr>
          <p:cNvSpPr txBox="1"/>
          <p:nvPr/>
        </p:nvSpPr>
        <p:spPr>
          <a:xfrm>
            <a:off x="832075" y="194443"/>
            <a:ext cx="6344991"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CHUYÊN GIA ONLINECRM</a:t>
            </a:r>
            <a:endParaRPr lang="vi-VN" sz="4400" b="1" dirty="0">
              <a:solidFill>
                <a:srgbClr val="273444"/>
              </a:solidFill>
              <a:latin typeface="#9Slide03 Bebas Neue Bold" panose="020B0606020202050201" pitchFamily="34" charset="0"/>
            </a:endParaRPr>
          </a:p>
        </p:txBody>
      </p:sp>
      <p:cxnSp>
        <p:nvCxnSpPr>
          <p:cNvPr id="1301" name="Straight Connector 1300">
            <a:extLst>
              <a:ext uri="{FF2B5EF4-FFF2-40B4-BE49-F238E27FC236}">
                <a16:creationId xmlns:a16="http://schemas.microsoft.com/office/drawing/2014/main" id="{5161AC92-F6D4-4173-9FE1-86681231AD41}"/>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302" name="Parallelogram 1301">
            <a:extLst>
              <a:ext uri="{FF2B5EF4-FFF2-40B4-BE49-F238E27FC236}">
                <a16:creationId xmlns:a16="http://schemas.microsoft.com/office/drawing/2014/main" id="{6AB18422-8C62-4853-BD46-880CFD91440D}"/>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3" name="TextBox 1302">
            <a:extLst>
              <a:ext uri="{FF2B5EF4-FFF2-40B4-BE49-F238E27FC236}">
                <a16:creationId xmlns:a16="http://schemas.microsoft.com/office/drawing/2014/main" id="{DAF99419-27EB-4965-933B-F7A6D7053957}"/>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pic>
        <p:nvPicPr>
          <p:cNvPr id="1304" name="Picture 1303">
            <a:extLst>
              <a:ext uri="{FF2B5EF4-FFF2-40B4-BE49-F238E27FC236}">
                <a16:creationId xmlns:a16="http://schemas.microsoft.com/office/drawing/2014/main" id="{B506F59F-D3C1-48E0-AF53-A86D7CC6E5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pic>
        <p:nvPicPr>
          <p:cNvPr id="3" name="Picture 2">
            <a:extLst>
              <a:ext uri="{FF2B5EF4-FFF2-40B4-BE49-F238E27FC236}">
                <a16:creationId xmlns:a16="http://schemas.microsoft.com/office/drawing/2014/main" id="{69043FF2-9060-4E0B-82F8-829CC2EB7B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6884" y="1675175"/>
            <a:ext cx="3233493" cy="3239822"/>
          </a:xfrm>
          <a:prstGeom prst="rect">
            <a:avLst/>
          </a:prstGeom>
          <a:effectLst>
            <a:outerShdw blurRad="38100" dir="5400000" sx="65000" sy="65000" algn="ctr" rotWithShape="0">
              <a:schemeClr val="bg2">
                <a:lumMod val="25000"/>
                <a:alpha val="35000"/>
              </a:schemeClr>
            </a:outerShdw>
          </a:effectLst>
        </p:spPr>
      </p:pic>
      <p:sp>
        <p:nvSpPr>
          <p:cNvPr id="4" name="Parallelogram 3">
            <a:extLst>
              <a:ext uri="{FF2B5EF4-FFF2-40B4-BE49-F238E27FC236}">
                <a16:creationId xmlns:a16="http://schemas.microsoft.com/office/drawing/2014/main" id="{2DC73370-482C-4B65-894A-7C16BBB50E3B}"/>
              </a:ext>
            </a:extLst>
          </p:cNvPr>
          <p:cNvSpPr/>
          <p:nvPr/>
        </p:nvSpPr>
        <p:spPr>
          <a:xfrm rot="18905255">
            <a:off x="2571835" y="4001313"/>
            <a:ext cx="1467501" cy="28537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379E7F6-D115-4D5D-B74A-0C94EA3A1095}"/>
              </a:ext>
            </a:extLst>
          </p:cNvPr>
          <p:cNvSpPr txBox="1"/>
          <p:nvPr/>
        </p:nvSpPr>
        <p:spPr>
          <a:xfrm>
            <a:off x="1283141" y="5043357"/>
            <a:ext cx="2540980" cy="369332"/>
          </a:xfrm>
          <a:prstGeom prst="rect">
            <a:avLst/>
          </a:prstGeom>
          <a:noFill/>
        </p:spPr>
        <p:txBody>
          <a:bodyPr wrap="square" rtlCol="0">
            <a:spAutoFit/>
          </a:bodyPr>
          <a:lstStyle/>
          <a:p>
            <a:pPr algn="ctr"/>
            <a:r>
              <a:rPr lang="en-US" b="1" dirty="0">
                <a:solidFill>
                  <a:srgbClr val="CB2134"/>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NGUYỄN DUY HIẾU</a:t>
            </a:r>
            <a:endParaRPr lang="vi-VN" b="1" dirty="0">
              <a:solidFill>
                <a:srgbClr val="CB2134"/>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endParaRPr>
          </a:p>
        </p:txBody>
      </p:sp>
      <p:pic>
        <p:nvPicPr>
          <p:cNvPr id="19" name="Graphic 18" descr="Graduation cap">
            <a:extLst>
              <a:ext uri="{FF2B5EF4-FFF2-40B4-BE49-F238E27FC236}">
                <a16:creationId xmlns:a16="http://schemas.microsoft.com/office/drawing/2014/main" id="{A02F5083-3CAA-4A1F-BCED-5C09E96CA2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541212" y="1011030"/>
            <a:ext cx="324000" cy="324000"/>
          </a:xfrm>
          <a:prstGeom prst="rect">
            <a:avLst/>
          </a:prstGeom>
        </p:spPr>
      </p:pic>
      <p:sp>
        <p:nvSpPr>
          <p:cNvPr id="20" name="TextBox 19">
            <a:extLst>
              <a:ext uri="{FF2B5EF4-FFF2-40B4-BE49-F238E27FC236}">
                <a16:creationId xmlns:a16="http://schemas.microsoft.com/office/drawing/2014/main" id="{C85438BE-8ADD-4948-B3D6-098841796E02}"/>
              </a:ext>
            </a:extLst>
          </p:cNvPr>
          <p:cNvSpPr txBox="1"/>
          <p:nvPr/>
        </p:nvSpPr>
        <p:spPr>
          <a:xfrm>
            <a:off x="4915235" y="1350195"/>
            <a:ext cx="6480000" cy="920958"/>
          </a:xfrm>
          <a:prstGeom prst="rect">
            <a:avLst/>
          </a:prstGeom>
          <a:noFill/>
        </p:spPr>
        <p:txBody>
          <a:bodyPr wrap="square" rtlCol="0">
            <a:spAutoFit/>
          </a:bodyPr>
          <a:lstStyle/>
          <a:p>
            <a:pPr marL="285750" indent="-285750" algn="just">
              <a:lnSpc>
                <a:spcPts val="2000"/>
              </a:lnSpc>
              <a:spcBef>
                <a:spcPts val="600"/>
              </a:spcBef>
              <a:buClr>
                <a:srgbClr val="CB2134"/>
              </a:buClr>
              <a:buSzPct val="120000"/>
              <a:buFont typeface="Arial" panose="020B0604020202020204" pitchFamily="34" charset="0"/>
              <a:buChar char="•"/>
            </a:pP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Thạc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sĩ</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công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nghệ</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thông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tin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Trường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ại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học</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Khoa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học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tự</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nhiên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Đại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học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quốc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gia</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TP.HCM</a:t>
            </a:r>
          </a:p>
          <a:p>
            <a:pPr marL="285750" indent="-285750" algn="just">
              <a:lnSpc>
                <a:spcPts val="2000"/>
              </a:lnSpc>
              <a:spcBef>
                <a:spcPts val="600"/>
              </a:spcBef>
              <a:buClr>
                <a:srgbClr val="CB2134"/>
              </a:buClr>
              <a:buSzPct val="120000"/>
              <a:buFont typeface="Arial" panose="020B0604020202020204" pitchFamily="34" charset="0"/>
              <a:buChar char="•"/>
            </a:pP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Chuyên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gia</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R&amp;D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lĩnh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vực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CRM</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21" name="TextBox 20">
            <a:extLst>
              <a:ext uri="{FF2B5EF4-FFF2-40B4-BE49-F238E27FC236}">
                <a16:creationId xmlns:a16="http://schemas.microsoft.com/office/drawing/2014/main" id="{2BC4989B-DA4B-45C1-B427-F9470AED957A}"/>
              </a:ext>
            </a:extLst>
          </p:cNvPr>
          <p:cNvSpPr txBox="1"/>
          <p:nvPr/>
        </p:nvSpPr>
        <p:spPr>
          <a:xfrm>
            <a:off x="4915236" y="1003753"/>
            <a:ext cx="2765742" cy="338554"/>
          </a:xfrm>
          <a:prstGeom prst="rect">
            <a:avLst/>
          </a:prstGeom>
          <a:noFill/>
        </p:spPr>
        <p:txBody>
          <a:bodyPr wrap="square" rtlCol="0">
            <a:spAutoFit/>
          </a:bodyPr>
          <a:lstStyle/>
          <a:p>
            <a:pPr algn="just"/>
            <a:r>
              <a:rPr lang="en-US" sz="1600" b="1" dirty="0">
                <a:solidFill>
                  <a:srgbClr val="273444"/>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TRÌNH ĐỘ CHUYÊN MÔN</a:t>
            </a:r>
            <a:endParaRPr lang="vi-VN" sz="1600" b="1" dirty="0">
              <a:solidFill>
                <a:srgbClr val="273444"/>
              </a:solidFill>
              <a:latin typeface="#9Slide03 Open Sans Bold" panose="020B0806030504020204" pitchFamily="34" charset="0"/>
              <a:ea typeface="#9Slide03 Open Sans Bold" panose="020B0806030504020204" pitchFamily="34" charset="0"/>
              <a:cs typeface="#9Slide03 Open Sans Bold" panose="020B0806030504020204" pitchFamily="34" charset="0"/>
            </a:endParaRPr>
          </a:p>
        </p:txBody>
      </p:sp>
      <p:pic>
        <p:nvPicPr>
          <p:cNvPr id="22" name="Graphic 21" descr="Star">
            <a:extLst>
              <a:ext uri="{FF2B5EF4-FFF2-40B4-BE49-F238E27FC236}">
                <a16:creationId xmlns:a16="http://schemas.microsoft.com/office/drawing/2014/main" id="{C1F93218-5F91-480A-BDED-76454E2751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41212" y="2377605"/>
            <a:ext cx="324000" cy="324000"/>
          </a:xfrm>
          <a:prstGeom prst="rect">
            <a:avLst/>
          </a:prstGeom>
        </p:spPr>
      </p:pic>
      <p:sp>
        <p:nvSpPr>
          <p:cNvPr id="23" name="TextBox 22">
            <a:extLst>
              <a:ext uri="{FF2B5EF4-FFF2-40B4-BE49-F238E27FC236}">
                <a16:creationId xmlns:a16="http://schemas.microsoft.com/office/drawing/2014/main" id="{DC8BEE18-6EBC-46E3-8384-177244EF4DA8}"/>
              </a:ext>
            </a:extLst>
          </p:cNvPr>
          <p:cNvSpPr txBox="1"/>
          <p:nvPr/>
        </p:nvSpPr>
        <p:spPr>
          <a:xfrm>
            <a:off x="4915235" y="2716770"/>
            <a:ext cx="6480000" cy="3537059"/>
          </a:xfrm>
          <a:prstGeom prst="rect">
            <a:avLst/>
          </a:prstGeom>
          <a:noFill/>
        </p:spPr>
        <p:txBody>
          <a:bodyPr wrap="square" rtlCol="0">
            <a:spAutoFit/>
          </a:bodyPr>
          <a:lstStyle/>
          <a:p>
            <a:pPr marL="285750" indent="-285750" algn="just">
              <a:lnSpc>
                <a:spcPts val="2000"/>
              </a:lnSpc>
              <a:spcBef>
                <a:spcPts val="600"/>
              </a:spcBef>
              <a:buClr>
                <a:srgbClr val="CB2134"/>
              </a:buClr>
              <a:buSzPct val="120000"/>
              <a:buFont typeface="Arial" panose="020B0604020202020204" pitchFamily="34" charset="0"/>
              <a:buChar char="•"/>
            </a:pPr>
            <a:r>
              <a:rPr lang="vi-VN" sz="1400" b="1"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Kinh nghiệm: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ơ</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 10 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ă</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m trực tiếp nghiên cứu, phát triển tính năng cho CRM của c</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ông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ty trên nền tảng Framework SugarCRM, Vtiger…</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marL="285750" indent="-285750" algn="just">
              <a:lnSpc>
                <a:spcPts val="2000"/>
              </a:lnSpc>
              <a:spcBef>
                <a:spcPts val="600"/>
              </a:spcBef>
              <a:buClr>
                <a:srgbClr val="CB2134"/>
              </a:buClr>
              <a:buSzPct val="120000"/>
              <a:buFont typeface="Arial" panose="020B0604020202020204" pitchFamily="34" charset="0"/>
              <a:buChar char="•"/>
            </a:pPr>
            <a:r>
              <a:rPr lang="vi-VN" sz="1400" b="1"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Vị trí đảm nhiệm: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Giám</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đốc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R&amp;D OnlineCRM</a:t>
            </a:r>
          </a:p>
          <a:p>
            <a:pPr marL="285750" indent="-285750" algn="just">
              <a:lnSpc>
                <a:spcPts val="2000"/>
              </a:lnSpc>
              <a:spcBef>
                <a:spcPts val="6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Chuyên gia tích hợp hệ thống CRM với với các hệ thống bên thứ 3 (Zalo, Facebook, Chatbot, AI Camera, IP Call Center, Mautic, ERP, Accounting, Billing &amp; Shipping System ...)</a:t>
            </a:r>
          </a:p>
          <a:p>
            <a:pPr marL="285750" indent="-285750" algn="just">
              <a:lnSpc>
                <a:spcPts val="2000"/>
              </a:lnSpc>
              <a:spcBef>
                <a:spcPts val="6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Trực tiếp nghiên cứu &amp; xây dựng các tính năng mới đem lại sự khác biệt cho sản phẩm của công ty so với các sản phẩm cùng loại.</a:t>
            </a:r>
          </a:p>
          <a:p>
            <a:pPr marL="285750" indent="-285750" algn="just">
              <a:lnSpc>
                <a:spcPts val="2000"/>
              </a:lnSpc>
              <a:spcBef>
                <a:spcPts val="6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Liên tục cập nhật các báo cáo về bảo mật hệ thống, thực hiện PenTest thường xuyên để tìm ra lỗi bảo mật tiềm tàng trong hệ thống, giúp hệ thống an toàn hơn trong môi trường mạng.</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marL="285750" indent="-285750" algn="just">
              <a:lnSpc>
                <a:spcPts val="2000"/>
              </a:lnSpc>
              <a:spcBef>
                <a:spcPts val="6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Tham gia tư vấn, định hướng chiến lược sản phẩm của </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ông ty</a:t>
            </a:r>
          </a:p>
        </p:txBody>
      </p:sp>
      <p:sp>
        <p:nvSpPr>
          <p:cNvPr id="24" name="TextBox 23">
            <a:extLst>
              <a:ext uri="{FF2B5EF4-FFF2-40B4-BE49-F238E27FC236}">
                <a16:creationId xmlns:a16="http://schemas.microsoft.com/office/drawing/2014/main" id="{74A80E4D-7EB4-415E-A69E-6227B611363B}"/>
              </a:ext>
            </a:extLst>
          </p:cNvPr>
          <p:cNvSpPr txBox="1"/>
          <p:nvPr/>
        </p:nvSpPr>
        <p:spPr>
          <a:xfrm>
            <a:off x="4915236" y="2370328"/>
            <a:ext cx="2765742" cy="338554"/>
          </a:xfrm>
          <a:prstGeom prst="rect">
            <a:avLst/>
          </a:prstGeom>
          <a:noFill/>
        </p:spPr>
        <p:txBody>
          <a:bodyPr wrap="square" rtlCol="0">
            <a:spAutoFit/>
          </a:bodyPr>
          <a:lstStyle/>
          <a:p>
            <a:pPr algn="just"/>
            <a:r>
              <a:rPr lang="en-US" sz="1600" b="1" dirty="0">
                <a:solidFill>
                  <a:srgbClr val="273444"/>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KINH NGHIỆM</a:t>
            </a:r>
            <a:endParaRPr lang="vi-VN" sz="1600" b="1" dirty="0">
              <a:solidFill>
                <a:srgbClr val="273444"/>
              </a:solidFill>
              <a:latin typeface="#9Slide03 Open Sans Bold" panose="020B0806030504020204" pitchFamily="34" charset="0"/>
              <a:ea typeface="#9Slide03 Open Sans Bold" panose="020B0806030504020204" pitchFamily="34" charset="0"/>
              <a:cs typeface="#9Slide03 Open Sans Bold" panose="020B0806030504020204" pitchFamily="34" charset="0"/>
            </a:endParaRPr>
          </a:p>
        </p:txBody>
      </p:sp>
    </p:spTree>
    <p:extLst>
      <p:ext uri="{BB962C8B-B14F-4D97-AF65-F5344CB8AC3E}">
        <p14:creationId xmlns:p14="http://schemas.microsoft.com/office/powerpoint/2010/main" val="3411842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49" presetClass="entr" presetSubtype="0" decel="100000" fill="hold" nodeType="withEffect">
                                  <p:stCondLst>
                                    <p:cond delay="100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 calcmode="lin" valueType="num">
                                      <p:cBhvr>
                                        <p:cTn id="19" dur="500" fill="hold"/>
                                        <p:tgtEl>
                                          <p:spTgt spid="19"/>
                                        </p:tgtEl>
                                        <p:attrNameLst>
                                          <p:attrName>style.rotation</p:attrName>
                                        </p:attrNameLst>
                                      </p:cBhvr>
                                      <p:tavLst>
                                        <p:tav tm="0">
                                          <p:val>
                                            <p:fltVal val="360"/>
                                          </p:val>
                                        </p:tav>
                                        <p:tav tm="100000">
                                          <p:val>
                                            <p:fltVal val="0"/>
                                          </p:val>
                                        </p:tav>
                                      </p:tavLst>
                                    </p:anim>
                                    <p:animEffect transition="in" filter="fade">
                                      <p:cBhvr>
                                        <p:cTn id="20" dur="500"/>
                                        <p:tgtEl>
                                          <p:spTgt spid="19"/>
                                        </p:tgtEl>
                                      </p:cBhvr>
                                    </p:animEffect>
                                  </p:childTnLst>
                                </p:cTn>
                              </p:par>
                              <p:par>
                                <p:cTn id="21" presetID="2" presetClass="entr" presetSubtype="4" decel="100000" fill="hold" grpId="0" nodeType="withEffect">
                                  <p:stCondLst>
                                    <p:cond delay="100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2" decel="100000" fill="hold" grpId="0" nodeType="withEffect">
                                  <p:stCondLst>
                                    <p:cond delay="125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1+#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49" presetClass="entr" presetSubtype="0" decel="100000" fill="hold" nodeType="withEffect">
                                  <p:stCondLst>
                                    <p:cond delay="100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 calcmode="lin" valueType="num">
                                      <p:cBhvr>
                                        <p:cTn id="33" dur="500" fill="hold"/>
                                        <p:tgtEl>
                                          <p:spTgt spid="22"/>
                                        </p:tgtEl>
                                        <p:attrNameLst>
                                          <p:attrName>style.rotation</p:attrName>
                                        </p:attrNameLst>
                                      </p:cBhvr>
                                      <p:tavLst>
                                        <p:tav tm="0">
                                          <p:val>
                                            <p:fltVal val="360"/>
                                          </p:val>
                                        </p:tav>
                                        <p:tav tm="100000">
                                          <p:val>
                                            <p:fltVal val="0"/>
                                          </p:val>
                                        </p:tav>
                                      </p:tavLst>
                                    </p:anim>
                                    <p:animEffect transition="in" filter="fade">
                                      <p:cBhvr>
                                        <p:cTn id="34" dur="500"/>
                                        <p:tgtEl>
                                          <p:spTgt spid="22"/>
                                        </p:tgtEl>
                                      </p:cBhvr>
                                    </p:animEffect>
                                  </p:childTnLst>
                                </p:cTn>
                              </p:par>
                              <p:par>
                                <p:cTn id="35" presetID="2" presetClass="entr" presetSubtype="4" decel="100000" fill="hold" grpId="0" nodeType="withEffect">
                                  <p:stCondLst>
                                    <p:cond delay="100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2" decel="100000" fill="hold" grpId="0" nodeType="withEffect">
                                  <p:stCondLst>
                                    <p:cond delay="125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1+#ppt_w/2"/>
                                          </p:val>
                                        </p:tav>
                                        <p:tav tm="100000">
                                          <p:val>
                                            <p:strVal val="#ppt_x"/>
                                          </p:val>
                                        </p:tav>
                                      </p:tavLst>
                                    </p:anim>
                                    <p:anim calcmode="lin" valueType="num">
                                      <p:cBhvr additive="base">
                                        <p:cTn id="4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1" grpId="0"/>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9" name="Parallelogram 1298">
            <a:extLst>
              <a:ext uri="{FF2B5EF4-FFF2-40B4-BE49-F238E27FC236}">
                <a16:creationId xmlns:a16="http://schemas.microsoft.com/office/drawing/2014/main" id="{E9002931-16CD-496B-9048-C9331C643850}"/>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 name="TextBox 1299">
            <a:extLst>
              <a:ext uri="{FF2B5EF4-FFF2-40B4-BE49-F238E27FC236}">
                <a16:creationId xmlns:a16="http://schemas.microsoft.com/office/drawing/2014/main" id="{3E134348-A74A-4FAE-A701-65F1947F2C5C}"/>
              </a:ext>
            </a:extLst>
          </p:cNvPr>
          <p:cNvSpPr txBox="1"/>
          <p:nvPr/>
        </p:nvSpPr>
        <p:spPr>
          <a:xfrm>
            <a:off x="832075" y="194443"/>
            <a:ext cx="6344991"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CHUYÊN GIA ONLINECRM</a:t>
            </a:r>
            <a:endParaRPr lang="vi-VN" sz="4400" b="1" dirty="0">
              <a:solidFill>
                <a:srgbClr val="273444"/>
              </a:solidFill>
              <a:latin typeface="#9Slide03 Bebas Neue Bold" panose="020B0606020202050201" pitchFamily="34" charset="0"/>
            </a:endParaRPr>
          </a:p>
        </p:txBody>
      </p:sp>
      <p:cxnSp>
        <p:nvCxnSpPr>
          <p:cNvPr id="1301" name="Straight Connector 1300">
            <a:extLst>
              <a:ext uri="{FF2B5EF4-FFF2-40B4-BE49-F238E27FC236}">
                <a16:creationId xmlns:a16="http://schemas.microsoft.com/office/drawing/2014/main" id="{5161AC92-F6D4-4173-9FE1-86681231AD41}"/>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302" name="Parallelogram 1301">
            <a:extLst>
              <a:ext uri="{FF2B5EF4-FFF2-40B4-BE49-F238E27FC236}">
                <a16:creationId xmlns:a16="http://schemas.microsoft.com/office/drawing/2014/main" id="{6AB18422-8C62-4853-BD46-880CFD91440D}"/>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3" name="TextBox 1302">
            <a:extLst>
              <a:ext uri="{FF2B5EF4-FFF2-40B4-BE49-F238E27FC236}">
                <a16:creationId xmlns:a16="http://schemas.microsoft.com/office/drawing/2014/main" id="{DAF99419-27EB-4965-933B-F7A6D7053957}"/>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pic>
        <p:nvPicPr>
          <p:cNvPr id="1304" name="Picture 1303">
            <a:extLst>
              <a:ext uri="{FF2B5EF4-FFF2-40B4-BE49-F238E27FC236}">
                <a16:creationId xmlns:a16="http://schemas.microsoft.com/office/drawing/2014/main" id="{B506F59F-D3C1-48E0-AF53-A86D7CC6E5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pic>
        <p:nvPicPr>
          <p:cNvPr id="3" name="Picture 2">
            <a:extLst>
              <a:ext uri="{FF2B5EF4-FFF2-40B4-BE49-F238E27FC236}">
                <a16:creationId xmlns:a16="http://schemas.microsoft.com/office/drawing/2014/main" id="{69043FF2-9060-4E0B-82F8-829CC2EB7BDD}"/>
              </a:ext>
            </a:extLst>
          </p:cNvPr>
          <p:cNvPicPr>
            <a:picLocks/>
          </p:cNvPicPr>
          <p:nvPr/>
        </p:nvPicPr>
        <p:blipFill>
          <a:blip r:embed="rId3">
            <a:extLst>
              <a:ext uri="{28A0092B-C50C-407E-A947-70E740481C1C}">
                <a14:useLocalDpi xmlns:a14="http://schemas.microsoft.com/office/drawing/2010/main" val="0"/>
              </a:ext>
            </a:extLst>
          </a:blip>
          <a:srcRect/>
          <a:stretch/>
        </p:blipFill>
        <p:spPr>
          <a:xfrm>
            <a:off x="930913" y="1678250"/>
            <a:ext cx="3240000" cy="3233671"/>
          </a:xfrm>
          <a:prstGeom prst="rect">
            <a:avLst/>
          </a:prstGeom>
          <a:effectLst>
            <a:outerShdw blurRad="38100" dir="5400000" sx="65000" sy="65000" algn="ctr" rotWithShape="0">
              <a:schemeClr val="bg2">
                <a:lumMod val="25000"/>
                <a:alpha val="35000"/>
              </a:schemeClr>
            </a:outerShdw>
          </a:effectLst>
        </p:spPr>
      </p:pic>
      <p:sp>
        <p:nvSpPr>
          <p:cNvPr id="4" name="Parallelogram 3">
            <a:extLst>
              <a:ext uri="{FF2B5EF4-FFF2-40B4-BE49-F238E27FC236}">
                <a16:creationId xmlns:a16="http://schemas.microsoft.com/office/drawing/2014/main" id="{2DC73370-482C-4B65-894A-7C16BBB50E3B}"/>
              </a:ext>
            </a:extLst>
          </p:cNvPr>
          <p:cNvSpPr/>
          <p:nvPr/>
        </p:nvSpPr>
        <p:spPr>
          <a:xfrm rot="18905255">
            <a:off x="2571835" y="4001313"/>
            <a:ext cx="1467501" cy="28537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379E7F6-D115-4D5D-B74A-0C94EA3A1095}"/>
              </a:ext>
            </a:extLst>
          </p:cNvPr>
          <p:cNvSpPr txBox="1"/>
          <p:nvPr/>
        </p:nvSpPr>
        <p:spPr>
          <a:xfrm>
            <a:off x="1384980" y="5043357"/>
            <a:ext cx="2337302" cy="369332"/>
          </a:xfrm>
          <a:prstGeom prst="rect">
            <a:avLst/>
          </a:prstGeom>
          <a:noFill/>
        </p:spPr>
        <p:txBody>
          <a:bodyPr wrap="square" rtlCol="0">
            <a:spAutoFit/>
          </a:bodyPr>
          <a:lstStyle/>
          <a:p>
            <a:pPr algn="ctr"/>
            <a:r>
              <a:rPr lang="en-US" b="1" dirty="0">
                <a:solidFill>
                  <a:srgbClr val="CB2134"/>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NGUYỄN ĐỨC HẢI</a:t>
            </a:r>
            <a:endParaRPr lang="vi-VN" b="1" dirty="0">
              <a:solidFill>
                <a:srgbClr val="CB2134"/>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endParaRPr>
          </a:p>
        </p:txBody>
      </p:sp>
      <p:pic>
        <p:nvPicPr>
          <p:cNvPr id="19" name="Graphic 18" descr="Graduation cap">
            <a:extLst>
              <a:ext uri="{FF2B5EF4-FFF2-40B4-BE49-F238E27FC236}">
                <a16:creationId xmlns:a16="http://schemas.microsoft.com/office/drawing/2014/main" id="{A02F5083-3CAA-4A1F-BCED-5C09E96CA2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541212" y="1290608"/>
            <a:ext cx="324000" cy="324000"/>
          </a:xfrm>
          <a:prstGeom prst="rect">
            <a:avLst/>
          </a:prstGeom>
        </p:spPr>
      </p:pic>
      <p:sp>
        <p:nvSpPr>
          <p:cNvPr id="20" name="TextBox 19">
            <a:extLst>
              <a:ext uri="{FF2B5EF4-FFF2-40B4-BE49-F238E27FC236}">
                <a16:creationId xmlns:a16="http://schemas.microsoft.com/office/drawing/2014/main" id="{C85438BE-8ADD-4948-B3D6-098841796E02}"/>
              </a:ext>
            </a:extLst>
          </p:cNvPr>
          <p:cNvSpPr txBox="1"/>
          <p:nvPr/>
        </p:nvSpPr>
        <p:spPr>
          <a:xfrm>
            <a:off x="4915235" y="1629773"/>
            <a:ext cx="6480000" cy="1254382"/>
          </a:xfrm>
          <a:prstGeom prst="rect">
            <a:avLst/>
          </a:prstGeom>
          <a:noFill/>
        </p:spPr>
        <p:txBody>
          <a:bodyPr wrap="square" rtlCol="0">
            <a:spAutoFit/>
          </a:bodyPr>
          <a:lstStyle/>
          <a:p>
            <a:pPr marL="285750" indent="-285750" algn="just">
              <a:lnSpc>
                <a:spcPts val="2000"/>
              </a:lnSpc>
              <a:spcBef>
                <a:spcPts val="6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Cử nhân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công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nghệ</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thông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tin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Trường Đại học Công nghiệp TP.HCM</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marL="285750" indent="-285750" algn="just">
              <a:lnSpc>
                <a:spcPts val="2000"/>
              </a:lnSpc>
              <a:spcBef>
                <a:spcPts val="6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Chuy</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ê</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 gia giải pháp CRM chuyên sâu cho lĩnh vực logistic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bất</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động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sản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spa, du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lịch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chăm</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sóc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sức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khỏe</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marL="285750" indent="-285750" algn="just">
              <a:lnSpc>
                <a:spcPts val="2000"/>
              </a:lnSpc>
              <a:spcBef>
                <a:spcPts val="6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Khóa học: BA chuyên nghiện tại BAC, Digital Marketing Nanado</a:t>
            </a:r>
          </a:p>
        </p:txBody>
      </p:sp>
      <p:sp>
        <p:nvSpPr>
          <p:cNvPr id="21" name="TextBox 20">
            <a:extLst>
              <a:ext uri="{FF2B5EF4-FFF2-40B4-BE49-F238E27FC236}">
                <a16:creationId xmlns:a16="http://schemas.microsoft.com/office/drawing/2014/main" id="{2BC4989B-DA4B-45C1-B427-F9470AED957A}"/>
              </a:ext>
            </a:extLst>
          </p:cNvPr>
          <p:cNvSpPr txBox="1"/>
          <p:nvPr/>
        </p:nvSpPr>
        <p:spPr>
          <a:xfrm>
            <a:off x="4915236" y="1283331"/>
            <a:ext cx="2765742" cy="338554"/>
          </a:xfrm>
          <a:prstGeom prst="rect">
            <a:avLst/>
          </a:prstGeom>
          <a:noFill/>
        </p:spPr>
        <p:txBody>
          <a:bodyPr wrap="square" rtlCol="0">
            <a:spAutoFit/>
          </a:bodyPr>
          <a:lstStyle/>
          <a:p>
            <a:pPr algn="just"/>
            <a:r>
              <a:rPr lang="en-US" sz="1600" b="1" dirty="0">
                <a:solidFill>
                  <a:srgbClr val="273444"/>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TRÌNH ĐỘ CHUYÊN MÔN</a:t>
            </a:r>
            <a:endParaRPr lang="vi-VN" sz="1600" b="1" dirty="0">
              <a:solidFill>
                <a:srgbClr val="273444"/>
              </a:solidFill>
              <a:latin typeface="#9Slide03 Open Sans Bold" panose="020B0806030504020204" pitchFamily="34" charset="0"/>
              <a:ea typeface="#9Slide03 Open Sans Bold" panose="020B0806030504020204" pitchFamily="34" charset="0"/>
              <a:cs typeface="#9Slide03 Open Sans Bold" panose="020B0806030504020204" pitchFamily="34" charset="0"/>
            </a:endParaRPr>
          </a:p>
        </p:txBody>
      </p:sp>
      <p:pic>
        <p:nvPicPr>
          <p:cNvPr id="22" name="Graphic 21" descr="Star">
            <a:extLst>
              <a:ext uri="{FF2B5EF4-FFF2-40B4-BE49-F238E27FC236}">
                <a16:creationId xmlns:a16="http://schemas.microsoft.com/office/drawing/2014/main" id="{C1F93218-5F91-480A-BDED-76454E2751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41212" y="3042306"/>
            <a:ext cx="324000" cy="324000"/>
          </a:xfrm>
          <a:prstGeom prst="rect">
            <a:avLst/>
          </a:prstGeom>
        </p:spPr>
      </p:pic>
      <p:sp>
        <p:nvSpPr>
          <p:cNvPr id="23" name="TextBox 22">
            <a:extLst>
              <a:ext uri="{FF2B5EF4-FFF2-40B4-BE49-F238E27FC236}">
                <a16:creationId xmlns:a16="http://schemas.microsoft.com/office/drawing/2014/main" id="{DC8BEE18-6EBC-46E3-8384-177244EF4DA8}"/>
              </a:ext>
            </a:extLst>
          </p:cNvPr>
          <p:cNvSpPr txBox="1"/>
          <p:nvPr/>
        </p:nvSpPr>
        <p:spPr>
          <a:xfrm>
            <a:off x="4915235" y="3381471"/>
            <a:ext cx="6480000" cy="2357248"/>
          </a:xfrm>
          <a:prstGeom prst="rect">
            <a:avLst/>
          </a:prstGeom>
          <a:noFill/>
        </p:spPr>
        <p:txBody>
          <a:bodyPr wrap="square" rtlCol="0">
            <a:spAutoFit/>
          </a:bodyPr>
          <a:lstStyle/>
          <a:p>
            <a:pPr marL="285750" indent="-285750" algn="just">
              <a:lnSpc>
                <a:spcPts val="2000"/>
              </a:lnSpc>
              <a:spcBef>
                <a:spcPts val="600"/>
              </a:spcBef>
              <a:buClr>
                <a:srgbClr val="CB2134"/>
              </a:buClr>
              <a:buSzPct val="120000"/>
              <a:buFont typeface="Arial" panose="020B0604020202020204" pitchFamily="34" charset="0"/>
              <a:buChar char="•"/>
            </a:pPr>
            <a:r>
              <a:rPr lang="vi-VN" sz="1400" b="1"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Kinh nghiệm: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ơ</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 10 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ă</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m tư vấn, cung cấp giải pháp CRM cho doanh nghiệp vừa và nhỏ tại Việt Nam, trực tiếp tham gia tư vấn cho các dự án CRM ngành vận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tải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marL="285750" indent="-285750" algn="just">
              <a:lnSpc>
                <a:spcPts val="2000"/>
              </a:lnSpc>
              <a:spcBef>
                <a:spcPts val="600"/>
              </a:spcBef>
              <a:buClr>
                <a:srgbClr val="CB2134"/>
              </a:buClr>
              <a:buSzPct val="120000"/>
              <a:buFont typeface="Arial" panose="020B0604020202020204" pitchFamily="34" charset="0"/>
              <a:buChar char="•"/>
            </a:pPr>
            <a:r>
              <a:rPr lang="vi-VN" sz="1400" b="1"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Vị trí đảm nhiệm: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Giám</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đốc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kinh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doanh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OnlineCRM</a:t>
            </a:r>
          </a:p>
          <a:p>
            <a:pPr marL="285750" indent="-285750" algn="ctr">
              <a:lnSpc>
                <a:spcPts val="2000"/>
              </a:lnSpc>
              <a:spcBef>
                <a:spcPts val="6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Đào tạo &amp; huấn l</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uyệ</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 sử dụng CRM cho ~ 500  công ty tại Việt Nam</a:t>
            </a:r>
          </a:p>
          <a:p>
            <a:pPr marL="285750" indent="-285750" algn="just">
              <a:lnSpc>
                <a:spcPts val="2000"/>
              </a:lnSpc>
              <a:spcBef>
                <a:spcPts val="6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Trực tiếp tham gia lấy yêu cầu và phân tích yêu cầu các dự án CRM cho các doanh ngh</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iệ</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p vừa và nhỏ tại Vi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ệ</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 Nam nh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ư</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T</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ập</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đoàn ITL, GLS Talentnet, L&amp;A, Du Lịch Hoàn Mỹ, VMS...</a:t>
            </a:r>
          </a:p>
        </p:txBody>
      </p:sp>
      <p:sp>
        <p:nvSpPr>
          <p:cNvPr id="24" name="TextBox 23">
            <a:extLst>
              <a:ext uri="{FF2B5EF4-FFF2-40B4-BE49-F238E27FC236}">
                <a16:creationId xmlns:a16="http://schemas.microsoft.com/office/drawing/2014/main" id="{74A80E4D-7EB4-415E-A69E-6227B611363B}"/>
              </a:ext>
            </a:extLst>
          </p:cNvPr>
          <p:cNvSpPr txBox="1"/>
          <p:nvPr/>
        </p:nvSpPr>
        <p:spPr>
          <a:xfrm>
            <a:off x="4915236" y="3035029"/>
            <a:ext cx="2765742" cy="338554"/>
          </a:xfrm>
          <a:prstGeom prst="rect">
            <a:avLst/>
          </a:prstGeom>
          <a:noFill/>
        </p:spPr>
        <p:txBody>
          <a:bodyPr wrap="square" rtlCol="0">
            <a:spAutoFit/>
          </a:bodyPr>
          <a:lstStyle/>
          <a:p>
            <a:pPr algn="just"/>
            <a:r>
              <a:rPr lang="en-US" sz="1600" b="1" dirty="0">
                <a:solidFill>
                  <a:srgbClr val="273444"/>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KINH NGHIỆM</a:t>
            </a:r>
            <a:endParaRPr lang="vi-VN" sz="1600" b="1" dirty="0">
              <a:solidFill>
                <a:srgbClr val="273444"/>
              </a:solidFill>
              <a:latin typeface="#9Slide03 Open Sans Bold" panose="020B0806030504020204" pitchFamily="34" charset="0"/>
              <a:ea typeface="#9Slide03 Open Sans Bold" panose="020B0806030504020204" pitchFamily="34" charset="0"/>
              <a:cs typeface="#9Slide03 Open Sans Bold" panose="020B0806030504020204" pitchFamily="34" charset="0"/>
            </a:endParaRPr>
          </a:p>
        </p:txBody>
      </p:sp>
    </p:spTree>
    <p:extLst>
      <p:ext uri="{BB962C8B-B14F-4D97-AF65-F5344CB8AC3E}">
        <p14:creationId xmlns:p14="http://schemas.microsoft.com/office/powerpoint/2010/main" val="1920468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49" presetClass="entr" presetSubtype="0" decel="100000" fill="hold" nodeType="withEffect">
                                  <p:stCondLst>
                                    <p:cond delay="100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 calcmode="lin" valueType="num">
                                      <p:cBhvr>
                                        <p:cTn id="19" dur="500" fill="hold"/>
                                        <p:tgtEl>
                                          <p:spTgt spid="19"/>
                                        </p:tgtEl>
                                        <p:attrNameLst>
                                          <p:attrName>style.rotation</p:attrName>
                                        </p:attrNameLst>
                                      </p:cBhvr>
                                      <p:tavLst>
                                        <p:tav tm="0">
                                          <p:val>
                                            <p:fltVal val="360"/>
                                          </p:val>
                                        </p:tav>
                                        <p:tav tm="100000">
                                          <p:val>
                                            <p:fltVal val="0"/>
                                          </p:val>
                                        </p:tav>
                                      </p:tavLst>
                                    </p:anim>
                                    <p:animEffect transition="in" filter="fade">
                                      <p:cBhvr>
                                        <p:cTn id="20" dur="500"/>
                                        <p:tgtEl>
                                          <p:spTgt spid="19"/>
                                        </p:tgtEl>
                                      </p:cBhvr>
                                    </p:animEffect>
                                  </p:childTnLst>
                                </p:cTn>
                              </p:par>
                              <p:par>
                                <p:cTn id="21" presetID="2" presetClass="entr" presetSubtype="4" decel="100000" fill="hold" grpId="0" nodeType="withEffect">
                                  <p:stCondLst>
                                    <p:cond delay="100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2" decel="100000" fill="hold" grpId="0" nodeType="withEffect">
                                  <p:stCondLst>
                                    <p:cond delay="125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1+#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49" presetClass="entr" presetSubtype="0" decel="100000" fill="hold" nodeType="withEffect">
                                  <p:stCondLst>
                                    <p:cond delay="100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 calcmode="lin" valueType="num">
                                      <p:cBhvr>
                                        <p:cTn id="33" dur="500" fill="hold"/>
                                        <p:tgtEl>
                                          <p:spTgt spid="22"/>
                                        </p:tgtEl>
                                        <p:attrNameLst>
                                          <p:attrName>style.rotation</p:attrName>
                                        </p:attrNameLst>
                                      </p:cBhvr>
                                      <p:tavLst>
                                        <p:tav tm="0">
                                          <p:val>
                                            <p:fltVal val="360"/>
                                          </p:val>
                                        </p:tav>
                                        <p:tav tm="100000">
                                          <p:val>
                                            <p:fltVal val="0"/>
                                          </p:val>
                                        </p:tav>
                                      </p:tavLst>
                                    </p:anim>
                                    <p:animEffect transition="in" filter="fade">
                                      <p:cBhvr>
                                        <p:cTn id="34" dur="500"/>
                                        <p:tgtEl>
                                          <p:spTgt spid="22"/>
                                        </p:tgtEl>
                                      </p:cBhvr>
                                    </p:animEffect>
                                  </p:childTnLst>
                                </p:cTn>
                              </p:par>
                              <p:par>
                                <p:cTn id="35" presetID="2" presetClass="entr" presetSubtype="4" decel="100000" fill="hold" grpId="0" nodeType="withEffect">
                                  <p:stCondLst>
                                    <p:cond delay="100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2" decel="100000" fill="hold" grpId="0" nodeType="withEffect">
                                  <p:stCondLst>
                                    <p:cond delay="125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1+#ppt_w/2"/>
                                          </p:val>
                                        </p:tav>
                                        <p:tav tm="100000">
                                          <p:val>
                                            <p:strVal val="#ppt_x"/>
                                          </p:val>
                                        </p:tav>
                                      </p:tavLst>
                                    </p:anim>
                                    <p:anim calcmode="lin" valueType="num">
                                      <p:cBhvr additive="base">
                                        <p:cTn id="4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1" grpId="0"/>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C81C7E0-5A9C-49E9-8EFE-355303F154A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3387" y="1718507"/>
            <a:ext cx="3132000" cy="3132000"/>
          </a:xfrm>
          <a:prstGeom prst="rect">
            <a:avLst/>
          </a:prstGeom>
          <a:effectLst>
            <a:outerShdw blurRad="38100" dir="5400000" sx="65000" sy="65000" algn="ctr" rotWithShape="0">
              <a:schemeClr val="bg2">
                <a:lumMod val="25000"/>
                <a:alpha val="35000"/>
              </a:schemeClr>
            </a:outerShdw>
          </a:effectLst>
        </p:spPr>
      </p:pic>
      <p:sp>
        <p:nvSpPr>
          <p:cNvPr id="1299" name="Parallelogram 1298">
            <a:extLst>
              <a:ext uri="{FF2B5EF4-FFF2-40B4-BE49-F238E27FC236}">
                <a16:creationId xmlns:a16="http://schemas.microsoft.com/office/drawing/2014/main" id="{E9002931-16CD-496B-9048-C9331C643850}"/>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 name="TextBox 1299">
            <a:extLst>
              <a:ext uri="{FF2B5EF4-FFF2-40B4-BE49-F238E27FC236}">
                <a16:creationId xmlns:a16="http://schemas.microsoft.com/office/drawing/2014/main" id="{3E134348-A74A-4FAE-A701-65F1947F2C5C}"/>
              </a:ext>
            </a:extLst>
          </p:cNvPr>
          <p:cNvSpPr txBox="1"/>
          <p:nvPr/>
        </p:nvSpPr>
        <p:spPr>
          <a:xfrm>
            <a:off x="832075" y="194443"/>
            <a:ext cx="6344991"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CHUYÊN GIA ONLINECRM</a:t>
            </a:r>
            <a:endParaRPr lang="vi-VN" sz="4400" b="1" dirty="0">
              <a:solidFill>
                <a:srgbClr val="273444"/>
              </a:solidFill>
              <a:latin typeface="#9Slide03 Bebas Neue Bold" panose="020B0606020202050201" pitchFamily="34" charset="0"/>
            </a:endParaRPr>
          </a:p>
        </p:txBody>
      </p:sp>
      <p:cxnSp>
        <p:nvCxnSpPr>
          <p:cNvPr id="1301" name="Straight Connector 1300">
            <a:extLst>
              <a:ext uri="{FF2B5EF4-FFF2-40B4-BE49-F238E27FC236}">
                <a16:creationId xmlns:a16="http://schemas.microsoft.com/office/drawing/2014/main" id="{5161AC92-F6D4-4173-9FE1-86681231AD41}"/>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302" name="Parallelogram 1301">
            <a:extLst>
              <a:ext uri="{FF2B5EF4-FFF2-40B4-BE49-F238E27FC236}">
                <a16:creationId xmlns:a16="http://schemas.microsoft.com/office/drawing/2014/main" id="{6AB18422-8C62-4853-BD46-880CFD91440D}"/>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3" name="TextBox 1302">
            <a:extLst>
              <a:ext uri="{FF2B5EF4-FFF2-40B4-BE49-F238E27FC236}">
                <a16:creationId xmlns:a16="http://schemas.microsoft.com/office/drawing/2014/main" id="{DAF99419-27EB-4965-933B-F7A6D7053957}"/>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pic>
        <p:nvPicPr>
          <p:cNvPr id="1304" name="Picture 1303">
            <a:extLst>
              <a:ext uri="{FF2B5EF4-FFF2-40B4-BE49-F238E27FC236}">
                <a16:creationId xmlns:a16="http://schemas.microsoft.com/office/drawing/2014/main" id="{B506F59F-D3C1-48E0-AF53-A86D7CC6E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sp>
        <p:nvSpPr>
          <p:cNvPr id="4" name="Parallelogram 3">
            <a:extLst>
              <a:ext uri="{FF2B5EF4-FFF2-40B4-BE49-F238E27FC236}">
                <a16:creationId xmlns:a16="http://schemas.microsoft.com/office/drawing/2014/main" id="{2DC73370-482C-4B65-894A-7C16BBB50E3B}"/>
              </a:ext>
            </a:extLst>
          </p:cNvPr>
          <p:cNvSpPr/>
          <p:nvPr/>
        </p:nvSpPr>
        <p:spPr>
          <a:xfrm rot="18905255">
            <a:off x="2571835" y="4001313"/>
            <a:ext cx="1467501" cy="28537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379E7F6-D115-4D5D-B74A-0C94EA3A1095}"/>
              </a:ext>
            </a:extLst>
          </p:cNvPr>
          <p:cNvSpPr txBox="1"/>
          <p:nvPr/>
        </p:nvSpPr>
        <p:spPr>
          <a:xfrm>
            <a:off x="1384980" y="5043357"/>
            <a:ext cx="2337302" cy="369332"/>
          </a:xfrm>
          <a:prstGeom prst="rect">
            <a:avLst/>
          </a:prstGeom>
          <a:noFill/>
        </p:spPr>
        <p:txBody>
          <a:bodyPr wrap="square" rtlCol="0">
            <a:spAutoFit/>
          </a:bodyPr>
          <a:lstStyle/>
          <a:p>
            <a:pPr algn="ctr"/>
            <a:r>
              <a:rPr lang="en-US" b="1" dirty="0">
                <a:solidFill>
                  <a:srgbClr val="CB2134"/>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BÙI KIM TÙNG</a:t>
            </a:r>
            <a:endParaRPr lang="vi-VN" b="1" dirty="0">
              <a:solidFill>
                <a:srgbClr val="CB2134"/>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endParaRPr>
          </a:p>
        </p:txBody>
      </p:sp>
      <p:pic>
        <p:nvPicPr>
          <p:cNvPr id="19" name="Graphic 18" descr="Graduation cap">
            <a:extLst>
              <a:ext uri="{FF2B5EF4-FFF2-40B4-BE49-F238E27FC236}">
                <a16:creationId xmlns:a16="http://schemas.microsoft.com/office/drawing/2014/main" id="{A02F5083-3CAA-4A1F-BCED-5C09E96CA2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541212" y="1587173"/>
            <a:ext cx="324000" cy="324000"/>
          </a:xfrm>
          <a:prstGeom prst="rect">
            <a:avLst/>
          </a:prstGeom>
        </p:spPr>
      </p:pic>
      <p:sp>
        <p:nvSpPr>
          <p:cNvPr id="20" name="TextBox 19">
            <a:extLst>
              <a:ext uri="{FF2B5EF4-FFF2-40B4-BE49-F238E27FC236}">
                <a16:creationId xmlns:a16="http://schemas.microsoft.com/office/drawing/2014/main" id="{C85438BE-8ADD-4948-B3D6-098841796E02}"/>
              </a:ext>
            </a:extLst>
          </p:cNvPr>
          <p:cNvSpPr txBox="1"/>
          <p:nvPr/>
        </p:nvSpPr>
        <p:spPr>
          <a:xfrm>
            <a:off x="4915235" y="1926338"/>
            <a:ext cx="6480000" cy="920958"/>
          </a:xfrm>
          <a:prstGeom prst="rect">
            <a:avLst/>
          </a:prstGeom>
          <a:noFill/>
        </p:spPr>
        <p:txBody>
          <a:bodyPr wrap="square" rtlCol="0">
            <a:spAutoFit/>
          </a:bodyPr>
          <a:lstStyle/>
          <a:p>
            <a:pPr marL="285750" indent="-285750" algn="just">
              <a:lnSpc>
                <a:spcPts val="2000"/>
              </a:lnSpc>
              <a:spcBef>
                <a:spcPts val="6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Cử nhân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công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nghệ</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thông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tin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Trường Đ</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ại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học</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Công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nghệ</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thông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tin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Đại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học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quốc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gia</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TP.HCM</a:t>
            </a:r>
          </a:p>
          <a:p>
            <a:pPr marL="285750" indent="-285750" algn="just">
              <a:lnSpc>
                <a:spcPts val="2000"/>
              </a:lnSpc>
              <a:spcBef>
                <a:spcPts val="6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Quản lý dự án, tư vấn giải pháp hạ tầng, bảo mật</a:t>
            </a:r>
          </a:p>
        </p:txBody>
      </p:sp>
      <p:sp>
        <p:nvSpPr>
          <p:cNvPr id="21" name="TextBox 20">
            <a:extLst>
              <a:ext uri="{FF2B5EF4-FFF2-40B4-BE49-F238E27FC236}">
                <a16:creationId xmlns:a16="http://schemas.microsoft.com/office/drawing/2014/main" id="{2BC4989B-DA4B-45C1-B427-F9470AED957A}"/>
              </a:ext>
            </a:extLst>
          </p:cNvPr>
          <p:cNvSpPr txBox="1"/>
          <p:nvPr/>
        </p:nvSpPr>
        <p:spPr>
          <a:xfrm>
            <a:off x="4915236" y="1579896"/>
            <a:ext cx="2765742" cy="338554"/>
          </a:xfrm>
          <a:prstGeom prst="rect">
            <a:avLst/>
          </a:prstGeom>
          <a:noFill/>
        </p:spPr>
        <p:txBody>
          <a:bodyPr wrap="square" rtlCol="0">
            <a:spAutoFit/>
          </a:bodyPr>
          <a:lstStyle/>
          <a:p>
            <a:pPr algn="just"/>
            <a:r>
              <a:rPr lang="en-US" sz="1600" b="1" dirty="0">
                <a:solidFill>
                  <a:srgbClr val="273444"/>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TRÌNH ĐỘ CHUYÊN MÔN</a:t>
            </a:r>
            <a:endParaRPr lang="vi-VN" sz="1600" b="1" dirty="0">
              <a:solidFill>
                <a:srgbClr val="273444"/>
              </a:solidFill>
              <a:latin typeface="#9Slide03 Open Sans Bold" panose="020B0806030504020204" pitchFamily="34" charset="0"/>
              <a:ea typeface="#9Slide03 Open Sans Bold" panose="020B0806030504020204" pitchFamily="34" charset="0"/>
              <a:cs typeface="#9Slide03 Open Sans Bold" panose="020B0806030504020204" pitchFamily="34" charset="0"/>
            </a:endParaRPr>
          </a:p>
        </p:txBody>
      </p:sp>
      <p:pic>
        <p:nvPicPr>
          <p:cNvPr id="22" name="Graphic 21" descr="Star">
            <a:extLst>
              <a:ext uri="{FF2B5EF4-FFF2-40B4-BE49-F238E27FC236}">
                <a16:creationId xmlns:a16="http://schemas.microsoft.com/office/drawing/2014/main" id="{C1F93218-5F91-480A-BDED-76454E2751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41212" y="3017591"/>
            <a:ext cx="324000" cy="324000"/>
          </a:xfrm>
          <a:prstGeom prst="rect">
            <a:avLst/>
          </a:prstGeom>
        </p:spPr>
      </p:pic>
      <p:sp>
        <p:nvSpPr>
          <p:cNvPr id="23" name="TextBox 22">
            <a:extLst>
              <a:ext uri="{FF2B5EF4-FFF2-40B4-BE49-F238E27FC236}">
                <a16:creationId xmlns:a16="http://schemas.microsoft.com/office/drawing/2014/main" id="{DC8BEE18-6EBC-46E3-8384-177244EF4DA8}"/>
              </a:ext>
            </a:extLst>
          </p:cNvPr>
          <p:cNvSpPr txBox="1"/>
          <p:nvPr/>
        </p:nvSpPr>
        <p:spPr>
          <a:xfrm>
            <a:off x="4915235" y="3356756"/>
            <a:ext cx="6480000" cy="2023824"/>
          </a:xfrm>
          <a:prstGeom prst="rect">
            <a:avLst/>
          </a:prstGeom>
          <a:noFill/>
        </p:spPr>
        <p:txBody>
          <a:bodyPr wrap="square" rtlCol="0">
            <a:spAutoFit/>
          </a:bodyPr>
          <a:lstStyle/>
          <a:p>
            <a:pPr marL="285750" indent="-285750" algn="just">
              <a:lnSpc>
                <a:spcPts val="2000"/>
              </a:lnSpc>
              <a:spcBef>
                <a:spcPts val="600"/>
              </a:spcBef>
              <a:buClr>
                <a:srgbClr val="CB2134"/>
              </a:buClr>
              <a:buSzPct val="120000"/>
              <a:buFont typeface="Arial" panose="020B0604020202020204" pitchFamily="34" charset="0"/>
              <a:buChar char="•"/>
            </a:pPr>
            <a:r>
              <a:rPr lang="vi-VN" sz="1400" b="1"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Kinh nghiệm: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6 năm kinh nghiệm triển khai hạ tầng cho giải pháp CRM</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marL="285750" indent="-285750" algn="just">
              <a:lnSpc>
                <a:spcPts val="2000"/>
              </a:lnSpc>
              <a:spcBef>
                <a:spcPts val="600"/>
              </a:spcBef>
              <a:buClr>
                <a:srgbClr val="CB2134"/>
              </a:buClr>
              <a:buSzPct val="120000"/>
              <a:buFont typeface="Arial" panose="020B0604020202020204" pitchFamily="34" charset="0"/>
              <a:buChar char="•"/>
            </a:pPr>
            <a:r>
              <a:rPr lang="vi-VN" sz="1400" b="1"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Vị trí đảm nhiệm: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Project Manager tại OnlineCRM, trực tiếp tư vấn, triển khai hạ tầng cho các những dự án CRM.</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marL="285750" indent="-285750" algn="just">
              <a:lnSpc>
                <a:spcPts val="2000"/>
              </a:lnSpc>
              <a:spcBef>
                <a:spcPts val="600"/>
              </a:spcBef>
              <a:buClr>
                <a:srgbClr val="CB2134"/>
              </a:buClr>
              <a:buSzPct val="120000"/>
              <a:buFont typeface="Arial" panose="020B0604020202020204" pitchFamily="34" charset="0"/>
              <a:buChar char="•"/>
            </a:pP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Một</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số</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dự</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án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tiêu</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biểu</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đã</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triển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khai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Viettel IDC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Trung tâm Anh ngữ Apollo</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Trường phổ trung liên cấp song ngữ Wellspring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Trường đại học FPT</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24" name="TextBox 23">
            <a:extLst>
              <a:ext uri="{FF2B5EF4-FFF2-40B4-BE49-F238E27FC236}">
                <a16:creationId xmlns:a16="http://schemas.microsoft.com/office/drawing/2014/main" id="{74A80E4D-7EB4-415E-A69E-6227B611363B}"/>
              </a:ext>
            </a:extLst>
          </p:cNvPr>
          <p:cNvSpPr txBox="1"/>
          <p:nvPr/>
        </p:nvSpPr>
        <p:spPr>
          <a:xfrm>
            <a:off x="4915236" y="3010314"/>
            <a:ext cx="2765742" cy="338554"/>
          </a:xfrm>
          <a:prstGeom prst="rect">
            <a:avLst/>
          </a:prstGeom>
          <a:noFill/>
        </p:spPr>
        <p:txBody>
          <a:bodyPr wrap="square" rtlCol="0">
            <a:spAutoFit/>
          </a:bodyPr>
          <a:lstStyle/>
          <a:p>
            <a:pPr algn="just"/>
            <a:r>
              <a:rPr lang="en-US" sz="1600" b="1" dirty="0">
                <a:solidFill>
                  <a:srgbClr val="273444"/>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KINH NGHIỆM</a:t>
            </a:r>
            <a:endParaRPr lang="vi-VN" sz="1600" b="1" dirty="0">
              <a:solidFill>
                <a:srgbClr val="273444"/>
              </a:solidFill>
              <a:latin typeface="#9Slide03 Open Sans Bold" panose="020B0806030504020204" pitchFamily="34" charset="0"/>
              <a:ea typeface="#9Slide03 Open Sans Bold" panose="020B0806030504020204" pitchFamily="34" charset="0"/>
              <a:cs typeface="#9Slide03 Open Sans Bold" panose="020B0806030504020204" pitchFamily="34" charset="0"/>
            </a:endParaRPr>
          </a:p>
        </p:txBody>
      </p:sp>
    </p:spTree>
    <p:extLst>
      <p:ext uri="{BB962C8B-B14F-4D97-AF65-F5344CB8AC3E}">
        <p14:creationId xmlns:p14="http://schemas.microsoft.com/office/powerpoint/2010/main" val="733034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9" presetClass="entr" presetSubtype="0" decel="100000" fill="hold" nodeType="withEffect">
                                  <p:stCondLst>
                                    <p:cond delay="100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 calcmode="lin" valueType="num">
                                      <p:cBhvr>
                                        <p:cTn id="14" dur="500" fill="hold"/>
                                        <p:tgtEl>
                                          <p:spTgt spid="19"/>
                                        </p:tgtEl>
                                        <p:attrNameLst>
                                          <p:attrName>style.rotation</p:attrName>
                                        </p:attrNameLst>
                                      </p:cBhvr>
                                      <p:tavLst>
                                        <p:tav tm="0">
                                          <p:val>
                                            <p:fltVal val="360"/>
                                          </p:val>
                                        </p:tav>
                                        <p:tav tm="100000">
                                          <p:val>
                                            <p:fltVal val="0"/>
                                          </p:val>
                                        </p:tav>
                                      </p:tavLst>
                                    </p:anim>
                                    <p:animEffect transition="in" filter="fade">
                                      <p:cBhvr>
                                        <p:cTn id="15" dur="500"/>
                                        <p:tgtEl>
                                          <p:spTgt spid="19"/>
                                        </p:tgtEl>
                                      </p:cBhvr>
                                    </p:animEffect>
                                  </p:childTnLst>
                                </p:cTn>
                              </p:par>
                              <p:par>
                                <p:cTn id="16" presetID="2" presetClass="entr" presetSubtype="4" decel="100000" fill="hold" grpId="0" nodeType="withEffect">
                                  <p:stCondLst>
                                    <p:cond delay="100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par>
                                <p:cTn id="20" presetID="2" presetClass="entr" presetSubtype="2" decel="100000" fill="hold" grpId="0" nodeType="withEffect">
                                  <p:stCondLst>
                                    <p:cond delay="125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1+#ppt_w/2"/>
                                          </p:val>
                                        </p:tav>
                                        <p:tav tm="100000">
                                          <p:val>
                                            <p:strVal val="#ppt_x"/>
                                          </p:val>
                                        </p:tav>
                                      </p:tavLst>
                                    </p:anim>
                                    <p:anim calcmode="lin" valueType="num">
                                      <p:cBhvr additive="base">
                                        <p:cTn id="23" dur="500" fill="hold"/>
                                        <p:tgtEl>
                                          <p:spTgt spid="20"/>
                                        </p:tgtEl>
                                        <p:attrNameLst>
                                          <p:attrName>ppt_y</p:attrName>
                                        </p:attrNameLst>
                                      </p:cBhvr>
                                      <p:tavLst>
                                        <p:tav tm="0">
                                          <p:val>
                                            <p:strVal val="#ppt_y"/>
                                          </p:val>
                                        </p:tav>
                                        <p:tav tm="100000">
                                          <p:val>
                                            <p:strVal val="#ppt_y"/>
                                          </p:val>
                                        </p:tav>
                                      </p:tavLst>
                                    </p:anim>
                                  </p:childTnLst>
                                </p:cTn>
                              </p:par>
                              <p:par>
                                <p:cTn id="24" presetID="49" presetClass="entr" presetSubtype="0" decel="100000" fill="hold" nodeType="withEffect">
                                  <p:stCondLst>
                                    <p:cond delay="100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 calcmode="lin" valueType="num">
                                      <p:cBhvr>
                                        <p:cTn id="28" dur="500" fill="hold"/>
                                        <p:tgtEl>
                                          <p:spTgt spid="22"/>
                                        </p:tgtEl>
                                        <p:attrNameLst>
                                          <p:attrName>style.rotation</p:attrName>
                                        </p:attrNameLst>
                                      </p:cBhvr>
                                      <p:tavLst>
                                        <p:tav tm="0">
                                          <p:val>
                                            <p:fltVal val="360"/>
                                          </p:val>
                                        </p:tav>
                                        <p:tav tm="100000">
                                          <p:val>
                                            <p:fltVal val="0"/>
                                          </p:val>
                                        </p:tav>
                                      </p:tavLst>
                                    </p:anim>
                                    <p:animEffect transition="in" filter="fade">
                                      <p:cBhvr>
                                        <p:cTn id="29" dur="500"/>
                                        <p:tgtEl>
                                          <p:spTgt spid="22"/>
                                        </p:tgtEl>
                                      </p:cBhvr>
                                    </p:animEffect>
                                  </p:childTnLst>
                                </p:cTn>
                              </p:par>
                              <p:par>
                                <p:cTn id="30" presetID="2" presetClass="entr" presetSubtype="4" decel="100000" fill="hold" grpId="0" nodeType="withEffect">
                                  <p:stCondLst>
                                    <p:cond delay="100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2" decel="100000" fill="hold" grpId="0" nodeType="withEffect">
                                  <p:stCondLst>
                                    <p:cond delay="125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1+#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1"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20D2B89-4F8A-4D15-BD15-5ED0796498D5}"/>
              </a:ext>
            </a:extLst>
          </p:cNvPr>
          <p:cNvSpPr/>
          <p:nvPr/>
        </p:nvSpPr>
        <p:spPr>
          <a:xfrm>
            <a:off x="3981539" y="0"/>
            <a:ext cx="7337558" cy="11297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3416A10-85C0-4E3A-BFF2-B4873A0423E1}"/>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sp>
        <p:nvSpPr>
          <p:cNvPr id="24" name="Rectangle 23">
            <a:extLst>
              <a:ext uri="{FF2B5EF4-FFF2-40B4-BE49-F238E27FC236}">
                <a16:creationId xmlns:a16="http://schemas.microsoft.com/office/drawing/2014/main" id="{94C16C36-EAB6-479E-B04D-9A0221D1C6FD}"/>
              </a:ext>
            </a:extLst>
          </p:cNvPr>
          <p:cNvSpPr/>
          <p:nvPr/>
        </p:nvSpPr>
        <p:spPr>
          <a:xfrm>
            <a:off x="7975600" y="6661609"/>
            <a:ext cx="4216400" cy="2630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6676060-EEA6-492B-8ED4-D81F3DB8A896}"/>
              </a:ext>
            </a:extLst>
          </p:cNvPr>
          <p:cNvSpPr txBox="1"/>
          <p:nvPr/>
        </p:nvSpPr>
        <p:spPr>
          <a:xfrm>
            <a:off x="832075" y="194443"/>
            <a:ext cx="8979582"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TẦM NHÌN – SỨ MỆNH – GIÁ TRỊ CỐT LÕI</a:t>
            </a:r>
            <a:endParaRPr lang="vi-VN" sz="4400" b="1" dirty="0">
              <a:solidFill>
                <a:srgbClr val="273444"/>
              </a:solidFill>
              <a:latin typeface="#9Slide03 Bebas Neue Bold" panose="020B0606020202050201" pitchFamily="34" charset="0"/>
            </a:endParaRPr>
          </a:p>
        </p:txBody>
      </p:sp>
      <p:sp>
        <p:nvSpPr>
          <p:cNvPr id="26" name="Parallelogram 25">
            <a:extLst>
              <a:ext uri="{FF2B5EF4-FFF2-40B4-BE49-F238E27FC236}">
                <a16:creationId xmlns:a16="http://schemas.microsoft.com/office/drawing/2014/main" id="{ECD19250-850B-4D4C-8C6E-6AB107ED3E1D}"/>
              </a:ext>
            </a:extLst>
          </p:cNvPr>
          <p:cNvSpPr/>
          <p:nvPr/>
        </p:nvSpPr>
        <p:spPr>
          <a:xfrm rot="6232892" flipV="1">
            <a:off x="-152406" y="208686"/>
            <a:ext cx="844082" cy="70132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AE28A83D-3BEA-4BAC-8746-169279C2B56E}"/>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697CE5E3-CF95-432F-BF0B-625966EBF9CF}"/>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85AC5756-69DD-464E-8348-6A94C05CF156}"/>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04C5B3-CE59-4008-A4BD-6A11CF283E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sp>
        <p:nvSpPr>
          <p:cNvPr id="4" name="Graphic 2">
            <a:extLst>
              <a:ext uri="{FF2B5EF4-FFF2-40B4-BE49-F238E27FC236}">
                <a16:creationId xmlns:a16="http://schemas.microsoft.com/office/drawing/2014/main" id="{40313049-E4D9-495C-BD6E-A5AD1588A8BF}"/>
              </a:ext>
            </a:extLst>
          </p:cNvPr>
          <p:cNvSpPr/>
          <p:nvPr/>
        </p:nvSpPr>
        <p:spPr>
          <a:xfrm>
            <a:off x="683258" y="1249767"/>
            <a:ext cx="3125552" cy="4574745"/>
          </a:xfrm>
          <a:custGeom>
            <a:avLst/>
            <a:gdLst>
              <a:gd name="connsiteX0" fmla="*/ 510747 w 3125552"/>
              <a:gd name="connsiteY0" fmla="*/ 4172731 h 4574745"/>
              <a:gd name="connsiteX1" fmla="*/ 6014 w 3125552"/>
              <a:gd name="connsiteY1" fmla="*/ 1016636 h 4574745"/>
              <a:gd name="connsiteX2" fmla="*/ 339866 w 3125552"/>
              <a:gd name="connsiteY2" fmla="*/ 485069 h 4574745"/>
              <a:gd name="connsiteX3" fmla="*/ 1880700 w 3125552"/>
              <a:gd name="connsiteY3" fmla="*/ 20576 h 4574745"/>
              <a:gd name="connsiteX4" fmla="*/ 2487474 w 3125552"/>
              <a:gd name="connsiteY4" fmla="*/ 380853 h 4574745"/>
              <a:gd name="connsiteX5" fmla="*/ 3115660 w 3125552"/>
              <a:gd name="connsiteY5" fmla="*/ 3422797 h 4574745"/>
              <a:gd name="connsiteX6" fmla="*/ 2804716 w 3125552"/>
              <a:gd name="connsiteY6" fmla="*/ 3969262 h 4574745"/>
              <a:gd name="connsiteX7" fmla="*/ 1140453 w 3125552"/>
              <a:gd name="connsiteY7" fmla="*/ 4547918 h 4574745"/>
              <a:gd name="connsiteX8" fmla="*/ 510747 w 3125552"/>
              <a:gd name="connsiteY8" fmla="*/ 4172731 h 457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5552" h="4574745">
                <a:moveTo>
                  <a:pt x="510747" y="4172731"/>
                </a:moveTo>
                <a:lnTo>
                  <a:pt x="6014" y="1016636"/>
                </a:lnTo>
                <a:cubicBezTo>
                  <a:pt x="-31650" y="781128"/>
                  <a:pt x="110953" y="554087"/>
                  <a:pt x="339866" y="485069"/>
                </a:cubicBezTo>
                <a:lnTo>
                  <a:pt x="1880700" y="20576"/>
                </a:lnTo>
                <a:cubicBezTo>
                  <a:pt x="2149840" y="-60564"/>
                  <a:pt x="2430765" y="106238"/>
                  <a:pt x="2487474" y="380853"/>
                </a:cubicBezTo>
                <a:lnTo>
                  <a:pt x="3115660" y="3422797"/>
                </a:lnTo>
                <a:cubicBezTo>
                  <a:pt x="3164018" y="3656917"/>
                  <a:pt x="3031066" y="3890562"/>
                  <a:pt x="2804716" y="3969262"/>
                </a:cubicBezTo>
                <a:lnTo>
                  <a:pt x="1140453" y="4547918"/>
                </a:lnTo>
                <a:cubicBezTo>
                  <a:pt x="859180" y="4645714"/>
                  <a:pt x="557655" y="4466060"/>
                  <a:pt x="510747" y="4172731"/>
                </a:cubicBezTo>
                <a:close/>
              </a:path>
            </a:pathLst>
          </a:custGeom>
          <a:solidFill>
            <a:srgbClr val="CB2135"/>
          </a:solidFill>
          <a:ln w="11579" cap="flat">
            <a:no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40313049-E4D9-495C-BD6E-A5AD1588A8BF}"/>
              </a:ext>
            </a:extLst>
          </p:cNvPr>
          <p:cNvSpPr/>
          <p:nvPr/>
        </p:nvSpPr>
        <p:spPr>
          <a:xfrm>
            <a:off x="955871" y="1521773"/>
            <a:ext cx="2506662" cy="4006411"/>
          </a:xfrm>
          <a:custGeom>
            <a:avLst/>
            <a:gdLst>
              <a:gd name="connsiteX0" fmla="*/ 220 w 2506662"/>
              <a:gd name="connsiteY0" fmla="*/ 3549886 h 4006411"/>
              <a:gd name="connsiteX1" fmla="*/ 92482 w 2506662"/>
              <a:gd name="connsiteY1" fmla="*/ 584340 h 4006411"/>
              <a:gd name="connsiteX2" fmla="*/ 489945 w 2506662"/>
              <a:gd name="connsiteY2" fmla="*/ 157774 h 4006411"/>
              <a:gd name="connsiteX3" fmla="*/ 1976169 w 2506662"/>
              <a:gd name="connsiteY3" fmla="*/ 2458 h 4006411"/>
              <a:gd name="connsiteX4" fmla="*/ 2466358 w 2506662"/>
              <a:gd name="connsiteY4" fmla="*/ 436576 h 4006411"/>
              <a:gd name="connsiteX5" fmla="*/ 2506619 w 2506662"/>
              <a:gd name="connsiteY5" fmla="*/ 3319536 h 4006411"/>
              <a:gd name="connsiteX6" fmla="*/ 2127449 w 2506662"/>
              <a:gd name="connsiteY6" fmla="*/ 3763660 h 4006411"/>
              <a:gd name="connsiteX7" fmla="*/ 508689 w 2506662"/>
              <a:gd name="connsiteY7" fmla="*/ 4001585 h 4006411"/>
              <a:gd name="connsiteX8" fmla="*/ 220 w 2506662"/>
              <a:gd name="connsiteY8" fmla="*/ 3549886 h 400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6662" h="4006411">
                <a:moveTo>
                  <a:pt x="220" y="3549886"/>
                </a:moveTo>
                <a:lnTo>
                  <a:pt x="92482" y="584340"/>
                </a:lnTo>
                <a:cubicBezTo>
                  <a:pt x="99372" y="363047"/>
                  <a:pt x="269140" y="180850"/>
                  <a:pt x="489945" y="157774"/>
                </a:cubicBezTo>
                <a:lnTo>
                  <a:pt x="1976169" y="2458"/>
                </a:lnTo>
                <a:cubicBezTo>
                  <a:pt x="2235775" y="-24678"/>
                  <a:pt x="2462716" y="176315"/>
                  <a:pt x="2466358" y="436576"/>
                </a:cubicBezTo>
                <a:lnTo>
                  <a:pt x="2506619" y="3319536"/>
                </a:lnTo>
                <a:cubicBezTo>
                  <a:pt x="2509717" y="3541418"/>
                  <a:pt x="2347604" y="3731320"/>
                  <a:pt x="2127449" y="3763660"/>
                </a:cubicBezTo>
                <a:lnTo>
                  <a:pt x="508689" y="4001585"/>
                </a:lnTo>
                <a:cubicBezTo>
                  <a:pt x="235119" y="4041791"/>
                  <a:pt x="-8363" y="3825507"/>
                  <a:pt x="220" y="3549886"/>
                </a:cubicBezTo>
                <a:close/>
              </a:path>
            </a:pathLst>
          </a:custGeom>
          <a:solidFill>
            <a:srgbClr val="FEFEFE"/>
          </a:solidFill>
          <a:ln w="11579" cap="flat">
            <a:noFill/>
            <a:prstDash val="solid"/>
            <a:miter/>
          </a:ln>
          <a:effectLst>
            <a:outerShdw blurRad="38100" dir="5400000" algn="ctr" rotWithShape="0">
              <a:schemeClr val="tx1">
                <a:lumMod val="85000"/>
                <a:lumOff val="15000"/>
                <a:alpha val="35000"/>
              </a:schemeClr>
            </a:outerShdw>
          </a:effectLst>
        </p:spPr>
        <p:txBody>
          <a:bodyPr rtlCol="0" anchor="ctr"/>
          <a:lstStyle/>
          <a:p>
            <a:endParaRPr lang="en-US"/>
          </a:p>
        </p:txBody>
      </p:sp>
      <p:sp>
        <p:nvSpPr>
          <p:cNvPr id="17" name="Graphic 2">
            <a:extLst>
              <a:ext uri="{FF2B5EF4-FFF2-40B4-BE49-F238E27FC236}">
                <a16:creationId xmlns:a16="http://schemas.microsoft.com/office/drawing/2014/main" id="{40313049-E4D9-495C-BD6E-A5AD1588A8BF}"/>
              </a:ext>
            </a:extLst>
          </p:cNvPr>
          <p:cNvSpPr/>
          <p:nvPr/>
        </p:nvSpPr>
        <p:spPr>
          <a:xfrm>
            <a:off x="2080150" y="4049018"/>
            <a:ext cx="323575" cy="11566"/>
          </a:xfrm>
          <a:custGeom>
            <a:avLst/>
            <a:gdLst>
              <a:gd name="connsiteX0" fmla="*/ 0 w 323575"/>
              <a:gd name="connsiteY0" fmla="*/ 0 h 11566"/>
              <a:gd name="connsiteX1" fmla="*/ 323576 w 323575"/>
              <a:gd name="connsiteY1" fmla="*/ 0 h 11566"/>
            </a:gdLst>
            <a:ahLst/>
            <a:cxnLst>
              <a:cxn ang="0">
                <a:pos x="connsiteX0" y="connsiteY0"/>
              </a:cxn>
              <a:cxn ang="0">
                <a:pos x="connsiteX1" y="connsiteY1"/>
              </a:cxn>
            </a:cxnLst>
            <a:rect l="l" t="t" r="r" b="b"/>
            <a:pathLst>
              <a:path w="323575" h="11566">
                <a:moveTo>
                  <a:pt x="0" y="0"/>
                </a:moveTo>
                <a:lnTo>
                  <a:pt x="323576" y="0"/>
                </a:lnTo>
              </a:path>
            </a:pathLst>
          </a:custGeom>
          <a:ln w="11579" cap="flat">
            <a:noFill/>
            <a:prstDash val="solid"/>
            <a:miter/>
          </a:ln>
        </p:spPr>
        <p:txBody>
          <a:bodyPr rtlCol="0" anchor="ctr"/>
          <a:lstStyle/>
          <a:p>
            <a:endParaRPr lang="en-US"/>
          </a:p>
        </p:txBody>
      </p:sp>
      <p:pic>
        <p:nvPicPr>
          <p:cNvPr id="31" name="Graphic 30">
            <a:extLst>
              <a:ext uri="{FF2B5EF4-FFF2-40B4-BE49-F238E27FC236}">
                <a16:creationId xmlns:a16="http://schemas.microsoft.com/office/drawing/2014/main" id="{1E5AE6D0-DB48-45F6-B01D-1FA1682838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423188" y="2091643"/>
            <a:ext cx="324000" cy="324000"/>
          </a:xfrm>
          <a:prstGeom prst="rect">
            <a:avLst/>
          </a:prstGeom>
        </p:spPr>
      </p:pic>
      <p:sp>
        <p:nvSpPr>
          <p:cNvPr id="32" name="TextBox 31">
            <a:extLst>
              <a:ext uri="{FF2B5EF4-FFF2-40B4-BE49-F238E27FC236}">
                <a16:creationId xmlns:a16="http://schemas.microsoft.com/office/drawing/2014/main" id="{DCC93642-ADAB-4C4E-9B79-0B1A9DD5BF07}"/>
              </a:ext>
            </a:extLst>
          </p:cNvPr>
          <p:cNvSpPr txBox="1"/>
          <p:nvPr/>
        </p:nvSpPr>
        <p:spPr>
          <a:xfrm>
            <a:off x="1797212" y="2084366"/>
            <a:ext cx="1424623" cy="338554"/>
          </a:xfrm>
          <a:prstGeom prst="rect">
            <a:avLst/>
          </a:prstGeom>
          <a:noFill/>
        </p:spPr>
        <p:txBody>
          <a:bodyPr wrap="square" rtlCol="0">
            <a:spAutoFit/>
          </a:bodyPr>
          <a:lstStyle/>
          <a:p>
            <a:pPr algn="just"/>
            <a:r>
              <a:rPr lang="en-US"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TẦM NHÌN</a:t>
            </a:r>
            <a:endParaRPr lang="vi-VN"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sp>
        <p:nvSpPr>
          <p:cNvPr id="33" name="TextBox 32">
            <a:extLst>
              <a:ext uri="{FF2B5EF4-FFF2-40B4-BE49-F238E27FC236}">
                <a16:creationId xmlns:a16="http://schemas.microsoft.com/office/drawing/2014/main" id="{420A0902-F074-4F9A-A65F-16E9A2592D78}"/>
              </a:ext>
            </a:extLst>
          </p:cNvPr>
          <p:cNvSpPr txBox="1"/>
          <p:nvPr/>
        </p:nvSpPr>
        <p:spPr>
          <a:xfrm>
            <a:off x="1242289" y="2504315"/>
            <a:ext cx="2025266" cy="2216184"/>
          </a:xfrm>
          <a:prstGeom prst="rect">
            <a:avLst/>
          </a:prstGeom>
          <a:noFill/>
        </p:spPr>
        <p:txBody>
          <a:bodyPr wrap="square" rtlCol="0">
            <a:spAutoFit/>
          </a:bodyPr>
          <a:lstStyle/>
          <a:p>
            <a:pPr algn="ctr">
              <a:lnSpc>
                <a:spcPts val="24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Trở thành 1 trong 3 đơn vị triển khai giải pháp quản trị &amp; khai thác khách hàng (CRM) hàng đầu tại Việt Nam và khu vực (Đông Nam Á)</a:t>
            </a:r>
          </a:p>
        </p:txBody>
      </p:sp>
      <p:sp>
        <p:nvSpPr>
          <p:cNvPr id="35" name="Graphic 2">
            <a:extLst>
              <a:ext uri="{FF2B5EF4-FFF2-40B4-BE49-F238E27FC236}">
                <a16:creationId xmlns:a16="http://schemas.microsoft.com/office/drawing/2014/main" id="{E459E7E7-70A9-4BD8-A78A-C78CA709FB87}"/>
              </a:ext>
            </a:extLst>
          </p:cNvPr>
          <p:cNvSpPr/>
          <p:nvPr/>
        </p:nvSpPr>
        <p:spPr>
          <a:xfrm>
            <a:off x="4533225" y="1249767"/>
            <a:ext cx="3125552" cy="4574745"/>
          </a:xfrm>
          <a:custGeom>
            <a:avLst/>
            <a:gdLst>
              <a:gd name="connsiteX0" fmla="*/ 510747 w 3125552"/>
              <a:gd name="connsiteY0" fmla="*/ 4172731 h 4574745"/>
              <a:gd name="connsiteX1" fmla="*/ 6014 w 3125552"/>
              <a:gd name="connsiteY1" fmla="*/ 1016636 h 4574745"/>
              <a:gd name="connsiteX2" fmla="*/ 339866 w 3125552"/>
              <a:gd name="connsiteY2" fmla="*/ 485069 h 4574745"/>
              <a:gd name="connsiteX3" fmla="*/ 1880700 w 3125552"/>
              <a:gd name="connsiteY3" fmla="*/ 20576 h 4574745"/>
              <a:gd name="connsiteX4" fmla="*/ 2487474 w 3125552"/>
              <a:gd name="connsiteY4" fmla="*/ 380853 h 4574745"/>
              <a:gd name="connsiteX5" fmla="*/ 3115660 w 3125552"/>
              <a:gd name="connsiteY5" fmla="*/ 3422797 h 4574745"/>
              <a:gd name="connsiteX6" fmla="*/ 2804716 w 3125552"/>
              <a:gd name="connsiteY6" fmla="*/ 3969262 h 4574745"/>
              <a:gd name="connsiteX7" fmla="*/ 1140453 w 3125552"/>
              <a:gd name="connsiteY7" fmla="*/ 4547918 h 4574745"/>
              <a:gd name="connsiteX8" fmla="*/ 510747 w 3125552"/>
              <a:gd name="connsiteY8" fmla="*/ 4172731 h 457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5552" h="4574745">
                <a:moveTo>
                  <a:pt x="510747" y="4172731"/>
                </a:moveTo>
                <a:lnTo>
                  <a:pt x="6014" y="1016636"/>
                </a:lnTo>
                <a:cubicBezTo>
                  <a:pt x="-31650" y="781128"/>
                  <a:pt x="110953" y="554087"/>
                  <a:pt x="339866" y="485069"/>
                </a:cubicBezTo>
                <a:lnTo>
                  <a:pt x="1880700" y="20576"/>
                </a:lnTo>
                <a:cubicBezTo>
                  <a:pt x="2149840" y="-60564"/>
                  <a:pt x="2430765" y="106238"/>
                  <a:pt x="2487474" y="380853"/>
                </a:cubicBezTo>
                <a:lnTo>
                  <a:pt x="3115660" y="3422797"/>
                </a:lnTo>
                <a:cubicBezTo>
                  <a:pt x="3164018" y="3656917"/>
                  <a:pt x="3031066" y="3890562"/>
                  <a:pt x="2804716" y="3969262"/>
                </a:cubicBezTo>
                <a:lnTo>
                  <a:pt x="1140453" y="4547918"/>
                </a:lnTo>
                <a:cubicBezTo>
                  <a:pt x="859180" y="4645714"/>
                  <a:pt x="557655" y="4466060"/>
                  <a:pt x="510747" y="4172731"/>
                </a:cubicBezTo>
                <a:close/>
              </a:path>
            </a:pathLst>
          </a:custGeom>
          <a:solidFill>
            <a:srgbClr val="CB2135"/>
          </a:solidFill>
          <a:ln w="11579" cap="flat">
            <a:noFill/>
            <a:prstDash val="solid"/>
            <a:miter/>
          </a:ln>
        </p:spPr>
        <p:txBody>
          <a:bodyPr rtlCol="0" anchor="ctr"/>
          <a:lstStyle/>
          <a:p>
            <a:endParaRPr lang="en-US"/>
          </a:p>
        </p:txBody>
      </p:sp>
      <p:sp>
        <p:nvSpPr>
          <p:cNvPr id="37" name="Graphic 2">
            <a:extLst>
              <a:ext uri="{FF2B5EF4-FFF2-40B4-BE49-F238E27FC236}">
                <a16:creationId xmlns:a16="http://schemas.microsoft.com/office/drawing/2014/main" id="{168C6BCC-056C-4335-AEAF-E70D14FD8DF3}"/>
              </a:ext>
            </a:extLst>
          </p:cNvPr>
          <p:cNvSpPr/>
          <p:nvPr/>
        </p:nvSpPr>
        <p:spPr>
          <a:xfrm>
            <a:off x="4805838" y="1521773"/>
            <a:ext cx="2506662" cy="4006411"/>
          </a:xfrm>
          <a:custGeom>
            <a:avLst/>
            <a:gdLst>
              <a:gd name="connsiteX0" fmla="*/ 220 w 2506662"/>
              <a:gd name="connsiteY0" fmla="*/ 3549886 h 4006411"/>
              <a:gd name="connsiteX1" fmla="*/ 92482 w 2506662"/>
              <a:gd name="connsiteY1" fmla="*/ 584340 h 4006411"/>
              <a:gd name="connsiteX2" fmla="*/ 489945 w 2506662"/>
              <a:gd name="connsiteY2" fmla="*/ 157774 h 4006411"/>
              <a:gd name="connsiteX3" fmla="*/ 1976169 w 2506662"/>
              <a:gd name="connsiteY3" fmla="*/ 2458 h 4006411"/>
              <a:gd name="connsiteX4" fmla="*/ 2466358 w 2506662"/>
              <a:gd name="connsiteY4" fmla="*/ 436576 h 4006411"/>
              <a:gd name="connsiteX5" fmla="*/ 2506619 w 2506662"/>
              <a:gd name="connsiteY5" fmla="*/ 3319536 h 4006411"/>
              <a:gd name="connsiteX6" fmla="*/ 2127449 w 2506662"/>
              <a:gd name="connsiteY6" fmla="*/ 3763660 h 4006411"/>
              <a:gd name="connsiteX7" fmla="*/ 508689 w 2506662"/>
              <a:gd name="connsiteY7" fmla="*/ 4001585 h 4006411"/>
              <a:gd name="connsiteX8" fmla="*/ 220 w 2506662"/>
              <a:gd name="connsiteY8" fmla="*/ 3549886 h 400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6662" h="4006411">
                <a:moveTo>
                  <a:pt x="220" y="3549886"/>
                </a:moveTo>
                <a:lnTo>
                  <a:pt x="92482" y="584340"/>
                </a:lnTo>
                <a:cubicBezTo>
                  <a:pt x="99372" y="363047"/>
                  <a:pt x="269140" y="180850"/>
                  <a:pt x="489945" y="157774"/>
                </a:cubicBezTo>
                <a:lnTo>
                  <a:pt x="1976169" y="2458"/>
                </a:lnTo>
                <a:cubicBezTo>
                  <a:pt x="2235775" y="-24678"/>
                  <a:pt x="2462716" y="176315"/>
                  <a:pt x="2466358" y="436576"/>
                </a:cubicBezTo>
                <a:lnTo>
                  <a:pt x="2506619" y="3319536"/>
                </a:lnTo>
                <a:cubicBezTo>
                  <a:pt x="2509717" y="3541418"/>
                  <a:pt x="2347604" y="3731320"/>
                  <a:pt x="2127449" y="3763660"/>
                </a:cubicBezTo>
                <a:lnTo>
                  <a:pt x="508689" y="4001585"/>
                </a:lnTo>
                <a:cubicBezTo>
                  <a:pt x="235119" y="4041791"/>
                  <a:pt x="-8363" y="3825507"/>
                  <a:pt x="220" y="3549886"/>
                </a:cubicBezTo>
                <a:close/>
              </a:path>
            </a:pathLst>
          </a:custGeom>
          <a:solidFill>
            <a:srgbClr val="FEFEFE"/>
          </a:solidFill>
          <a:ln w="11579" cap="flat">
            <a:noFill/>
            <a:prstDash val="solid"/>
            <a:miter/>
          </a:ln>
          <a:effectLst>
            <a:outerShdw blurRad="38100" dir="5400000" algn="ctr" rotWithShape="0">
              <a:schemeClr val="tx1">
                <a:lumMod val="85000"/>
                <a:lumOff val="15000"/>
                <a:alpha val="35000"/>
              </a:schemeClr>
            </a:outerShdw>
          </a:effectLst>
        </p:spPr>
        <p:txBody>
          <a:bodyPr rtlCol="0" anchor="ctr"/>
          <a:lstStyle/>
          <a:p>
            <a:endParaRPr lang="en-US"/>
          </a:p>
        </p:txBody>
      </p:sp>
      <p:sp>
        <p:nvSpPr>
          <p:cNvPr id="38" name="Graphic 2">
            <a:extLst>
              <a:ext uri="{FF2B5EF4-FFF2-40B4-BE49-F238E27FC236}">
                <a16:creationId xmlns:a16="http://schemas.microsoft.com/office/drawing/2014/main" id="{31E29C61-0F92-44E9-904A-9CC8C330ABAC}"/>
              </a:ext>
            </a:extLst>
          </p:cNvPr>
          <p:cNvSpPr/>
          <p:nvPr/>
        </p:nvSpPr>
        <p:spPr>
          <a:xfrm>
            <a:off x="5930117" y="4049018"/>
            <a:ext cx="323575" cy="11566"/>
          </a:xfrm>
          <a:custGeom>
            <a:avLst/>
            <a:gdLst>
              <a:gd name="connsiteX0" fmla="*/ 0 w 323575"/>
              <a:gd name="connsiteY0" fmla="*/ 0 h 11566"/>
              <a:gd name="connsiteX1" fmla="*/ 323576 w 323575"/>
              <a:gd name="connsiteY1" fmla="*/ 0 h 11566"/>
            </a:gdLst>
            <a:ahLst/>
            <a:cxnLst>
              <a:cxn ang="0">
                <a:pos x="connsiteX0" y="connsiteY0"/>
              </a:cxn>
              <a:cxn ang="0">
                <a:pos x="connsiteX1" y="connsiteY1"/>
              </a:cxn>
            </a:cxnLst>
            <a:rect l="l" t="t" r="r" b="b"/>
            <a:pathLst>
              <a:path w="323575" h="11566">
                <a:moveTo>
                  <a:pt x="0" y="0"/>
                </a:moveTo>
                <a:lnTo>
                  <a:pt x="323576" y="0"/>
                </a:lnTo>
              </a:path>
            </a:pathLst>
          </a:custGeom>
          <a:ln w="11579" cap="flat">
            <a:noFill/>
            <a:prstDash val="solid"/>
            <a:miter/>
          </a:ln>
        </p:spPr>
        <p:txBody>
          <a:bodyPr rtlCol="0" anchor="ctr"/>
          <a:lstStyle/>
          <a:p>
            <a:endParaRPr lang="en-US"/>
          </a:p>
        </p:txBody>
      </p:sp>
      <p:pic>
        <p:nvPicPr>
          <p:cNvPr id="39" name="Graphic 38">
            <a:extLst>
              <a:ext uri="{FF2B5EF4-FFF2-40B4-BE49-F238E27FC236}">
                <a16:creationId xmlns:a16="http://schemas.microsoft.com/office/drawing/2014/main" id="{FD7DF5E5-EBD0-4F11-8BAD-3D97164592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273155" y="2091643"/>
            <a:ext cx="324000" cy="324000"/>
          </a:xfrm>
          <a:prstGeom prst="rect">
            <a:avLst/>
          </a:prstGeom>
        </p:spPr>
      </p:pic>
      <p:sp>
        <p:nvSpPr>
          <p:cNvPr id="40" name="TextBox 39">
            <a:extLst>
              <a:ext uri="{FF2B5EF4-FFF2-40B4-BE49-F238E27FC236}">
                <a16:creationId xmlns:a16="http://schemas.microsoft.com/office/drawing/2014/main" id="{57539493-68A3-4D2B-A532-B47B09BB2623}"/>
              </a:ext>
            </a:extLst>
          </p:cNvPr>
          <p:cNvSpPr txBox="1"/>
          <p:nvPr/>
        </p:nvSpPr>
        <p:spPr>
          <a:xfrm>
            <a:off x="5647179" y="2084366"/>
            <a:ext cx="1424623" cy="338554"/>
          </a:xfrm>
          <a:prstGeom prst="rect">
            <a:avLst/>
          </a:prstGeom>
          <a:noFill/>
        </p:spPr>
        <p:txBody>
          <a:bodyPr wrap="square" rtlCol="0">
            <a:spAutoFit/>
          </a:bodyPr>
          <a:lstStyle/>
          <a:p>
            <a:pPr algn="just"/>
            <a:r>
              <a:rPr lang="en-US"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SỨ MỆNH</a:t>
            </a:r>
            <a:endParaRPr lang="vi-VN"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sp>
        <p:nvSpPr>
          <p:cNvPr id="41" name="TextBox 40">
            <a:extLst>
              <a:ext uri="{FF2B5EF4-FFF2-40B4-BE49-F238E27FC236}">
                <a16:creationId xmlns:a16="http://schemas.microsoft.com/office/drawing/2014/main" id="{FC97C6FB-EC68-45F0-BE41-B3F3ADDEA272}"/>
              </a:ext>
            </a:extLst>
          </p:cNvPr>
          <p:cNvSpPr txBox="1"/>
          <p:nvPr/>
        </p:nvSpPr>
        <p:spPr>
          <a:xfrm>
            <a:off x="5092256" y="2504315"/>
            <a:ext cx="2025266" cy="2523961"/>
          </a:xfrm>
          <a:prstGeom prst="rect">
            <a:avLst/>
          </a:prstGeom>
          <a:noFill/>
        </p:spPr>
        <p:txBody>
          <a:bodyPr wrap="square" rtlCol="0">
            <a:spAutoFit/>
          </a:bodyPr>
          <a:lstStyle/>
          <a:p>
            <a:pPr algn="ctr">
              <a:lnSpc>
                <a:spcPts val="24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Luôn nỗ lực nghiên cứu và sáng tạo để tạo ra các sản phẩm, dịch vụ khác biệt, giúp cho doanh nghiệp quản trị và khai thác khách hàng hiệu quả hơn.</a:t>
            </a:r>
          </a:p>
        </p:txBody>
      </p:sp>
      <p:sp>
        <p:nvSpPr>
          <p:cNvPr id="42" name="Graphic 2">
            <a:extLst>
              <a:ext uri="{FF2B5EF4-FFF2-40B4-BE49-F238E27FC236}">
                <a16:creationId xmlns:a16="http://schemas.microsoft.com/office/drawing/2014/main" id="{DF67166D-F836-45D4-AA9A-33AC14B1D3E1}"/>
              </a:ext>
            </a:extLst>
          </p:cNvPr>
          <p:cNvSpPr/>
          <p:nvPr/>
        </p:nvSpPr>
        <p:spPr>
          <a:xfrm>
            <a:off x="8383191" y="1249767"/>
            <a:ext cx="3125552" cy="4574745"/>
          </a:xfrm>
          <a:custGeom>
            <a:avLst/>
            <a:gdLst>
              <a:gd name="connsiteX0" fmla="*/ 510747 w 3125552"/>
              <a:gd name="connsiteY0" fmla="*/ 4172731 h 4574745"/>
              <a:gd name="connsiteX1" fmla="*/ 6014 w 3125552"/>
              <a:gd name="connsiteY1" fmla="*/ 1016636 h 4574745"/>
              <a:gd name="connsiteX2" fmla="*/ 339866 w 3125552"/>
              <a:gd name="connsiteY2" fmla="*/ 485069 h 4574745"/>
              <a:gd name="connsiteX3" fmla="*/ 1880700 w 3125552"/>
              <a:gd name="connsiteY3" fmla="*/ 20576 h 4574745"/>
              <a:gd name="connsiteX4" fmla="*/ 2487474 w 3125552"/>
              <a:gd name="connsiteY4" fmla="*/ 380853 h 4574745"/>
              <a:gd name="connsiteX5" fmla="*/ 3115660 w 3125552"/>
              <a:gd name="connsiteY5" fmla="*/ 3422797 h 4574745"/>
              <a:gd name="connsiteX6" fmla="*/ 2804716 w 3125552"/>
              <a:gd name="connsiteY6" fmla="*/ 3969262 h 4574745"/>
              <a:gd name="connsiteX7" fmla="*/ 1140453 w 3125552"/>
              <a:gd name="connsiteY7" fmla="*/ 4547918 h 4574745"/>
              <a:gd name="connsiteX8" fmla="*/ 510747 w 3125552"/>
              <a:gd name="connsiteY8" fmla="*/ 4172731 h 457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5552" h="4574745">
                <a:moveTo>
                  <a:pt x="510747" y="4172731"/>
                </a:moveTo>
                <a:lnTo>
                  <a:pt x="6014" y="1016636"/>
                </a:lnTo>
                <a:cubicBezTo>
                  <a:pt x="-31650" y="781128"/>
                  <a:pt x="110953" y="554087"/>
                  <a:pt x="339866" y="485069"/>
                </a:cubicBezTo>
                <a:lnTo>
                  <a:pt x="1880700" y="20576"/>
                </a:lnTo>
                <a:cubicBezTo>
                  <a:pt x="2149840" y="-60564"/>
                  <a:pt x="2430765" y="106238"/>
                  <a:pt x="2487474" y="380853"/>
                </a:cubicBezTo>
                <a:lnTo>
                  <a:pt x="3115660" y="3422797"/>
                </a:lnTo>
                <a:cubicBezTo>
                  <a:pt x="3164018" y="3656917"/>
                  <a:pt x="3031066" y="3890562"/>
                  <a:pt x="2804716" y="3969262"/>
                </a:cubicBezTo>
                <a:lnTo>
                  <a:pt x="1140453" y="4547918"/>
                </a:lnTo>
                <a:cubicBezTo>
                  <a:pt x="859180" y="4645714"/>
                  <a:pt x="557655" y="4466060"/>
                  <a:pt x="510747" y="4172731"/>
                </a:cubicBezTo>
                <a:close/>
              </a:path>
            </a:pathLst>
          </a:custGeom>
          <a:solidFill>
            <a:srgbClr val="CB2135"/>
          </a:solidFill>
          <a:ln w="11579" cap="flat">
            <a:noFill/>
            <a:prstDash val="solid"/>
            <a:miter/>
          </a:ln>
        </p:spPr>
        <p:txBody>
          <a:bodyPr rtlCol="0" anchor="ctr"/>
          <a:lstStyle/>
          <a:p>
            <a:endParaRPr lang="en-US"/>
          </a:p>
        </p:txBody>
      </p:sp>
      <p:sp>
        <p:nvSpPr>
          <p:cNvPr id="43" name="Graphic 2">
            <a:extLst>
              <a:ext uri="{FF2B5EF4-FFF2-40B4-BE49-F238E27FC236}">
                <a16:creationId xmlns:a16="http://schemas.microsoft.com/office/drawing/2014/main" id="{6F4E8D3D-DE0F-46DF-AABC-B8433BEAA187}"/>
              </a:ext>
            </a:extLst>
          </p:cNvPr>
          <p:cNvSpPr/>
          <p:nvPr/>
        </p:nvSpPr>
        <p:spPr>
          <a:xfrm>
            <a:off x="8655804" y="1521773"/>
            <a:ext cx="2506662" cy="4006411"/>
          </a:xfrm>
          <a:custGeom>
            <a:avLst/>
            <a:gdLst>
              <a:gd name="connsiteX0" fmla="*/ 220 w 2506662"/>
              <a:gd name="connsiteY0" fmla="*/ 3549886 h 4006411"/>
              <a:gd name="connsiteX1" fmla="*/ 92482 w 2506662"/>
              <a:gd name="connsiteY1" fmla="*/ 584340 h 4006411"/>
              <a:gd name="connsiteX2" fmla="*/ 489945 w 2506662"/>
              <a:gd name="connsiteY2" fmla="*/ 157774 h 4006411"/>
              <a:gd name="connsiteX3" fmla="*/ 1976169 w 2506662"/>
              <a:gd name="connsiteY3" fmla="*/ 2458 h 4006411"/>
              <a:gd name="connsiteX4" fmla="*/ 2466358 w 2506662"/>
              <a:gd name="connsiteY4" fmla="*/ 436576 h 4006411"/>
              <a:gd name="connsiteX5" fmla="*/ 2506619 w 2506662"/>
              <a:gd name="connsiteY5" fmla="*/ 3319536 h 4006411"/>
              <a:gd name="connsiteX6" fmla="*/ 2127449 w 2506662"/>
              <a:gd name="connsiteY6" fmla="*/ 3763660 h 4006411"/>
              <a:gd name="connsiteX7" fmla="*/ 508689 w 2506662"/>
              <a:gd name="connsiteY7" fmla="*/ 4001585 h 4006411"/>
              <a:gd name="connsiteX8" fmla="*/ 220 w 2506662"/>
              <a:gd name="connsiteY8" fmla="*/ 3549886 h 400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6662" h="4006411">
                <a:moveTo>
                  <a:pt x="220" y="3549886"/>
                </a:moveTo>
                <a:lnTo>
                  <a:pt x="92482" y="584340"/>
                </a:lnTo>
                <a:cubicBezTo>
                  <a:pt x="99372" y="363047"/>
                  <a:pt x="269140" y="180850"/>
                  <a:pt x="489945" y="157774"/>
                </a:cubicBezTo>
                <a:lnTo>
                  <a:pt x="1976169" y="2458"/>
                </a:lnTo>
                <a:cubicBezTo>
                  <a:pt x="2235775" y="-24678"/>
                  <a:pt x="2462716" y="176315"/>
                  <a:pt x="2466358" y="436576"/>
                </a:cubicBezTo>
                <a:lnTo>
                  <a:pt x="2506619" y="3319536"/>
                </a:lnTo>
                <a:cubicBezTo>
                  <a:pt x="2509717" y="3541418"/>
                  <a:pt x="2347604" y="3731320"/>
                  <a:pt x="2127449" y="3763660"/>
                </a:cubicBezTo>
                <a:lnTo>
                  <a:pt x="508689" y="4001585"/>
                </a:lnTo>
                <a:cubicBezTo>
                  <a:pt x="235119" y="4041791"/>
                  <a:pt x="-8363" y="3825507"/>
                  <a:pt x="220" y="3549886"/>
                </a:cubicBezTo>
                <a:close/>
              </a:path>
            </a:pathLst>
          </a:custGeom>
          <a:solidFill>
            <a:srgbClr val="FEFEFE"/>
          </a:solidFill>
          <a:ln w="11579" cap="flat">
            <a:noFill/>
            <a:prstDash val="solid"/>
            <a:miter/>
          </a:ln>
          <a:effectLst>
            <a:outerShdw blurRad="38100" dir="5400000" algn="ctr" rotWithShape="0">
              <a:schemeClr val="tx1">
                <a:lumMod val="85000"/>
                <a:lumOff val="15000"/>
                <a:alpha val="35000"/>
              </a:schemeClr>
            </a:outerShdw>
          </a:effectLst>
        </p:spPr>
        <p:txBody>
          <a:bodyPr rtlCol="0" anchor="ctr"/>
          <a:lstStyle/>
          <a:p>
            <a:endParaRPr lang="en-US"/>
          </a:p>
        </p:txBody>
      </p:sp>
      <p:sp>
        <p:nvSpPr>
          <p:cNvPr id="44" name="Graphic 2">
            <a:extLst>
              <a:ext uri="{FF2B5EF4-FFF2-40B4-BE49-F238E27FC236}">
                <a16:creationId xmlns:a16="http://schemas.microsoft.com/office/drawing/2014/main" id="{C0482A87-9BDE-4BFE-9ECE-FF2DE13F0D5E}"/>
              </a:ext>
            </a:extLst>
          </p:cNvPr>
          <p:cNvSpPr/>
          <p:nvPr/>
        </p:nvSpPr>
        <p:spPr>
          <a:xfrm>
            <a:off x="9780083" y="4049018"/>
            <a:ext cx="323575" cy="11566"/>
          </a:xfrm>
          <a:custGeom>
            <a:avLst/>
            <a:gdLst>
              <a:gd name="connsiteX0" fmla="*/ 0 w 323575"/>
              <a:gd name="connsiteY0" fmla="*/ 0 h 11566"/>
              <a:gd name="connsiteX1" fmla="*/ 323576 w 323575"/>
              <a:gd name="connsiteY1" fmla="*/ 0 h 11566"/>
            </a:gdLst>
            <a:ahLst/>
            <a:cxnLst>
              <a:cxn ang="0">
                <a:pos x="connsiteX0" y="connsiteY0"/>
              </a:cxn>
              <a:cxn ang="0">
                <a:pos x="connsiteX1" y="connsiteY1"/>
              </a:cxn>
            </a:cxnLst>
            <a:rect l="l" t="t" r="r" b="b"/>
            <a:pathLst>
              <a:path w="323575" h="11566">
                <a:moveTo>
                  <a:pt x="0" y="0"/>
                </a:moveTo>
                <a:lnTo>
                  <a:pt x="323576" y="0"/>
                </a:lnTo>
              </a:path>
            </a:pathLst>
          </a:custGeom>
          <a:ln w="11579" cap="flat">
            <a:noFill/>
            <a:prstDash val="solid"/>
            <a:miter/>
          </a:ln>
        </p:spPr>
        <p:txBody>
          <a:bodyPr rtlCol="0" anchor="ctr"/>
          <a:lstStyle/>
          <a:p>
            <a:endParaRPr lang="en-US"/>
          </a:p>
        </p:txBody>
      </p:sp>
      <p:pic>
        <p:nvPicPr>
          <p:cNvPr id="45" name="Graphic 44">
            <a:extLst>
              <a:ext uri="{FF2B5EF4-FFF2-40B4-BE49-F238E27FC236}">
                <a16:creationId xmlns:a16="http://schemas.microsoft.com/office/drawing/2014/main" id="{1FB6AB14-0B47-499B-9E40-2C769FCA6F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925001" y="2109643"/>
            <a:ext cx="288000" cy="288000"/>
          </a:xfrm>
          <a:prstGeom prst="rect">
            <a:avLst/>
          </a:prstGeom>
        </p:spPr>
      </p:pic>
      <p:sp>
        <p:nvSpPr>
          <p:cNvPr id="46" name="TextBox 45">
            <a:extLst>
              <a:ext uri="{FF2B5EF4-FFF2-40B4-BE49-F238E27FC236}">
                <a16:creationId xmlns:a16="http://schemas.microsoft.com/office/drawing/2014/main" id="{1F19039A-83D0-4113-9AD9-26D7032144F7}"/>
              </a:ext>
            </a:extLst>
          </p:cNvPr>
          <p:cNvSpPr txBox="1"/>
          <p:nvPr/>
        </p:nvSpPr>
        <p:spPr>
          <a:xfrm>
            <a:off x="9253305" y="2084366"/>
            <a:ext cx="1791743" cy="338554"/>
          </a:xfrm>
          <a:prstGeom prst="rect">
            <a:avLst/>
          </a:prstGeom>
          <a:noFill/>
        </p:spPr>
        <p:txBody>
          <a:bodyPr wrap="square" rtlCol="0">
            <a:spAutoFit/>
          </a:bodyPr>
          <a:lstStyle/>
          <a:p>
            <a:pPr algn="just"/>
            <a:r>
              <a:rPr lang="en-US"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GIÁ TRỊ CỐT LÕI</a:t>
            </a:r>
            <a:endParaRPr lang="vi-VN"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sp>
        <p:nvSpPr>
          <p:cNvPr id="47" name="TextBox 46">
            <a:extLst>
              <a:ext uri="{FF2B5EF4-FFF2-40B4-BE49-F238E27FC236}">
                <a16:creationId xmlns:a16="http://schemas.microsoft.com/office/drawing/2014/main" id="{D5472063-FF41-45CF-986E-6C798F04547D}"/>
              </a:ext>
            </a:extLst>
          </p:cNvPr>
          <p:cNvSpPr txBox="1"/>
          <p:nvPr/>
        </p:nvSpPr>
        <p:spPr>
          <a:xfrm>
            <a:off x="9069106" y="2504315"/>
            <a:ext cx="1680058" cy="2530629"/>
          </a:xfrm>
          <a:prstGeom prst="rect">
            <a:avLst/>
          </a:prstGeom>
          <a:noFill/>
        </p:spPr>
        <p:txBody>
          <a:bodyPr wrap="square" rtlCol="0">
            <a:spAutoFit/>
          </a:bodyPr>
          <a:lstStyle/>
          <a:p>
            <a:pPr marL="285750" indent="-285750" algn="just">
              <a:lnSpc>
                <a:spcPts val="2400"/>
              </a:lnSpc>
              <a:buClr>
                <a:srgbClr val="CB2134"/>
              </a:buClr>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Chân thành &amp; chính trực</a:t>
            </a:r>
          </a:p>
          <a:p>
            <a:pPr marL="285750" indent="-285750" algn="just">
              <a:lnSpc>
                <a:spcPts val="2400"/>
              </a:lnSpc>
              <a:buClr>
                <a:srgbClr val="CB2134"/>
              </a:buClr>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Tốc độ &amp; chất lượng</a:t>
            </a:r>
          </a:p>
          <a:p>
            <a:pPr marL="285750" indent="-285750" algn="just">
              <a:lnSpc>
                <a:spcPts val="2400"/>
              </a:lnSpc>
              <a:buClr>
                <a:srgbClr val="CB2134"/>
              </a:buClr>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Sáng tạo &amp; hiệu quả</a:t>
            </a:r>
          </a:p>
          <a:p>
            <a:pPr marL="285750" indent="-285750" algn="just">
              <a:lnSpc>
                <a:spcPts val="2400"/>
              </a:lnSpc>
              <a:buClr>
                <a:srgbClr val="CB2134"/>
              </a:buClr>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Đoàn kết &amp; cống hiến</a:t>
            </a:r>
          </a:p>
        </p:txBody>
      </p:sp>
    </p:spTree>
    <p:extLst>
      <p:ext uri="{BB962C8B-B14F-4D97-AF65-F5344CB8AC3E}">
        <p14:creationId xmlns:p14="http://schemas.microsoft.com/office/powerpoint/2010/main" val="4267237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2" presetClass="entr" presetSubtype="2" decel="10000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 calcmode="lin" valueType="num">
                                      <p:cBhvr additive="base">
                                        <p:cTn id="9" dur="500" fill="hold"/>
                                        <p:tgtEl>
                                          <p:spTgt spid="28"/>
                                        </p:tgtEl>
                                        <p:attrNameLst>
                                          <p:attrName>ppt_x</p:attrName>
                                        </p:attrNameLst>
                                      </p:cBhvr>
                                      <p:tavLst>
                                        <p:tav tm="0">
                                          <p:val>
                                            <p:strVal val="1+#ppt_w/2"/>
                                          </p:val>
                                        </p:tav>
                                        <p:tav tm="100000">
                                          <p:val>
                                            <p:strVal val="#ppt_x"/>
                                          </p:val>
                                        </p:tav>
                                      </p:tavLst>
                                    </p:anim>
                                    <p:anim calcmode="lin" valueType="num">
                                      <p:cBhvr additive="base">
                                        <p:cTn id="10" dur="500" fill="hold"/>
                                        <p:tgtEl>
                                          <p:spTgt spid="28"/>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0-#ppt_w/2"/>
                                          </p:val>
                                        </p:tav>
                                        <p:tav tm="100000">
                                          <p:val>
                                            <p:strVal val="#ppt_x"/>
                                          </p:val>
                                        </p:tav>
                                      </p:tavLst>
                                    </p:anim>
                                    <p:anim calcmode="lin" valueType="num">
                                      <p:cBhvr additive="base">
                                        <p:cTn id="15" dur="500" fill="hold"/>
                                        <p:tgtEl>
                                          <p:spTgt spid="25"/>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0EC938-1346-4FFD-90FF-2BE9574D70A5}"/>
              </a:ext>
            </a:extLst>
          </p:cNvPr>
          <p:cNvSpPr txBox="1"/>
          <p:nvPr/>
        </p:nvSpPr>
        <p:spPr>
          <a:xfrm>
            <a:off x="502276" y="2803485"/>
            <a:ext cx="8748259" cy="400110"/>
          </a:xfrm>
          <a:prstGeom prst="rect">
            <a:avLst/>
          </a:prstGeom>
          <a:noFill/>
        </p:spPr>
        <p:txBody>
          <a:bodyPr wrap="square" rtlCol="0">
            <a:spAutoFit/>
          </a:bodyPr>
          <a:lstStyle/>
          <a:p>
            <a:r>
              <a:rPr lang="vi-VN" sz="20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CÔNG TY TNHH PHẦN MỀM QUẢN LÝ KHÁCH HÀNG VIỆT NAM</a:t>
            </a:r>
          </a:p>
        </p:txBody>
      </p:sp>
      <p:sp>
        <p:nvSpPr>
          <p:cNvPr id="2" name="Rectangle 1">
            <a:extLst>
              <a:ext uri="{FF2B5EF4-FFF2-40B4-BE49-F238E27FC236}">
                <a16:creationId xmlns:a16="http://schemas.microsoft.com/office/drawing/2014/main" id="{E2F52C64-1032-4B2E-99D1-931AE083B71C}"/>
              </a:ext>
            </a:extLst>
          </p:cNvPr>
          <p:cNvSpPr/>
          <p:nvPr/>
        </p:nvSpPr>
        <p:spPr>
          <a:xfrm>
            <a:off x="0" y="7542"/>
            <a:ext cx="8229600" cy="2689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E6F2D14-4C84-4804-AC4B-BBD3421A943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2276" y="1752012"/>
            <a:ext cx="3896617" cy="957195"/>
          </a:xfrm>
          <a:prstGeom prst="rect">
            <a:avLst/>
          </a:prstGeom>
        </p:spPr>
      </p:pic>
      <p:grpSp>
        <p:nvGrpSpPr>
          <p:cNvPr id="13" name="Group 12">
            <a:extLst>
              <a:ext uri="{FF2B5EF4-FFF2-40B4-BE49-F238E27FC236}">
                <a16:creationId xmlns:a16="http://schemas.microsoft.com/office/drawing/2014/main" id="{3399CFF7-36F7-4A25-9E4B-229CC5D66670}"/>
              </a:ext>
            </a:extLst>
          </p:cNvPr>
          <p:cNvGrpSpPr/>
          <p:nvPr/>
        </p:nvGrpSpPr>
        <p:grpSpPr>
          <a:xfrm>
            <a:off x="3392445" y="3431380"/>
            <a:ext cx="1838946" cy="338554"/>
            <a:chOff x="7150021" y="5673076"/>
            <a:chExt cx="1838946" cy="338554"/>
          </a:xfrm>
        </p:grpSpPr>
        <p:sp>
          <p:nvSpPr>
            <p:cNvPr id="14" name="TextBox 13">
              <a:extLst>
                <a:ext uri="{FF2B5EF4-FFF2-40B4-BE49-F238E27FC236}">
                  <a16:creationId xmlns:a16="http://schemas.microsoft.com/office/drawing/2014/main" id="{479EF948-027D-48CE-B3B1-3A28A5B04091}"/>
                </a:ext>
              </a:extLst>
            </p:cNvPr>
            <p:cNvSpPr txBox="1"/>
            <p:nvPr/>
          </p:nvSpPr>
          <p:spPr>
            <a:xfrm>
              <a:off x="7388599" y="5673076"/>
              <a:ext cx="1600368" cy="338554"/>
            </a:xfrm>
            <a:prstGeom prst="rect">
              <a:avLst/>
            </a:prstGeom>
            <a:noFill/>
          </p:spPr>
          <p:txBody>
            <a:bodyPr wrap="square" rtlCol="0">
              <a:spAutoFit/>
            </a:bodyPr>
            <a:lstStyle/>
            <a:p>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1900 29 29 90</a:t>
              </a:r>
            </a:p>
          </p:txBody>
        </p:sp>
        <p:pic>
          <p:nvPicPr>
            <p:cNvPr id="15" name="Graphic 14" descr="Telephone">
              <a:extLst>
                <a:ext uri="{FF2B5EF4-FFF2-40B4-BE49-F238E27FC236}">
                  <a16:creationId xmlns:a16="http://schemas.microsoft.com/office/drawing/2014/main" id="{C92F7ED5-4534-428A-8D43-D994D964EE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50021" y="5716353"/>
              <a:ext cx="252000" cy="252000"/>
            </a:xfrm>
            <a:prstGeom prst="rect">
              <a:avLst/>
            </a:prstGeom>
          </p:spPr>
        </p:pic>
      </p:grpSp>
      <p:grpSp>
        <p:nvGrpSpPr>
          <p:cNvPr id="16" name="Group 15">
            <a:extLst>
              <a:ext uri="{FF2B5EF4-FFF2-40B4-BE49-F238E27FC236}">
                <a16:creationId xmlns:a16="http://schemas.microsoft.com/office/drawing/2014/main" id="{88B62F99-473E-4354-B60E-AE16D40D9F2B}"/>
              </a:ext>
            </a:extLst>
          </p:cNvPr>
          <p:cNvGrpSpPr/>
          <p:nvPr/>
        </p:nvGrpSpPr>
        <p:grpSpPr>
          <a:xfrm>
            <a:off x="596405" y="3431380"/>
            <a:ext cx="2170540" cy="338554"/>
            <a:chOff x="4565789" y="5673076"/>
            <a:chExt cx="2170540" cy="338554"/>
          </a:xfrm>
        </p:grpSpPr>
        <p:sp>
          <p:nvSpPr>
            <p:cNvPr id="17" name="TextBox 16">
              <a:extLst>
                <a:ext uri="{FF2B5EF4-FFF2-40B4-BE49-F238E27FC236}">
                  <a16:creationId xmlns:a16="http://schemas.microsoft.com/office/drawing/2014/main" id="{98B022AD-FE9A-4A20-861B-0164A35F518D}"/>
                </a:ext>
              </a:extLst>
            </p:cNvPr>
            <p:cNvSpPr txBox="1"/>
            <p:nvPr/>
          </p:nvSpPr>
          <p:spPr>
            <a:xfrm>
              <a:off x="4781790" y="5673076"/>
              <a:ext cx="1954539" cy="338554"/>
            </a:xfrm>
            <a:prstGeom prst="rect">
              <a:avLst/>
            </a:prstGeom>
            <a:noFill/>
          </p:spPr>
          <p:txBody>
            <a:bodyPr wrap="square" rtlCol="0">
              <a:spAutoFit/>
            </a:bodyPr>
            <a:lstStyle/>
            <a:p>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www.onlinecrm.vn</a:t>
              </a:r>
            </a:p>
          </p:txBody>
        </p:sp>
        <p:pic>
          <p:nvPicPr>
            <p:cNvPr id="18" name="Graphic 17">
              <a:extLst>
                <a:ext uri="{FF2B5EF4-FFF2-40B4-BE49-F238E27FC236}">
                  <a16:creationId xmlns:a16="http://schemas.microsoft.com/office/drawing/2014/main" id="{5259D682-8054-4EDD-863B-36864F7C3F2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565789" y="5737354"/>
              <a:ext cx="216000" cy="209999"/>
            </a:xfrm>
            <a:prstGeom prst="rect">
              <a:avLst/>
            </a:prstGeom>
          </p:spPr>
        </p:pic>
      </p:grpSp>
      <p:grpSp>
        <p:nvGrpSpPr>
          <p:cNvPr id="19" name="Group 18">
            <a:extLst>
              <a:ext uri="{FF2B5EF4-FFF2-40B4-BE49-F238E27FC236}">
                <a16:creationId xmlns:a16="http://schemas.microsoft.com/office/drawing/2014/main" id="{7A1B791B-5085-448D-82BF-93F1D9198722}"/>
              </a:ext>
            </a:extLst>
          </p:cNvPr>
          <p:cNvGrpSpPr/>
          <p:nvPr/>
        </p:nvGrpSpPr>
        <p:grpSpPr>
          <a:xfrm>
            <a:off x="5856890" y="3431380"/>
            <a:ext cx="2587359" cy="338554"/>
            <a:chOff x="9302751" y="5673076"/>
            <a:chExt cx="2689548" cy="338554"/>
          </a:xfrm>
        </p:grpSpPr>
        <p:pic>
          <p:nvPicPr>
            <p:cNvPr id="20" name="Graphic 19">
              <a:extLst>
                <a:ext uri="{FF2B5EF4-FFF2-40B4-BE49-F238E27FC236}">
                  <a16:creationId xmlns:a16="http://schemas.microsoft.com/office/drawing/2014/main" id="{38D6B04F-FDBE-4482-A129-8DCC5F9DBA1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02751" y="5741343"/>
              <a:ext cx="216000" cy="202020"/>
            </a:xfrm>
            <a:prstGeom prst="rect">
              <a:avLst/>
            </a:prstGeom>
          </p:spPr>
        </p:pic>
        <p:sp>
          <p:nvSpPr>
            <p:cNvPr id="21" name="TextBox 20">
              <a:extLst>
                <a:ext uri="{FF2B5EF4-FFF2-40B4-BE49-F238E27FC236}">
                  <a16:creationId xmlns:a16="http://schemas.microsoft.com/office/drawing/2014/main" id="{2F8021FF-5F74-44C4-8CC0-55F83B742987}"/>
                </a:ext>
              </a:extLst>
            </p:cNvPr>
            <p:cNvSpPr txBox="1"/>
            <p:nvPr/>
          </p:nvSpPr>
          <p:spPr>
            <a:xfrm>
              <a:off x="9512300" y="5673076"/>
              <a:ext cx="2479999" cy="338554"/>
            </a:xfrm>
            <a:prstGeom prst="rect">
              <a:avLst/>
            </a:prstGeom>
            <a:noFill/>
          </p:spPr>
          <p:txBody>
            <a:bodyPr wrap="square" rtlCol="0">
              <a:spAutoFit/>
            </a:bodyPr>
            <a:lstStyle/>
            <a:p>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support@onlinecrm.vn</a:t>
              </a:r>
            </a:p>
          </p:txBody>
        </p:sp>
      </p:grpSp>
      <p:grpSp>
        <p:nvGrpSpPr>
          <p:cNvPr id="22" name="Group 21">
            <a:extLst>
              <a:ext uri="{FF2B5EF4-FFF2-40B4-BE49-F238E27FC236}">
                <a16:creationId xmlns:a16="http://schemas.microsoft.com/office/drawing/2014/main" id="{08FFCC53-78BF-4B9C-A0EC-7363250374D6}"/>
              </a:ext>
            </a:extLst>
          </p:cNvPr>
          <p:cNvGrpSpPr/>
          <p:nvPr/>
        </p:nvGrpSpPr>
        <p:grpSpPr>
          <a:xfrm>
            <a:off x="596405" y="3935497"/>
            <a:ext cx="7847843" cy="661528"/>
            <a:chOff x="4565789" y="5673076"/>
            <a:chExt cx="7847843" cy="661528"/>
          </a:xfrm>
        </p:grpSpPr>
        <p:sp>
          <p:nvSpPr>
            <p:cNvPr id="23" name="TextBox 22">
              <a:extLst>
                <a:ext uri="{FF2B5EF4-FFF2-40B4-BE49-F238E27FC236}">
                  <a16:creationId xmlns:a16="http://schemas.microsoft.com/office/drawing/2014/main" id="{298D1DD4-03E5-46B3-B8B8-FD1F07F35D0A}"/>
                </a:ext>
              </a:extLst>
            </p:cNvPr>
            <p:cNvSpPr txBox="1"/>
            <p:nvPr/>
          </p:nvSpPr>
          <p:spPr>
            <a:xfrm>
              <a:off x="4781789" y="5673076"/>
              <a:ext cx="7631843" cy="661528"/>
            </a:xfrm>
            <a:prstGeom prst="rect">
              <a:avLst/>
            </a:prstGeom>
            <a:noFill/>
          </p:spPr>
          <p:txBody>
            <a:bodyPr wrap="square" rtlCol="0">
              <a:spAutoFit/>
            </a:bodyPr>
            <a:lstStyle/>
            <a:p>
              <a:pPr algn="just">
                <a:lnSpc>
                  <a:spcPts val="2300"/>
                </a:lnSpc>
              </a:pPr>
              <a:r>
                <a:rPr lang="en-US" sz="1600" b="1" dirty="0" err="1">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Trụ</a:t>
              </a:r>
              <a:r>
                <a:rPr lang="en-US"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 </a:t>
              </a:r>
              <a:r>
                <a:rPr lang="en-US" sz="1600" b="1" dirty="0" err="1">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sở</a:t>
              </a:r>
              <a:r>
                <a:rPr lang="en-US"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 </a:t>
              </a:r>
              <a:r>
                <a:rPr lang="en-US" sz="1600" b="1" dirty="0" err="1">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chính</a:t>
              </a:r>
              <a:r>
                <a:rPr lang="en-US"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  </a:t>
              </a:r>
              <a:r>
                <a:rPr lang="vi-VN"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Lầu </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1</a:t>
              </a:r>
              <a:r>
                <a:rPr lang="vi-VN"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Tòa nhà Việt Nam Business Centre, 57-59 Hồ Tùng Mậu, Phường Bến Nghé, Quận 1, TP. HCM</a:t>
              </a:r>
              <a:endPar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pic>
          <p:nvPicPr>
            <p:cNvPr id="24" name="Graphic 23" descr="Marker">
              <a:extLst>
                <a:ext uri="{FF2B5EF4-FFF2-40B4-BE49-F238E27FC236}">
                  <a16:creationId xmlns:a16="http://schemas.microsoft.com/office/drawing/2014/main" id="{BBC127E2-E360-4557-B532-C833E3BB20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565789" y="5718964"/>
              <a:ext cx="216000" cy="216000"/>
            </a:xfrm>
            <a:prstGeom prst="rect">
              <a:avLst/>
            </a:prstGeom>
          </p:spPr>
        </p:pic>
      </p:grpSp>
      <p:grpSp>
        <p:nvGrpSpPr>
          <p:cNvPr id="25" name="Group 24">
            <a:extLst>
              <a:ext uri="{FF2B5EF4-FFF2-40B4-BE49-F238E27FC236}">
                <a16:creationId xmlns:a16="http://schemas.microsoft.com/office/drawing/2014/main" id="{F73B7D0E-61E9-47F9-8796-772216E65B70}"/>
              </a:ext>
            </a:extLst>
          </p:cNvPr>
          <p:cNvGrpSpPr/>
          <p:nvPr/>
        </p:nvGrpSpPr>
        <p:grpSpPr>
          <a:xfrm>
            <a:off x="596405" y="4703521"/>
            <a:ext cx="7847843" cy="661528"/>
            <a:chOff x="4565789" y="5673076"/>
            <a:chExt cx="7847843" cy="661528"/>
          </a:xfrm>
        </p:grpSpPr>
        <p:sp>
          <p:nvSpPr>
            <p:cNvPr id="26" name="TextBox 25">
              <a:extLst>
                <a:ext uri="{FF2B5EF4-FFF2-40B4-BE49-F238E27FC236}">
                  <a16:creationId xmlns:a16="http://schemas.microsoft.com/office/drawing/2014/main" id="{F56ABAB9-C8F1-4C7A-90FA-1D62B11C1B5E}"/>
                </a:ext>
              </a:extLst>
            </p:cNvPr>
            <p:cNvSpPr txBox="1"/>
            <p:nvPr/>
          </p:nvSpPr>
          <p:spPr>
            <a:xfrm>
              <a:off x="4781790" y="5673076"/>
              <a:ext cx="7631842" cy="661528"/>
            </a:xfrm>
            <a:prstGeom prst="rect">
              <a:avLst/>
            </a:prstGeom>
            <a:noFill/>
          </p:spPr>
          <p:txBody>
            <a:bodyPr wrap="square" rtlCol="0">
              <a:spAutoFit/>
            </a:bodyPr>
            <a:lstStyle/>
            <a:p>
              <a:pPr algn="just">
                <a:lnSpc>
                  <a:spcPts val="2300"/>
                </a:lnSpc>
              </a:pPr>
              <a:r>
                <a:rPr lang="en-US" sz="1600" b="1" dirty="0" err="1">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Văn</a:t>
              </a:r>
              <a:r>
                <a:rPr lang="en-US"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 </a:t>
              </a:r>
              <a:r>
                <a:rPr lang="en-US" sz="1600" b="1" dirty="0" err="1">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phòng</a:t>
              </a:r>
              <a:r>
                <a:rPr lang="en-US"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 </a:t>
              </a:r>
              <a:r>
                <a:rPr lang="en-US" sz="1600" b="1" dirty="0" err="1">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Miền</a:t>
              </a:r>
              <a:r>
                <a:rPr lang="en-US"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 Nam:  </a:t>
              </a:r>
              <a:r>
                <a:rPr lang="vi-VN"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Số 13 Đường số 37, Khu đô thị Vạn Phúc, Phường Hiệp Bình Phước, </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TP.</a:t>
              </a:r>
              <a:r>
                <a:rPr lang="vi-VN"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Thủ Đức, TP.HCM</a:t>
              </a:r>
              <a:endPar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pic>
          <p:nvPicPr>
            <p:cNvPr id="27" name="Graphic 26" descr="Marker">
              <a:extLst>
                <a:ext uri="{FF2B5EF4-FFF2-40B4-BE49-F238E27FC236}">
                  <a16:creationId xmlns:a16="http://schemas.microsoft.com/office/drawing/2014/main" id="{05CFE835-60A0-47E5-BE81-5D10DFC2E3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565789" y="5718964"/>
              <a:ext cx="216000" cy="216000"/>
            </a:xfrm>
            <a:prstGeom prst="rect">
              <a:avLst/>
            </a:prstGeom>
          </p:spPr>
        </p:pic>
      </p:grpSp>
      <p:grpSp>
        <p:nvGrpSpPr>
          <p:cNvPr id="28" name="Group 27">
            <a:extLst>
              <a:ext uri="{FF2B5EF4-FFF2-40B4-BE49-F238E27FC236}">
                <a16:creationId xmlns:a16="http://schemas.microsoft.com/office/drawing/2014/main" id="{5700AFED-48E4-4546-AE22-D89350278639}"/>
              </a:ext>
            </a:extLst>
          </p:cNvPr>
          <p:cNvGrpSpPr/>
          <p:nvPr/>
        </p:nvGrpSpPr>
        <p:grpSpPr>
          <a:xfrm>
            <a:off x="596405" y="5471545"/>
            <a:ext cx="7847842" cy="661528"/>
            <a:chOff x="4565789" y="5673076"/>
            <a:chExt cx="7847842" cy="661528"/>
          </a:xfrm>
        </p:grpSpPr>
        <p:sp>
          <p:nvSpPr>
            <p:cNvPr id="29" name="TextBox 28">
              <a:extLst>
                <a:ext uri="{FF2B5EF4-FFF2-40B4-BE49-F238E27FC236}">
                  <a16:creationId xmlns:a16="http://schemas.microsoft.com/office/drawing/2014/main" id="{6834A698-AA3D-42D9-B091-1074ABD93EE7}"/>
                </a:ext>
              </a:extLst>
            </p:cNvPr>
            <p:cNvSpPr txBox="1"/>
            <p:nvPr/>
          </p:nvSpPr>
          <p:spPr>
            <a:xfrm>
              <a:off x="4781789" y="5673076"/>
              <a:ext cx="7631842" cy="661528"/>
            </a:xfrm>
            <a:prstGeom prst="rect">
              <a:avLst/>
            </a:prstGeom>
            <a:noFill/>
          </p:spPr>
          <p:txBody>
            <a:bodyPr wrap="square" rtlCol="0">
              <a:spAutoFit/>
            </a:bodyPr>
            <a:lstStyle/>
            <a:p>
              <a:pPr algn="just">
                <a:lnSpc>
                  <a:spcPts val="2300"/>
                </a:lnSpc>
              </a:pPr>
              <a:r>
                <a:rPr lang="en-US" sz="1600" b="1" dirty="0" err="1">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Văn</a:t>
              </a:r>
              <a:r>
                <a:rPr lang="en-US"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 </a:t>
              </a:r>
              <a:r>
                <a:rPr lang="en-US" sz="1600" b="1" dirty="0" err="1">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phòng</a:t>
              </a:r>
              <a:r>
                <a:rPr lang="en-US"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 </a:t>
              </a:r>
              <a:r>
                <a:rPr lang="en-US" sz="1600" b="1" dirty="0" err="1">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Miền</a:t>
              </a:r>
              <a:r>
                <a:rPr lang="en-US"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 </a:t>
              </a:r>
              <a:r>
                <a:rPr lang="en-US" sz="1600" b="1" dirty="0" err="1">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Bắc</a:t>
              </a:r>
              <a:r>
                <a:rPr lang="en-US" sz="16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 </a:t>
              </a:r>
              <a:r>
                <a:rPr lang="vi-VN"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Tầng 2, Tòa nhà Savina, 44 Tràng Tiền,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Quận</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vi-VN"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Hoàn Kiếm, Hà Nội</a:t>
              </a:r>
              <a:endPar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pic>
          <p:nvPicPr>
            <p:cNvPr id="30" name="Graphic 29" descr="Marker">
              <a:extLst>
                <a:ext uri="{FF2B5EF4-FFF2-40B4-BE49-F238E27FC236}">
                  <a16:creationId xmlns:a16="http://schemas.microsoft.com/office/drawing/2014/main" id="{AB326F97-2F28-41C3-9404-4DED3D5DEC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565789" y="5718964"/>
              <a:ext cx="216000" cy="216000"/>
            </a:xfrm>
            <a:prstGeom prst="rect">
              <a:avLst/>
            </a:prstGeom>
          </p:spPr>
        </p:pic>
      </p:grpSp>
      <p:sp>
        <p:nvSpPr>
          <p:cNvPr id="3" name="Parallelogram 2">
            <a:extLst>
              <a:ext uri="{FF2B5EF4-FFF2-40B4-BE49-F238E27FC236}">
                <a16:creationId xmlns:a16="http://schemas.microsoft.com/office/drawing/2014/main" id="{A46F7E47-7206-42E0-AF5B-265934A46CF0}"/>
              </a:ext>
            </a:extLst>
          </p:cNvPr>
          <p:cNvSpPr/>
          <p:nvPr/>
        </p:nvSpPr>
        <p:spPr>
          <a:xfrm rot="7032612" flipH="1">
            <a:off x="8102467" y="1420980"/>
            <a:ext cx="9687805" cy="4855817"/>
          </a:xfrm>
          <a:prstGeom prst="parallelogram">
            <a:avLst/>
          </a:prstGeom>
          <a:solidFill>
            <a:srgbClr val="273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DCA526BA-DE97-4653-8F19-2DEC7188D980}"/>
              </a:ext>
            </a:extLst>
          </p:cNvPr>
          <p:cNvSpPr/>
          <p:nvPr/>
        </p:nvSpPr>
        <p:spPr>
          <a:xfrm rot="17840578">
            <a:off x="9406771" y="1718935"/>
            <a:ext cx="3464417" cy="579529"/>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53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42" presetClass="path" presetSubtype="0" accel="50000" decel="50000" fill="hold" grpId="0" nodeType="withEffect">
                                  <p:stCondLst>
                                    <p:cond delay="0"/>
                                  </p:stCondLst>
                                  <p:childTnLst>
                                    <p:animMotion origin="layout" path="M 1.04167E-6 0 L -0.21276 0.74051 " pathEditMode="relative" rAng="0" ptsTypes="AA">
                                      <p:cBhvr>
                                        <p:cTn id="11" dur="1250" fill="hold"/>
                                        <p:tgtEl>
                                          <p:spTgt spid="5"/>
                                        </p:tgtEl>
                                        <p:attrNameLst>
                                          <p:attrName>ppt_x</p:attrName>
                                          <p:attrName>ppt_y</p:attrName>
                                        </p:attrNameLst>
                                      </p:cBhvr>
                                      <p:rCtr x="-10638" y="37014"/>
                                    </p:animMotion>
                                  </p:childTnLst>
                                </p:cTn>
                              </p:par>
                              <p:par>
                                <p:cTn id="12" presetID="2" presetClass="entr" presetSubtype="2"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1+#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par>
                                <p:cTn id="16" presetID="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ppt_x"/>
                                          </p:val>
                                        </p:tav>
                                        <p:tav tm="100000">
                                          <p:val>
                                            <p:strVal val="#ppt_x"/>
                                          </p:val>
                                        </p:tav>
                                      </p:tavLst>
                                    </p:anim>
                                    <p:anim calcmode="lin" valueType="num">
                                      <p:cBhvr additive="base">
                                        <p:cTn id="19" dur="1000" fill="hold"/>
                                        <p:tgtEl>
                                          <p:spTgt spid="9"/>
                                        </p:tgtEl>
                                        <p:attrNameLst>
                                          <p:attrName>ppt_y</p:attrName>
                                        </p:attrNameLst>
                                      </p:cBhvr>
                                      <p:tavLst>
                                        <p:tav tm="0">
                                          <p:val>
                                            <p:strVal val="0-#ppt_h/2"/>
                                          </p:val>
                                        </p:tav>
                                        <p:tav tm="100000">
                                          <p:val>
                                            <p:strVal val="#ppt_y"/>
                                          </p:val>
                                        </p:tav>
                                      </p:tavLst>
                                    </p:anim>
                                  </p:childTnLst>
                                </p:cTn>
                              </p:par>
                              <p:par>
                                <p:cTn id="20" presetID="53" presetClass="entr" presetSubtype="16" fill="hold" nodeType="withEffect">
                                  <p:stCondLst>
                                    <p:cond delay="25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25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nodeType="withEffect">
                                  <p:stCondLst>
                                    <p:cond delay="25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2" presetClass="entr" presetSubtype="2" decel="100000" fill="hold" nodeType="withEffect">
                                  <p:stCondLst>
                                    <p:cond delay="75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1+#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par>
                                <p:cTn id="39" presetID="2" presetClass="entr" presetSubtype="2" decel="100000" fill="hold" nodeType="withEffect">
                                  <p:stCondLst>
                                    <p:cond delay="75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1+#ppt_w/2"/>
                                          </p:val>
                                        </p:tav>
                                        <p:tav tm="100000">
                                          <p:val>
                                            <p:strVal val="#ppt_x"/>
                                          </p:val>
                                        </p:tav>
                                      </p:tavLst>
                                    </p:anim>
                                    <p:anim calcmode="lin" valueType="num">
                                      <p:cBhvr additive="base">
                                        <p:cTn id="42" dur="500" fill="hold"/>
                                        <p:tgtEl>
                                          <p:spTgt spid="25"/>
                                        </p:tgtEl>
                                        <p:attrNameLst>
                                          <p:attrName>ppt_y</p:attrName>
                                        </p:attrNameLst>
                                      </p:cBhvr>
                                      <p:tavLst>
                                        <p:tav tm="0">
                                          <p:val>
                                            <p:strVal val="#ppt_y"/>
                                          </p:val>
                                        </p:tav>
                                        <p:tav tm="100000">
                                          <p:val>
                                            <p:strVal val="#ppt_y"/>
                                          </p:val>
                                        </p:tav>
                                      </p:tavLst>
                                    </p:anim>
                                  </p:childTnLst>
                                </p:cTn>
                              </p:par>
                              <p:par>
                                <p:cTn id="43" presetID="2" presetClass="entr" presetSubtype="2" decel="100000" fill="hold" nodeType="withEffect">
                                  <p:stCondLst>
                                    <p:cond delay="75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1+#ppt_w/2"/>
                                          </p:val>
                                        </p:tav>
                                        <p:tav tm="100000">
                                          <p:val>
                                            <p:strVal val="#ppt_x"/>
                                          </p:val>
                                        </p:tav>
                                      </p:tavLst>
                                    </p:anim>
                                    <p:anim calcmode="lin" valueType="num">
                                      <p:cBhvr additive="base">
                                        <p:cTn id="46"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6" name="Freeform: Shape 1215">
            <a:extLst>
              <a:ext uri="{FF2B5EF4-FFF2-40B4-BE49-F238E27FC236}">
                <a16:creationId xmlns:a16="http://schemas.microsoft.com/office/drawing/2014/main" id="{96537703-7885-4502-99DA-310E575E6201}"/>
              </a:ext>
            </a:extLst>
          </p:cNvPr>
          <p:cNvSpPr/>
          <p:nvPr/>
        </p:nvSpPr>
        <p:spPr>
          <a:xfrm>
            <a:off x="3254049" y="2973010"/>
            <a:ext cx="2675319" cy="1288196"/>
          </a:xfrm>
          <a:custGeom>
            <a:avLst/>
            <a:gdLst>
              <a:gd name="connsiteX0" fmla="*/ 943450 w 2524774"/>
              <a:gd name="connsiteY0" fmla="*/ 591059 h 1215707"/>
              <a:gd name="connsiteX1" fmla="*/ 1039372 w 2524774"/>
              <a:gd name="connsiteY1" fmla="*/ 35513 h 1215707"/>
              <a:gd name="connsiteX2" fmla="*/ 2468164 w 2524774"/>
              <a:gd name="connsiteY2" fmla="*/ 607825 h 1215707"/>
              <a:gd name="connsiteX3" fmla="*/ 1039299 w 2524774"/>
              <a:gd name="connsiteY3" fmla="*/ 1180188 h 1215707"/>
              <a:gd name="connsiteX4" fmla="*/ 943450 w 2524774"/>
              <a:gd name="connsiteY4" fmla="*/ 624628 h 1215707"/>
              <a:gd name="connsiteX5" fmla="*/ 943377 w 2524774"/>
              <a:gd name="connsiteY5" fmla="*/ 607825 h 1215707"/>
              <a:gd name="connsiteX6" fmla="*/ 943450 w 2524774"/>
              <a:gd name="connsiteY6" fmla="*/ 591059 h 1215707"/>
              <a:gd name="connsiteX7" fmla="*/ 912696 w 2524774"/>
              <a:gd name="connsiteY7" fmla="*/ 624916 h 1215707"/>
              <a:gd name="connsiteX8" fmla="*/ 1015618 w 2524774"/>
              <a:gd name="connsiteY8" fmla="*/ 1205518 h 1215707"/>
              <a:gd name="connsiteX9" fmla="*/ 1023778 w 2524774"/>
              <a:gd name="connsiteY9" fmla="*/ 1214335 h 1215707"/>
              <a:gd name="connsiteX10" fmla="*/ 1030088 w 2524774"/>
              <a:gd name="connsiteY10" fmla="*/ 1215708 h 1215707"/>
              <a:gd name="connsiteX11" fmla="*/ 1035854 w 2524774"/>
              <a:gd name="connsiteY11" fmla="*/ 1214588 h 1215707"/>
              <a:gd name="connsiteX12" fmla="*/ 2515128 w 2524774"/>
              <a:gd name="connsiteY12" fmla="*/ 622062 h 1215707"/>
              <a:gd name="connsiteX13" fmla="*/ 2524775 w 2524774"/>
              <a:gd name="connsiteY13" fmla="*/ 607825 h 1215707"/>
              <a:gd name="connsiteX14" fmla="*/ 2515128 w 2524774"/>
              <a:gd name="connsiteY14" fmla="*/ 593625 h 1215707"/>
              <a:gd name="connsiteX15" fmla="*/ 1035927 w 2524774"/>
              <a:gd name="connsiteY15" fmla="*/ 1102 h 1215707"/>
              <a:gd name="connsiteX16" fmla="*/ 1023850 w 2524774"/>
              <a:gd name="connsiteY16" fmla="*/ 1352 h 1215707"/>
              <a:gd name="connsiteX17" fmla="*/ 1015691 w 2524774"/>
              <a:gd name="connsiteY17" fmla="*/ 10183 h 1215707"/>
              <a:gd name="connsiteX18" fmla="*/ 912696 w 2524774"/>
              <a:gd name="connsiteY18" fmla="*/ 590770 h 1215707"/>
              <a:gd name="connsiteX19" fmla="*/ 912696 w 2524774"/>
              <a:gd name="connsiteY19" fmla="*/ 590878 h 1215707"/>
              <a:gd name="connsiteX20" fmla="*/ 0 w 2524774"/>
              <a:gd name="connsiteY20" fmla="*/ 590878 h 1215707"/>
              <a:gd name="connsiteX21" fmla="*/ 0 w 2524774"/>
              <a:gd name="connsiteY21" fmla="*/ 624772 h 1215707"/>
              <a:gd name="connsiteX22" fmla="*/ 912696 w 2524774"/>
              <a:gd name="connsiteY22" fmla="*/ 624772 h 1215707"/>
              <a:gd name="connsiteX23" fmla="*/ 912696 w 2524774"/>
              <a:gd name="connsiteY23" fmla="*/ 624916 h 121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24774" h="1215707">
                <a:moveTo>
                  <a:pt x="943450" y="591059"/>
                </a:moveTo>
                <a:cubicBezTo>
                  <a:pt x="945263" y="400849"/>
                  <a:pt x="977503" y="214033"/>
                  <a:pt x="1039372" y="35513"/>
                </a:cubicBezTo>
                <a:lnTo>
                  <a:pt x="2468164" y="607825"/>
                </a:lnTo>
                <a:lnTo>
                  <a:pt x="1039299" y="1180188"/>
                </a:lnTo>
                <a:cubicBezTo>
                  <a:pt x="977467" y="1001831"/>
                  <a:pt x="945263" y="815018"/>
                  <a:pt x="943450" y="624628"/>
                </a:cubicBezTo>
                <a:cubicBezTo>
                  <a:pt x="943413" y="619027"/>
                  <a:pt x="943377" y="613426"/>
                  <a:pt x="943377" y="607825"/>
                </a:cubicBezTo>
                <a:cubicBezTo>
                  <a:pt x="943377" y="602225"/>
                  <a:pt x="943413" y="596624"/>
                  <a:pt x="943450" y="591059"/>
                </a:cubicBezTo>
                <a:close/>
                <a:moveTo>
                  <a:pt x="912696" y="624916"/>
                </a:moveTo>
                <a:cubicBezTo>
                  <a:pt x="914582" y="824087"/>
                  <a:pt x="949216" y="1019428"/>
                  <a:pt x="1015618" y="1205518"/>
                </a:cubicBezTo>
                <a:cubicBezTo>
                  <a:pt x="1017032" y="1209457"/>
                  <a:pt x="1019970" y="1212636"/>
                  <a:pt x="1023778" y="1214335"/>
                </a:cubicBezTo>
                <a:cubicBezTo>
                  <a:pt x="1025809" y="1215238"/>
                  <a:pt x="1027948" y="1215708"/>
                  <a:pt x="1030088" y="1215708"/>
                </a:cubicBezTo>
                <a:cubicBezTo>
                  <a:pt x="1032046" y="1215708"/>
                  <a:pt x="1034005" y="1215347"/>
                  <a:pt x="1035854" y="1214588"/>
                </a:cubicBezTo>
                <a:lnTo>
                  <a:pt x="2515128" y="622062"/>
                </a:lnTo>
                <a:cubicBezTo>
                  <a:pt x="2520931" y="619713"/>
                  <a:pt x="2524775" y="614076"/>
                  <a:pt x="2524775" y="607825"/>
                </a:cubicBezTo>
                <a:cubicBezTo>
                  <a:pt x="2524775" y="601574"/>
                  <a:pt x="2520931" y="595937"/>
                  <a:pt x="2515128" y="593625"/>
                </a:cubicBezTo>
                <a:lnTo>
                  <a:pt x="1035927" y="1102"/>
                </a:lnTo>
                <a:cubicBezTo>
                  <a:pt x="1032046" y="-451"/>
                  <a:pt x="1027695" y="-358"/>
                  <a:pt x="1023850" y="1352"/>
                </a:cubicBezTo>
                <a:cubicBezTo>
                  <a:pt x="1020043" y="3064"/>
                  <a:pt x="1017105" y="6255"/>
                  <a:pt x="1015691" y="10183"/>
                </a:cubicBezTo>
                <a:cubicBezTo>
                  <a:pt x="949216" y="196468"/>
                  <a:pt x="914582" y="391780"/>
                  <a:pt x="912696" y="590770"/>
                </a:cubicBezTo>
                <a:lnTo>
                  <a:pt x="912696" y="590878"/>
                </a:lnTo>
                <a:lnTo>
                  <a:pt x="0" y="590878"/>
                </a:lnTo>
                <a:lnTo>
                  <a:pt x="0" y="624772"/>
                </a:lnTo>
                <a:lnTo>
                  <a:pt x="912696" y="624772"/>
                </a:lnTo>
                <a:lnTo>
                  <a:pt x="912696" y="624916"/>
                </a:lnTo>
                <a:close/>
              </a:path>
            </a:pathLst>
          </a:custGeom>
          <a:solidFill>
            <a:srgbClr val="C7C7C7"/>
          </a:solidFill>
          <a:ln w="3624" cap="flat">
            <a:noFill/>
            <a:prstDash val="solid"/>
            <a:miter/>
          </a:ln>
        </p:spPr>
        <p:txBody>
          <a:bodyPr rtlCol="0" anchor="ctr"/>
          <a:lstStyle/>
          <a:p>
            <a:endParaRPr lang="en-US"/>
          </a:p>
        </p:txBody>
      </p:sp>
      <p:sp>
        <p:nvSpPr>
          <p:cNvPr id="1217" name="Freeform: Shape 1216">
            <a:extLst>
              <a:ext uri="{FF2B5EF4-FFF2-40B4-BE49-F238E27FC236}">
                <a16:creationId xmlns:a16="http://schemas.microsoft.com/office/drawing/2014/main" id="{306E8CE1-4394-410D-948B-DAF8B8D1BA51}"/>
              </a:ext>
            </a:extLst>
          </p:cNvPr>
          <p:cNvSpPr/>
          <p:nvPr/>
        </p:nvSpPr>
        <p:spPr>
          <a:xfrm>
            <a:off x="3290709" y="1880008"/>
            <a:ext cx="2666757" cy="1599958"/>
          </a:xfrm>
          <a:custGeom>
            <a:avLst/>
            <a:gdLst>
              <a:gd name="connsiteX0" fmla="*/ 1070162 w 2516694"/>
              <a:gd name="connsiteY0" fmla="*/ 904829 h 1509925"/>
              <a:gd name="connsiteX1" fmla="*/ 1282207 w 2516694"/>
              <a:gd name="connsiteY1" fmla="*/ 559257 h 1509925"/>
              <a:gd name="connsiteX2" fmla="*/ 1303205 w 2516694"/>
              <a:gd name="connsiteY2" fmla="*/ 533064 h 1509925"/>
              <a:gd name="connsiteX3" fmla="*/ 1713804 w 2516694"/>
              <a:gd name="connsiteY3" fmla="*/ 166195 h 1509925"/>
              <a:gd name="connsiteX4" fmla="*/ 2465734 w 2516694"/>
              <a:gd name="connsiteY4" fmla="*/ 1463855 h 1509925"/>
              <a:gd name="connsiteX5" fmla="*/ 1070162 w 2516694"/>
              <a:gd name="connsiteY5" fmla="*/ 904829 h 1509925"/>
              <a:gd name="connsiteX6" fmla="*/ 1732408 w 2516694"/>
              <a:gd name="connsiteY6" fmla="*/ 136980 h 1509925"/>
              <a:gd name="connsiteX7" fmla="*/ 1722761 w 2516694"/>
              <a:gd name="connsiteY7" fmla="*/ 129764 h 1509925"/>
              <a:gd name="connsiteX8" fmla="*/ 1710830 w 2516694"/>
              <a:gd name="connsiteY8" fmla="*/ 131705 h 1509925"/>
              <a:gd name="connsiteX9" fmla="*/ 1316441 w 2516694"/>
              <a:gd name="connsiteY9" fmla="*/ 469927 h 1509925"/>
              <a:gd name="connsiteX10" fmla="*/ 730389 w 2516694"/>
              <a:gd name="connsiteY10" fmla="*/ 3707 h 1509925"/>
              <a:gd name="connsiteX11" fmla="*/ 719800 w 2516694"/>
              <a:gd name="connsiteY11" fmla="*/ 0 h 1509925"/>
              <a:gd name="connsiteX12" fmla="*/ 0 w 2516694"/>
              <a:gd name="connsiteY12" fmla="*/ 0 h 1509925"/>
              <a:gd name="connsiteX13" fmla="*/ 0 w 2516694"/>
              <a:gd name="connsiteY13" fmla="*/ 33883 h 1509925"/>
              <a:gd name="connsiteX14" fmla="*/ 713925 w 2516694"/>
              <a:gd name="connsiteY14" fmla="*/ 33883 h 1509925"/>
              <a:gd name="connsiteX15" fmla="*/ 1294392 w 2516694"/>
              <a:gd name="connsiteY15" fmla="*/ 495668 h 1509925"/>
              <a:gd name="connsiteX16" fmla="*/ 1279341 w 2516694"/>
              <a:gd name="connsiteY16" fmla="*/ 513714 h 1509925"/>
              <a:gd name="connsiteX17" fmla="*/ 1257981 w 2516694"/>
              <a:gd name="connsiteY17" fmla="*/ 540366 h 1509925"/>
              <a:gd name="connsiteX18" fmla="*/ 1035455 w 2516694"/>
              <a:gd name="connsiteY18" fmla="*/ 906762 h 1509925"/>
              <a:gd name="connsiteX19" fmla="*/ 1035238 w 2516694"/>
              <a:gd name="connsiteY19" fmla="*/ 918776 h 1509925"/>
              <a:gd name="connsiteX20" fmla="*/ 1043760 w 2516694"/>
              <a:gd name="connsiteY20" fmla="*/ 927271 h 1509925"/>
              <a:gd name="connsiteX21" fmla="*/ 2495581 w 2516694"/>
              <a:gd name="connsiteY21" fmla="*/ 1508841 h 1509925"/>
              <a:gd name="connsiteX22" fmla="*/ 2501311 w 2516694"/>
              <a:gd name="connsiteY22" fmla="*/ 1509926 h 1509925"/>
              <a:gd name="connsiteX23" fmla="*/ 2512916 w 2516694"/>
              <a:gd name="connsiteY23" fmla="*/ 1504650 h 1509925"/>
              <a:gd name="connsiteX24" fmla="*/ 2514620 w 2516694"/>
              <a:gd name="connsiteY24" fmla="*/ 1486944 h 1509925"/>
              <a:gd name="connsiteX25" fmla="*/ 1732408 w 2516694"/>
              <a:gd name="connsiteY25" fmla="*/ 136980 h 150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16694" h="1509925">
                <a:moveTo>
                  <a:pt x="1070162" y="904829"/>
                </a:moveTo>
                <a:cubicBezTo>
                  <a:pt x="1127026" y="782179"/>
                  <a:pt x="1198324" y="665990"/>
                  <a:pt x="1282207" y="559257"/>
                </a:cubicBezTo>
                <a:cubicBezTo>
                  <a:pt x="1289097" y="550477"/>
                  <a:pt x="1296169" y="541667"/>
                  <a:pt x="1303205" y="533064"/>
                </a:cubicBezTo>
                <a:cubicBezTo>
                  <a:pt x="1420306" y="389760"/>
                  <a:pt x="1558406" y="266391"/>
                  <a:pt x="1713804" y="166195"/>
                </a:cubicBezTo>
                <a:lnTo>
                  <a:pt x="2465734" y="1463855"/>
                </a:lnTo>
                <a:lnTo>
                  <a:pt x="1070162" y="904829"/>
                </a:lnTo>
                <a:close/>
                <a:moveTo>
                  <a:pt x="1732408" y="136980"/>
                </a:moveTo>
                <a:cubicBezTo>
                  <a:pt x="1730305" y="133367"/>
                  <a:pt x="1726823" y="130758"/>
                  <a:pt x="1722761" y="129764"/>
                </a:cubicBezTo>
                <a:cubicBezTo>
                  <a:pt x="1718663" y="128767"/>
                  <a:pt x="1714384" y="129472"/>
                  <a:pt x="1710830" y="131705"/>
                </a:cubicBezTo>
                <a:cubicBezTo>
                  <a:pt x="1563301" y="224952"/>
                  <a:pt x="1430896" y="338608"/>
                  <a:pt x="1316441" y="469927"/>
                </a:cubicBezTo>
                <a:lnTo>
                  <a:pt x="730389" y="3707"/>
                </a:lnTo>
                <a:lnTo>
                  <a:pt x="719800" y="0"/>
                </a:lnTo>
                <a:lnTo>
                  <a:pt x="0" y="0"/>
                </a:lnTo>
                <a:lnTo>
                  <a:pt x="0" y="33883"/>
                </a:lnTo>
                <a:lnTo>
                  <a:pt x="713925" y="33883"/>
                </a:lnTo>
                <a:lnTo>
                  <a:pt x="1294392" y="495668"/>
                </a:lnTo>
                <a:cubicBezTo>
                  <a:pt x="1289387" y="501667"/>
                  <a:pt x="1284310" y="507647"/>
                  <a:pt x="1279341" y="513714"/>
                </a:cubicBezTo>
                <a:cubicBezTo>
                  <a:pt x="1272197" y="522473"/>
                  <a:pt x="1265017" y="531438"/>
                  <a:pt x="1257981" y="540366"/>
                </a:cubicBezTo>
                <a:cubicBezTo>
                  <a:pt x="1169275" y="653242"/>
                  <a:pt x="1094423" y="776513"/>
                  <a:pt x="1035455" y="906762"/>
                </a:cubicBezTo>
                <a:cubicBezTo>
                  <a:pt x="1033751" y="910567"/>
                  <a:pt x="1033642" y="914903"/>
                  <a:pt x="1035238" y="918776"/>
                </a:cubicBezTo>
                <a:cubicBezTo>
                  <a:pt x="1036797" y="922646"/>
                  <a:pt x="1039880" y="925714"/>
                  <a:pt x="1043760" y="927271"/>
                </a:cubicBezTo>
                <a:lnTo>
                  <a:pt x="2495581" y="1508841"/>
                </a:lnTo>
                <a:cubicBezTo>
                  <a:pt x="2497431" y="1509564"/>
                  <a:pt x="2499389" y="1509926"/>
                  <a:pt x="2501311" y="1509926"/>
                </a:cubicBezTo>
                <a:cubicBezTo>
                  <a:pt x="2505663" y="1509926"/>
                  <a:pt x="2509942" y="1508083"/>
                  <a:pt x="2512916" y="1504650"/>
                </a:cubicBezTo>
                <a:cubicBezTo>
                  <a:pt x="2517232" y="1499736"/>
                  <a:pt x="2517921" y="1492617"/>
                  <a:pt x="2514620" y="1486944"/>
                </a:cubicBezTo>
                <a:lnTo>
                  <a:pt x="1732408" y="136980"/>
                </a:lnTo>
                <a:close/>
              </a:path>
            </a:pathLst>
          </a:custGeom>
          <a:solidFill>
            <a:srgbClr val="C7C7C7"/>
          </a:solidFill>
          <a:ln w="3624" cap="flat">
            <a:noFill/>
            <a:prstDash val="solid"/>
            <a:miter/>
          </a:ln>
        </p:spPr>
        <p:txBody>
          <a:bodyPr rtlCol="0" anchor="ctr"/>
          <a:lstStyle/>
          <a:p>
            <a:endParaRPr lang="en-US"/>
          </a:p>
        </p:txBody>
      </p:sp>
      <p:sp>
        <p:nvSpPr>
          <p:cNvPr id="1218" name="Freeform: Shape 1217">
            <a:extLst>
              <a:ext uri="{FF2B5EF4-FFF2-40B4-BE49-F238E27FC236}">
                <a16:creationId xmlns:a16="http://schemas.microsoft.com/office/drawing/2014/main" id="{697F1A9F-BB82-4727-BEDF-92E9C270D0D8}"/>
              </a:ext>
            </a:extLst>
          </p:cNvPr>
          <p:cNvSpPr/>
          <p:nvPr/>
        </p:nvSpPr>
        <p:spPr>
          <a:xfrm>
            <a:off x="3296820" y="3754196"/>
            <a:ext cx="2660648" cy="1606046"/>
          </a:xfrm>
          <a:custGeom>
            <a:avLst/>
            <a:gdLst>
              <a:gd name="connsiteX0" fmla="*/ 1708037 w 2510928"/>
              <a:gd name="connsiteY0" fmla="*/ 1343746 h 1515671"/>
              <a:gd name="connsiteX1" fmla="*/ 1297475 w 2510928"/>
              <a:gd name="connsiteY1" fmla="*/ 976878 h 1515671"/>
              <a:gd name="connsiteX2" fmla="*/ 1276477 w 2510928"/>
              <a:gd name="connsiteY2" fmla="*/ 950644 h 1515671"/>
              <a:gd name="connsiteX3" fmla="*/ 1064432 w 2510928"/>
              <a:gd name="connsiteY3" fmla="*/ 605094 h 1515671"/>
              <a:gd name="connsiteX4" fmla="*/ 2459968 w 2510928"/>
              <a:gd name="connsiteY4" fmla="*/ 46101 h 1515671"/>
              <a:gd name="connsiteX5" fmla="*/ 1708037 w 2510928"/>
              <a:gd name="connsiteY5" fmla="*/ 1343746 h 1515671"/>
              <a:gd name="connsiteX6" fmla="*/ 2489815 w 2510928"/>
              <a:gd name="connsiteY6" fmla="*/ 1114 h 1515671"/>
              <a:gd name="connsiteX7" fmla="*/ 1038030 w 2510928"/>
              <a:gd name="connsiteY7" fmla="*/ 582655 h 1515671"/>
              <a:gd name="connsiteX8" fmla="*/ 1029508 w 2510928"/>
              <a:gd name="connsiteY8" fmla="*/ 591147 h 1515671"/>
              <a:gd name="connsiteX9" fmla="*/ 1029762 w 2510928"/>
              <a:gd name="connsiteY9" fmla="*/ 603143 h 1515671"/>
              <a:gd name="connsiteX10" fmla="*/ 1252251 w 2510928"/>
              <a:gd name="connsiteY10" fmla="*/ 969542 h 1515671"/>
              <a:gd name="connsiteX11" fmla="*/ 1273611 w 2510928"/>
              <a:gd name="connsiteY11" fmla="*/ 996209 h 1515671"/>
              <a:gd name="connsiteX12" fmla="*/ 1293848 w 2510928"/>
              <a:gd name="connsiteY12" fmla="*/ 1020455 h 1515671"/>
              <a:gd name="connsiteX13" fmla="*/ 713925 w 2510928"/>
              <a:gd name="connsiteY13" fmla="*/ 1481814 h 1515671"/>
              <a:gd name="connsiteX14" fmla="*/ 0 w 2510928"/>
              <a:gd name="connsiteY14" fmla="*/ 1481814 h 1515671"/>
              <a:gd name="connsiteX15" fmla="*/ 0 w 2510928"/>
              <a:gd name="connsiteY15" fmla="*/ 1515672 h 1515671"/>
              <a:gd name="connsiteX16" fmla="*/ 719800 w 2510928"/>
              <a:gd name="connsiteY16" fmla="*/ 1515672 h 1515671"/>
              <a:gd name="connsiteX17" fmla="*/ 730389 w 2510928"/>
              <a:gd name="connsiteY17" fmla="*/ 1511986 h 1515671"/>
              <a:gd name="connsiteX18" fmla="*/ 1316006 w 2510928"/>
              <a:gd name="connsiteY18" fmla="*/ 1046110 h 1515671"/>
              <a:gd name="connsiteX19" fmla="*/ 1705063 w 2510928"/>
              <a:gd name="connsiteY19" fmla="*/ 1378254 h 1515671"/>
              <a:gd name="connsiteX20" fmla="*/ 1713296 w 2510928"/>
              <a:gd name="connsiteY20" fmla="*/ 1380603 h 1515671"/>
              <a:gd name="connsiteX21" fmla="*/ 1716995 w 2510928"/>
              <a:gd name="connsiteY21" fmla="*/ 1380169 h 1515671"/>
              <a:gd name="connsiteX22" fmla="*/ 1726642 w 2510928"/>
              <a:gd name="connsiteY22" fmla="*/ 1372943 h 1515671"/>
              <a:gd name="connsiteX23" fmla="*/ 2508854 w 2510928"/>
              <a:gd name="connsiteY23" fmla="*/ 22975 h 1515671"/>
              <a:gd name="connsiteX24" fmla="*/ 2507150 w 2510928"/>
              <a:gd name="connsiteY24" fmla="*/ 5306 h 1515671"/>
              <a:gd name="connsiteX25" fmla="*/ 2489815 w 2510928"/>
              <a:gd name="connsiteY25" fmla="*/ 1114 h 151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10928" h="1515671">
                <a:moveTo>
                  <a:pt x="1708037" y="1343746"/>
                </a:moveTo>
                <a:cubicBezTo>
                  <a:pt x="1552639" y="1243547"/>
                  <a:pt x="1414576" y="1120185"/>
                  <a:pt x="1297475" y="976878"/>
                </a:cubicBezTo>
                <a:cubicBezTo>
                  <a:pt x="1290294" y="968097"/>
                  <a:pt x="1283258" y="959280"/>
                  <a:pt x="1276477" y="950644"/>
                </a:cubicBezTo>
                <a:cubicBezTo>
                  <a:pt x="1192594" y="843940"/>
                  <a:pt x="1121332" y="727734"/>
                  <a:pt x="1064432" y="605094"/>
                </a:cubicBezTo>
                <a:lnTo>
                  <a:pt x="2459968" y="46101"/>
                </a:lnTo>
                <a:lnTo>
                  <a:pt x="1708037" y="1343746"/>
                </a:lnTo>
                <a:close/>
                <a:moveTo>
                  <a:pt x="2489815" y="1114"/>
                </a:moveTo>
                <a:lnTo>
                  <a:pt x="1038030" y="582655"/>
                </a:lnTo>
                <a:cubicBezTo>
                  <a:pt x="1034150" y="584209"/>
                  <a:pt x="1031067" y="587281"/>
                  <a:pt x="1029508" y="591147"/>
                </a:cubicBezTo>
                <a:cubicBezTo>
                  <a:pt x="1027948" y="595013"/>
                  <a:pt x="1028021" y="599349"/>
                  <a:pt x="1029762" y="603143"/>
                </a:cubicBezTo>
                <a:cubicBezTo>
                  <a:pt x="1088693" y="733406"/>
                  <a:pt x="1163582" y="856660"/>
                  <a:pt x="1252251" y="969542"/>
                </a:cubicBezTo>
                <a:cubicBezTo>
                  <a:pt x="1259142" y="978323"/>
                  <a:pt x="1266322" y="987284"/>
                  <a:pt x="1273611" y="996209"/>
                </a:cubicBezTo>
                <a:cubicBezTo>
                  <a:pt x="1280285" y="1004375"/>
                  <a:pt x="1287066" y="1012433"/>
                  <a:pt x="1293848" y="1020455"/>
                </a:cubicBezTo>
                <a:lnTo>
                  <a:pt x="713925" y="1481814"/>
                </a:lnTo>
                <a:lnTo>
                  <a:pt x="0" y="1481814"/>
                </a:lnTo>
                <a:lnTo>
                  <a:pt x="0" y="1515672"/>
                </a:lnTo>
                <a:lnTo>
                  <a:pt x="719800" y="1515672"/>
                </a:lnTo>
                <a:lnTo>
                  <a:pt x="730389" y="1511986"/>
                </a:lnTo>
                <a:lnTo>
                  <a:pt x="1316006" y="1046110"/>
                </a:lnTo>
                <a:cubicBezTo>
                  <a:pt x="1429227" y="1174856"/>
                  <a:pt x="1559820" y="1286438"/>
                  <a:pt x="1705063" y="1378254"/>
                </a:cubicBezTo>
                <a:cubicBezTo>
                  <a:pt x="1707566" y="1379808"/>
                  <a:pt x="1710431" y="1380603"/>
                  <a:pt x="1713296" y="1380603"/>
                </a:cubicBezTo>
                <a:cubicBezTo>
                  <a:pt x="1714529" y="1380603"/>
                  <a:pt x="1715762" y="1380458"/>
                  <a:pt x="1716995" y="1380169"/>
                </a:cubicBezTo>
                <a:cubicBezTo>
                  <a:pt x="1721056" y="1379158"/>
                  <a:pt x="1724538" y="1376556"/>
                  <a:pt x="1726642" y="1372943"/>
                </a:cubicBezTo>
                <a:lnTo>
                  <a:pt x="2508854" y="22975"/>
                </a:lnTo>
                <a:cubicBezTo>
                  <a:pt x="2512154" y="17338"/>
                  <a:pt x="2511466" y="10220"/>
                  <a:pt x="2507150" y="5306"/>
                </a:cubicBezTo>
                <a:cubicBezTo>
                  <a:pt x="2502871" y="355"/>
                  <a:pt x="2495907" y="-1343"/>
                  <a:pt x="2489815" y="1114"/>
                </a:cubicBezTo>
                <a:close/>
              </a:path>
            </a:pathLst>
          </a:custGeom>
          <a:solidFill>
            <a:srgbClr val="C7C7C7"/>
          </a:solidFill>
          <a:ln w="3624" cap="flat">
            <a:noFill/>
            <a:prstDash val="solid"/>
            <a:miter/>
          </a:ln>
        </p:spPr>
        <p:txBody>
          <a:bodyPr rtlCol="0" anchor="ctr"/>
          <a:lstStyle/>
          <a:p>
            <a:endParaRPr lang="en-US"/>
          </a:p>
        </p:txBody>
      </p:sp>
      <p:sp>
        <p:nvSpPr>
          <p:cNvPr id="1219" name="Freeform: Shape 1218">
            <a:extLst>
              <a:ext uri="{FF2B5EF4-FFF2-40B4-BE49-F238E27FC236}">
                <a16:creationId xmlns:a16="http://schemas.microsoft.com/office/drawing/2014/main" id="{C2276049-9743-4D2E-8CC0-CD6AEFC39F3C}"/>
              </a:ext>
            </a:extLst>
          </p:cNvPr>
          <p:cNvSpPr/>
          <p:nvPr/>
        </p:nvSpPr>
        <p:spPr>
          <a:xfrm>
            <a:off x="6231944" y="1880008"/>
            <a:ext cx="2669332" cy="1599958"/>
          </a:xfrm>
          <a:custGeom>
            <a:avLst/>
            <a:gdLst>
              <a:gd name="connsiteX0" fmla="*/ 802891 w 2519124"/>
              <a:gd name="connsiteY0" fmla="*/ 166195 h 1509925"/>
              <a:gd name="connsiteX1" fmla="*/ 1213490 w 2519124"/>
              <a:gd name="connsiteY1" fmla="*/ 533064 h 1509925"/>
              <a:gd name="connsiteX2" fmla="*/ 1234488 w 2519124"/>
              <a:gd name="connsiteY2" fmla="*/ 559257 h 1509925"/>
              <a:gd name="connsiteX3" fmla="*/ 1446533 w 2519124"/>
              <a:gd name="connsiteY3" fmla="*/ 904829 h 1509925"/>
              <a:gd name="connsiteX4" fmla="*/ 50960 w 2519124"/>
              <a:gd name="connsiteY4" fmla="*/ 1463855 h 1509925"/>
              <a:gd name="connsiteX5" fmla="*/ 802891 w 2519124"/>
              <a:gd name="connsiteY5" fmla="*/ 166195 h 1509925"/>
              <a:gd name="connsiteX6" fmla="*/ 15383 w 2519124"/>
              <a:gd name="connsiteY6" fmla="*/ 1509926 h 1509925"/>
              <a:gd name="connsiteX7" fmla="*/ 21113 w 2519124"/>
              <a:gd name="connsiteY7" fmla="*/ 1508841 h 1509925"/>
              <a:gd name="connsiteX8" fmla="*/ 1472934 w 2519124"/>
              <a:gd name="connsiteY8" fmla="*/ 927271 h 1509925"/>
              <a:gd name="connsiteX9" fmla="*/ 1481493 w 2519124"/>
              <a:gd name="connsiteY9" fmla="*/ 918776 h 1509925"/>
              <a:gd name="connsiteX10" fmla="*/ 1481239 w 2519124"/>
              <a:gd name="connsiteY10" fmla="*/ 906762 h 1509925"/>
              <a:gd name="connsiteX11" fmla="*/ 1258713 w 2519124"/>
              <a:gd name="connsiteY11" fmla="*/ 540370 h 1509925"/>
              <a:gd name="connsiteX12" fmla="*/ 1237353 w 2519124"/>
              <a:gd name="connsiteY12" fmla="*/ 513717 h 1509925"/>
              <a:gd name="connsiteX13" fmla="*/ 1223245 w 2519124"/>
              <a:gd name="connsiteY13" fmla="*/ 496829 h 1509925"/>
              <a:gd name="connsiteX14" fmla="*/ 1805200 w 2519124"/>
              <a:gd name="connsiteY14" fmla="*/ 33883 h 1509925"/>
              <a:gd name="connsiteX15" fmla="*/ 2519124 w 2519124"/>
              <a:gd name="connsiteY15" fmla="*/ 33883 h 1509925"/>
              <a:gd name="connsiteX16" fmla="*/ 2519124 w 2519124"/>
              <a:gd name="connsiteY16" fmla="*/ 0 h 1509925"/>
              <a:gd name="connsiteX17" fmla="*/ 1799288 w 2519124"/>
              <a:gd name="connsiteY17" fmla="*/ 0 h 1509925"/>
              <a:gd name="connsiteX18" fmla="*/ 1788735 w 2519124"/>
              <a:gd name="connsiteY18" fmla="*/ 3707 h 1509925"/>
              <a:gd name="connsiteX19" fmla="*/ 1201269 w 2519124"/>
              <a:gd name="connsiteY19" fmla="*/ 471061 h 1509925"/>
              <a:gd name="connsiteX20" fmla="*/ 805865 w 2519124"/>
              <a:gd name="connsiteY20" fmla="*/ 131705 h 1509925"/>
              <a:gd name="connsiteX21" fmla="*/ 793970 w 2519124"/>
              <a:gd name="connsiteY21" fmla="*/ 129764 h 1509925"/>
              <a:gd name="connsiteX22" fmla="*/ 784323 w 2519124"/>
              <a:gd name="connsiteY22" fmla="*/ 136980 h 1509925"/>
              <a:gd name="connsiteX23" fmla="*/ 2074 w 2519124"/>
              <a:gd name="connsiteY23" fmla="*/ 1486944 h 1509925"/>
              <a:gd name="connsiteX24" fmla="*/ 3778 w 2519124"/>
              <a:gd name="connsiteY24" fmla="*/ 1504650 h 1509925"/>
              <a:gd name="connsiteX25" fmla="*/ 15383 w 2519124"/>
              <a:gd name="connsiteY25" fmla="*/ 1509926 h 150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19124" h="1509925">
                <a:moveTo>
                  <a:pt x="802891" y="166195"/>
                </a:moveTo>
                <a:cubicBezTo>
                  <a:pt x="958289" y="266387"/>
                  <a:pt x="1096388" y="389756"/>
                  <a:pt x="1213490" y="533064"/>
                </a:cubicBezTo>
                <a:cubicBezTo>
                  <a:pt x="1220490" y="541635"/>
                  <a:pt x="1227561" y="550448"/>
                  <a:pt x="1234488" y="559257"/>
                </a:cubicBezTo>
                <a:cubicBezTo>
                  <a:pt x="1318371" y="665983"/>
                  <a:pt x="1389668" y="782172"/>
                  <a:pt x="1446533" y="904829"/>
                </a:cubicBezTo>
                <a:lnTo>
                  <a:pt x="50960" y="1463855"/>
                </a:lnTo>
                <a:lnTo>
                  <a:pt x="802891" y="166195"/>
                </a:lnTo>
                <a:close/>
                <a:moveTo>
                  <a:pt x="15383" y="1509926"/>
                </a:moveTo>
                <a:cubicBezTo>
                  <a:pt x="17305" y="1509926"/>
                  <a:pt x="19264" y="1509564"/>
                  <a:pt x="21113" y="1508841"/>
                </a:cubicBezTo>
                <a:lnTo>
                  <a:pt x="1472934" y="927271"/>
                </a:lnTo>
                <a:cubicBezTo>
                  <a:pt x="1476815" y="925714"/>
                  <a:pt x="1479933" y="922646"/>
                  <a:pt x="1481493" y="918776"/>
                </a:cubicBezTo>
                <a:cubicBezTo>
                  <a:pt x="1483052" y="914903"/>
                  <a:pt x="1482944" y="910567"/>
                  <a:pt x="1481239" y="906762"/>
                </a:cubicBezTo>
                <a:cubicBezTo>
                  <a:pt x="1422271" y="776506"/>
                  <a:pt x="1347419" y="653231"/>
                  <a:pt x="1258713" y="540370"/>
                </a:cubicBezTo>
                <a:cubicBezTo>
                  <a:pt x="1251678" y="531405"/>
                  <a:pt x="1244461" y="522433"/>
                  <a:pt x="1237353" y="513717"/>
                </a:cubicBezTo>
                <a:cubicBezTo>
                  <a:pt x="1232711" y="508034"/>
                  <a:pt x="1227960" y="502444"/>
                  <a:pt x="1223245" y="496829"/>
                </a:cubicBezTo>
                <a:lnTo>
                  <a:pt x="1805200" y="33883"/>
                </a:lnTo>
                <a:lnTo>
                  <a:pt x="2519124" y="33883"/>
                </a:lnTo>
                <a:lnTo>
                  <a:pt x="2519124" y="0"/>
                </a:lnTo>
                <a:lnTo>
                  <a:pt x="1799288" y="0"/>
                </a:lnTo>
                <a:lnTo>
                  <a:pt x="1788735" y="3707"/>
                </a:lnTo>
                <a:lnTo>
                  <a:pt x="1201269" y="471061"/>
                </a:lnTo>
                <a:cubicBezTo>
                  <a:pt x="1086597" y="339262"/>
                  <a:pt x="953829" y="225220"/>
                  <a:pt x="805865" y="131705"/>
                </a:cubicBezTo>
                <a:cubicBezTo>
                  <a:pt x="802311" y="129472"/>
                  <a:pt x="798031" y="128764"/>
                  <a:pt x="793970" y="129764"/>
                </a:cubicBezTo>
                <a:cubicBezTo>
                  <a:pt x="789872" y="130758"/>
                  <a:pt x="786390" y="133367"/>
                  <a:pt x="784323" y="136980"/>
                </a:cubicBezTo>
                <a:lnTo>
                  <a:pt x="2074" y="1486944"/>
                </a:lnTo>
                <a:cubicBezTo>
                  <a:pt x="-1226" y="1492617"/>
                  <a:pt x="-537" y="1499736"/>
                  <a:pt x="3778" y="1504650"/>
                </a:cubicBezTo>
                <a:cubicBezTo>
                  <a:pt x="6752" y="1508083"/>
                  <a:pt x="11032" y="1509926"/>
                  <a:pt x="15383" y="1509926"/>
                </a:cubicBezTo>
                <a:close/>
              </a:path>
            </a:pathLst>
          </a:custGeom>
          <a:solidFill>
            <a:srgbClr val="C7C7C7"/>
          </a:solidFill>
          <a:ln w="3624" cap="flat">
            <a:noFill/>
            <a:prstDash val="solid"/>
            <a:miter/>
          </a:ln>
        </p:spPr>
        <p:txBody>
          <a:bodyPr rtlCol="0" anchor="ctr"/>
          <a:lstStyle/>
          <a:p>
            <a:endParaRPr lang="en-US" dirty="0"/>
          </a:p>
        </p:txBody>
      </p:sp>
      <p:sp>
        <p:nvSpPr>
          <p:cNvPr id="1220" name="Freeform: Shape 1219">
            <a:extLst>
              <a:ext uri="{FF2B5EF4-FFF2-40B4-BE49-F238E27FC236}">
                <a16:creationId xmlns:a16="http://schemas.microsoft.com/office/drawing/2014/main" id="{32A9844E-689E-4AEF-AE50-94F1ED538A14}"/>
              </a:ext>
            </a:extLst>
          </p:cNvPr>
          <p:cNvSpPr/>
          <p:nvPr/>
        </p:nvSpPr>
        <p:spPr>
          <a:xfrm>
            <a:off x="6231944" y="3754213"/>
            <a:ext cx="2663223" cy="1606029"/>
          </a:xfrm>
          <a:custGeom>
            <a:avLst/>
            <a:gdLst>
              <a:gd name="connsiteX0" fmla="*/ 802891 w 2513358"/>
              <a:gd name="connsiteY0" fmla="*/ 1343730 h 1515655"/>
              <a:gd name="connsiteX1" fmla="*/ 50960 w 2513358"/>
              <a:gd name="connsiteY1" fmla="*/ 46085 h 1515655"/>
              <a:gd name="connsiteX2" fmla="*/ 1446496 w 2513358"/>
              <a:gd name="connsiteY2" fmla="*/ 605078 h 1515655"/>
              <a:gd name="connsiteX3" fmla="*/ 1234452 w 2513358"/>
              <a:gd name="connsiteY3" fmla="*/ 950628 h 1515655"/>
              <a:gd name="connsiteX4" fmla="*/ 1213490 w 2513358"/>
              <a:gd name="connsiteY4" fmla="*/ 976825 h 1515655"/>
              <a:gd name="connsiteX5" fmla="*/ 802891 w 2513358"/>
              <a:gd name="connsiteY5" fmla="*/ 1343730 h 1515655"/>
              <a:gd name="connsiteX6" fmla="*/ 1218059 w 2513358"/>
              <a:gd name="connsiteY6" fmla="*/ 1019283 h 1515655"/>
              <a:gd name="connsiteX7" fmla="*/ 1237317 w 2513358"/>
              <a:gd name="connsiteY7" fmla="*/ 996193 h 1515655"/>
              <a:gd name="connsiteX8" fmla="*/ 1258677 w 2513358"/>
              <a:gd name="connsiteY8" fmla="*/ 969526 h 1515655"/>
              <a:gd name="connsiteX9" fmla="*/ 1481167 w 2513358"/>
              <a:gd name="connsiteY9" fmla="*/ 603127 h 1515655"/>
              <a:gd name="connsiteX10" fmla="*/ 1481421 w 2513358"/>
              <a:gd name="connsiteY10" fmla="*/ 591131 h 1515655"/>
              <a:gd name="connsiteX11" fmla="*/ 1472898 w 2513358"/>
              <a:gd name="connsiteY11" fmla="*/ 582639 h 1515655"/>
              <a:gd name="connsiteX12" fmla="*/ 21113 w 2513358"/>
              <a:gd name="connsiteY12" fmla="*/ 1098 h 1515655"/>
              <a:gd name="connsiteX13" fmla="*/ 3778 w 2513358"/>
              <a:gd name="connsiteY13" fmla="*/ 5290 h 1515655"/>
              <a:gd name="connsiteX14" fmla="*/ 2074 w 2513358"/>
              <a:gd name="connsiteY14" fmla="*/ 22959 h 1515655"/>
              <a:gd name="connsiteX15" fmla="*/ 784323 w 2513358"/>
              <a:gd name="connsiteY15" fmla="*/ 1372927 h 1515655"/>
              <a:gd name="connsiteX16" fmla="*/ 793970 w 2513358"/>
              <a:gd name="connsiteY16" fmla="*/ 1380153 h 1515655"/>
              <a:gd name="connsiteX17" fmla="*/ 797633 w 2513358"/>
              <a:gd name="connsiteY17" fmla="*/ 1380587 h 1515655"/>
              <a:gd name="connsiteX18" fmla="*/ 805865 w 2513358"/>
              <a:gd name="connsiteY18" fmla="*/ 1378238 h 1515655"/>
              <a:gd name="connsiteX19" fmla="*/ 1195938 w 2513358"/>
              <a:gd name="connsiteY19" fmla="*/ 1044938 h 1515655"/>
              <a:gd name="connsiteX20" fmla="*/ 1782969 w 2513358"/>
              <a:gd name="connsiteY20" fmla="*/ 1511970 h 1515655"/>
              <a:gd name="connsiteX21" fmla="*/ 1793558 w 2513358"/>
              <a:gd name="connsiteY21" fmla="*/ 1515656 h 1515655"/>
              <a:gd name="connsiteX22" fmla="*/ 2513359 w 2513358"/>
              <a:gd name="connsiteY22" fmla="*/ 1515656 h 1515655"/>
              <a:gd name="connsiteX23" fmla="*/ 2513359 w 2513358"/>
              <a:gd name="connsiteY23" fmla="*/ 1481798 h 1515655"/>
              <a:gd name="connsiteX24" fmla="*/ 1799433 w 2513358"/>
              <a:gd name="connsiteY24" fmla="*/ 1481798 h 1515655"/>
              <a:gd name="connsiteX25" fmla="*/ 1218059 w 2513358"/>
              <a:gd name="connsiteY25" fmla="*/ 1019283 h 151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13358" h="1515655">
                <a:moveTo>
                  <a:pt x="802891" y="1343730"/>
                </a:moveTo>
                <a:lnTo>
                  <a:pt x="50960" y="46085"/>
                </a:lnTo>
                <a:lnTo>
                  <a:pt x="1446496" y="605078"/>
                </a:lnTo>
                <a:cubicBezTo>
                  <a:pt x="1389596" y="727718"/>
                  <a:pt x="1318334" y="843888"/>
                  <a:pt x="1234452" y="950628"/>
                </a:cubicBezTo>
                <a:cubicBezTo>
                  <a:pt x="1227707" y="959264"/>
                  <a:pt x="1220634" y="968081"/>
                  <a:pt x="1213490" y="976825"/>
                </a:cubicBezTo>
                <a:cubicBezTo>
                  <a:pt x="1096388" y="1120169"/>
                  <a:pt x="958289" y="1243531"/>
                  <a:pt x="802891" y="1343730"/>
                </a:cubicBezTo>
                <a:close/>
                <a:moveTo>
                  <a:pt x="1218059" y="1019283"/>
                </a:moveTo>
                <a:cubicBezTo>
                  <a:pt x="1224515" y="1011622"/>
                  <a:pt x="1230970" y="1003962"/>
                  <a:pt x="1237317" y="996193"/>
                </a:cubicBezTo>
                <a:cubicBezTo>
                  <a:pt x="1244606" y="987232"/>
                  <a:pt x="1251787" y="978271"/>
                  <a:pt x="1258677" y="969526"/>
                </a:cubicBezTo>
                <a:cubicBezTo>
                  <a:pt x="1347383" y="856644"/>
                  <a:pt x="1422235" y="733390"/>
                  <a:pt x="1481167" y="603127"/>
                </a:cubicBezTo>
                <a:cubicBezTo>
                  <a:pt x="1482907" y="599333"/>
                  <a:pt x="1482980" y="594997"/>
                  <a:pt x="1481421" y="591131"/>
                </a:cubicBezTo>
                <a:cubicBezTo>
                  <a:pt x="1479861" y="587265"/>
                  <a:pt x="1476779" y="584193"/>
                  <a:pt x="1472898" y="582639"/>
                </a:cubicBezTo>
                <a:lnTo>
                  <a:pt x="21113" y="1098"/>
                </a:lnTo>
                <a:cubicBezTo>
                  <a:pt x="15021" y="-1323"/>
                  <a:pt x="8058" y="339"/>
                  <a:pt x="3778" y="5290"/>
                </a:cubicBezTo>
                <a:cubicBezTo>
                  <a:pt x="-537" y="10204"/>
                  <a:pt x="-1226" y="17322"/>
                  <a:pt x="2074" y="22959"/>
                </a:cubicBezTo>
                <a:lnTo>
                  <a:pt x="784323" y="1372927"/>
                </a:lnTo>
                <a:cubicBezTo>
                  <a:pt x="786390" y="1376540"/>
                  <a:pt x="789872" y="1379142"/>
                  <a:pt x="793970" y="1380153"/>
                </a:cubicBezTo>
                <a:cubicBezTo>
                  <a:pt x="795166" y="1380442"/>
                  <a:pt x="796400" y="1380587"/>
                  <a:pt x="797633" y="1380587"/>
                </a:cubicBezTo>
                <a:cubicBezTo>
                  <a:pt x="800534" y="1380587"/>
                  <a:pt x="803362" y="1379792"/>
                  <a:pt x="805865" y="1378238"/>
                </a:cubicBezTo>
                <a:cubicBezTo>
                  <a:pt x="951544" y="1286133"/>
                  <a:pt x="1082463" y="1174189"/>
                  <a:pt x="1195938" y="1044938"/>
                </a:cubicBezTo>
                <a:lnTo>
                  <a:pt x="1782969" y="1511970"/>
                </a:lnTo>
                <a:lnTo>
                  <a:pt x="1793558" y="1515656"/>
                </a:lnTo>
                <a:lnTo>
                  <a:pt x="2513359" y="1515656"/>
                </a:lnTo>
                <a:lnTo>
                  <a:pt x="2513359" y="1481798"/>
                </a:lnTo>
                <a:lnTo>
                  <a:pt x="1799433" y="1481798"/>
                </a:lnTo>
                <a:lnTo>
                  <a:pt x="1218059" y="1019283"/>
                </a:lnTo>
                <a:close/>
              </a:path>
            </a:pathLst>
          </a:custGeom>
          <a:solidFill>
            <a:srgbClr val="C7C7C7"/>
          </a:solidFill>
          <a:ln w="3624" cap="flat">
            <a:noFill/>
            <a:prstDash val="solid"/>
            <a:miter/>
          </a:ln>
        </p:spPr>
        <p:txBody>
          <a:bodyPr rtlCol="0" anchor="ctr"/>
          <a:lstStyle/>
          <a:p>
            <a:endParaRPr lang="en-US"/>
          </a:p>
        </p:txBody>
      </p:sp>
      <p:sp>
        <p:nvSpPr>
          <p:cNvPr id="1221" name="Freeform: Shape 1220">
            <a:extLst>
              <a:ext uri="{FF2B5EF4-FFF2-40B4-BE49-F238E27FC236}">
                <a16:creationId xmlns:a16="http://schemas.microsoft.com/office/drawing/2014/main" id="{5EC26A32-CAFC-4968-A3E8-C4D80B84DCBA}"/>
              </a:ext>
            </a:extLst>
          </p:cNvPr>
          <p:cNvSpPr/>
          <p:nvPr/>
        </p:nvSpPr>
        <p:spPr>
          <a:xfrm>
            <a:off x="6260081" y="2973008"/>
            <a:ext cx="2677856" cy="1288198"/>
          </a:xfrm>
          <a:custGeom>
            <a:avLst/>
            <a:gdLst>
              <a:gd name="connsiteX0" fmla="*/ 1581289 w 2527168"/>
              <a:gd name="connsiteY0" fmla="*/ 624629 h 1215709"/>
              <a:gd name="connsiteX1" fmla="*/ 1485439 w 2527168"/>
              <a:gd name="connsiteY1" fmla="*/ 1180190 h 1215709"/>
              <a:gd name="connsiteX2" fmla="*/ 56574 w 2527168"/>
              <a:gd name="connsiteY2" fmla="*/ 607826 h 1215709"/>
              <a:gd name="connsiteX3" fmla="*/ 1485366 w 2527168"/>
              <a:gd name="connsiteY3" fmla="*/ 35514 h 1215709"/>
              <a:gd name="connsiteX4" fmla="*/ 1581289 w 2527168"/>
              <a:gd name="connsiteY4" fmla="*/ 591024 h 1215709"/>
              <a:gd name="connsiteX5" fmla="*/ 1581361 w 2527168"/>
              <a:gd name="connsiteY5" fmla="*/ 607826 h 1215709"/>
              <a:gd name="connsiteX6" fmla="*/ 1581289 w 2527168"/>
              <a:gd name="connsiteY6" fmla="*/ 624629 h 1215709"/>
              <a:gd name="connsiteX7" fmla="*/ 1612042 w 2527168"/>
              <a:gd name="connsiteY7" fmla="*/ 590880 h 1215709"/>
              <a:gd name="connsiteX8" fmla="*/ 1612042 w 2527168"/>
              <a:gd name="connsiteY8" fmla="*/ 590735 h 1215709"/>
              <a:gd name="connsiteX9" fmla="*/ 1509048 w 2527168"/>
              <a:gd name="connsiteY9" fmla="*/ 10184 h 1215709"/>
              <a:gd name="connsiteX10" fmla="*/ 1500888 w 2527168"/>
              <a:gd name="connsiteY10" fmla="*/ 1353 h 1215709"/>
              <a:gd name="connsiteX11" fmla="*/ 1488811 w 2527168"/>
              <a:gd name="connsiteY11" fmla="*/ 1104 h 1215709"/>
              <a:gd name="connsiteX12" fmla="*/ 9610 w 2527168"/>
              <a:gd name="connsiteY12" fmla="*/ 593626 h 1215709"/>
              <a:gd name="connsiteX13" fmla="*/ 0 w 2527168"/>
              <a:gd name="connsiteY13" fmla="*/ 607826 h 1215709"/>
              <a:gd name="connsiteX14" fmla="*/ 9610 w 2527168"/>
              <a:gd name="connsiteY14" fmla="*/ 622064 h 1215709"/>
              <a:gd name="connsiteX15" fmla="*/ 1488920 w 2527168"/>
              <a:gd name="connsiteY15" fmla="*/ 1214589 h 1215709"/>
              <a:gd name="connsiteX16" fmla="*/ 1494651 w 2527168"/>
              <a:gd name="connsiteY16" fmla="*/ 1215709 h 1215709"/>
              <a:gd name="connsiteX17" fmla="*/ 1500961 w 2527168"/>
              <a:gd name="connsiteY17" fmla="*/ 1214336 h 1215709"/>
              <a:gd name="connsiteX18" fmla="*/ 1509121 w 2527168"/>
              <a:gd name="connsiteY18" fmla="*/ 1205520 h 1215709"/>
              <a:gd name="connsiteX19" fmla="*/ 1612042 w 2527168"/>
              <a:gd name="connsiteY19" fmla="*/ 624918 h 1215709"/>
              <a:gd name="connsiteX20" fmla="*/ 1612042 w 2527168"/>
              <a:gd name="connsiteY20" fmla="*/ 624774 h 1215709"/>
              <a:gd name="connsiteX21" fmla="*/ 2527168 w 2527168"/>
              <a:gd name="connsiteY21" fmla="*/ 624774 h 1215709"/>
              <a:gd name="connsiteX22" fmla="*/ 2527168 w 2527168"/>
              <a:gd name="connsiteY22" fmla="*/ 590880 h 1215709"/>
              <a:gd name="connsiteX23" fmla="*/ 1612042 w 2527168"/>
              <a:gd name="connsiteY23" fmla="*/ 590880 h 121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27168" h="1215709">
                <a:moveTo>
                  <a:pt x="1581289" y="624629"/>
                </a:moveTo>
                <a:cubicBezTo>
                  <a:pt x="1579512" y="815019"/>
                  <a:pt x="1547272" y="1001832"/>
                  <a:pt x="1485439" y="1180190"/>
                </a:cubicBezTo>
                <a:lnTo>
                  <a:pt x="56574" y="607826"/>
                </a:lnTo>
                <a:lnTo>
                  <a:pt x="1485366" y="35514"/>
                </a:lnTo>
                <a:cubicBezTo>
                  <a:pt x="1547236" y="214024"/>
                  <a:pt x="1579512" y="400851"/>
                  <a:pt x="1581289" y="591024"/>
                </a:cubicBezTo>
                <a:cubicBezTo>
                  <a:pt x="1581361" y="596625"/>
                  <a:pt x="1581361" y="602226"/>
                  <a:pt x="1581361" y="607826"/>
                </a:cubicBezTo>
                <a:cubicBezTo>
                  <a:pt x="1581361" y="613427"/>
                  <a:pt x="1581361" y="619028"/>
                  <a:pt x="1581289" y="624629"/>
                </a:cubicBezTo>
                <a:close/>
                <a:moveTo>
                  <a:pt x="1612042" y="590880"/>
                </a:moveTo>
                <a:lnTo>
                  <a:pt x="1612042" y="590735"/>
                </a:lnTo>
                <a:cubicBezTo>
                  <a:pt x="1610156" y="391781"/>
                  <a:pt x="1575523" y="196459"/>
                  <a:pt x="1509048" y="10184"/>
                </a:cubicBezTo>
                <a:cubicBezTo>
                  <a:pt x="1507634" y="6256"/>
                  <a:pt x="1504696" y="3066"/>
                  <a:pt x="1500888" y="1353"/>
                </a:cubicBezTo>
                <a:cubicBezTo>
                  <a:pt x="1497080" y="-356"/>
                  <a:pt x="1492728" y="-454"/>
                  <a:pt x="1488811" y="1104"/>
                </a:cubicBezTo>
                <a:lnTo>
                  <a:pt x="9610" y="593626"/>
                </a:lnTo>
                <a:cubicBezTo>
                  <a:pt x="3808" y="595939"/>
                  <a:pt x="0" y="601575"/>
                  <a:pt x="0" y="607826"/>
                </a:cubicBezTo>
                <a:cubicBezTo>
                  <a:pt x="0" y="614078"/>
                  <a:pt x="3808" y="619715"/>
                  <a:pt x="9610" y="622064"/>
                </a:cubicBezTo>
                <a:lnTo>
                  <a:pt x="1488920" y="1214589"/>
                </a:lnTo>
                <a:cubicBezTo>
                  <a:pt x="1490734" y="1215348"/>
                  <a:pt x="1492692" y="1215709"/>
                  <a:pt x="1494651" y="1215709"/>
                </a:cubicBezTo>
                <a:cubicBezTo>
                  <a:pt x="1496790" y="1215709"/>
                  <a:pt x="1498966" y="1215239"/>
                  <a:pt x="1500961" y="1214336"/>
                </a:cubicBezTo>
                <a:cubicBezTo>
                  <a:pt x="1504769" y="1212638"/>
                  <a:pt x="1507706" y="1209458"/>
                  <a:pt x="1509121" y="1205520"/>
                </a:cubicBezTo>
                <a:cubicBezTo>
                  <a:pt x="1575523" y="1019429"/>
                  <a:pt x="1610156" y="824089"/>
                  <a:pt x="1612042" y="624918"/>
                </a:cubicBezTo>
                <a:lnTo>
                  <a:pt x="1612042" y="624774"/>
                </a:lnTo>
                <a:lnTo>
                  <a:pt x="2527168" y="624774"/>
                </a:lnTo>
                <a:lnTo>
                  <a:pt x="2527168" y="590880"/>
                </a:lnTo>
                <a:lnTo>
                  <a:pt x="1612042" y="590880"/>
                </a:lnTo>
                <a:close/>
              </a:path>
            </a:pathLst>
          </a:custGeom>
          <a:solidFill>
            <a:srgbClr val="C7C7C7"/>
          </a:solidFill>
          <a:ln w="3624" cap="flat">
            <a:noFill/>
            <a:prstDash val="solid"/>
            <a:miter/>
          </a:ln>
        </p:spPr>
        <p:txBody>
          <a:bodyPr rtlCol="0" anchor="ctr"/>
          <a:lstStyle/>
          <a:p>
            <a:endParaRPr lang="en-US"/>
          </a:p>
        </p:txBody>
      </p:sp>
      <p:sp>
        <p:nvSpPr>
          <p:cNvPr id="1222" name="Freeform: Shape 1221">
            <a:extLst>
              <a:ext uri="{FF2B5EF4-FFF2-40B4-BE49-F238E27FC236}">
                <a16:creationId xmlns:a16="http://schemas.microsoft.com/office/drawing/2014/main" id="{A5F59BF4-C7EC-417E-A938-5EBF437569F8}"/>
              </a:ext>
            </a:extLst>
          </p:cNvPr>
          <p:cNvSpPr/>
          <p:nvPr/>
        </p:nvSpPr>
        <p:spPr>
          <a:xfrm>
            <a:off x="4612595" y="2331270"/>
            <a:ext cx="131269" cy="130809"/>
          </a:xfrm>
          <a:custGeom>
            <a:avLst/>
            <a:gdLst>
              <a:gd name="connsiteX0" fmla="*/ 123883 w 123882"/>
              <a:gd name="connsiteY0" fmla="*/ 61724 h 123448"/>
              <a:gd name="connsiteX1" fmla="*/ 61941 w 123882"/>
              <a:gd name="connsiteY1" fmla="*/ 123448 h 123448"/>
              <a:gd name="connsiteX2" fmla="*/ 0 w 123882"/>
              <a:gd name="connsiteY2" fmla="*/ 61724 h 123448"/>
              <a:gd name="connsiteX3" fmla="*/ 61941 w 123882"/>
              <a:gd name="connsiteY3" fmla="*/ 0 h 123448"/>
              <a:gd name="connsiteX4" fmla="*/ 123883 w 123882"/>
              <a:gd name="connsiteY4" fmla="*/ 61724 h 123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2" h="123448">
                <a:moveTo>
                  <a:pt x="123883" y="61724"/>
                </a:moveTo>
                <a:cubicBezTo>
                  <a:pt x="123883" y="95813"/>
                  <a:pt x="96140" y="123448"/>
                  <a:pt x="61941" y="123448"/>
                </a:cubicBezTo>
                <a:cubicBezTo>
                  <a:pt x="27743" y="123448"/>
                  <a:pt x="0" y="95813"/>
                  <a:pt x="0" y="61724"/>
                </a:cubicBezTo>
                <a:cubicBezTo>
                  <a:pt x="0" y="27632"/>
                  <a:pt x="27743" y="0"/>
                  <a:pt x="61941" y="0"/>
                </a:cubicBezTo>
                <a:cubicBezTo>
                  <a:pt x="96140" y="0"/>
                  <a:pt x="123883" y="27632"/>
                  <a:pt x="123883" y="61724"/>
                </a:cubicBezTo>
                <a:close/>
              </a:path>
            </a:pathLst>
          </a:custGeom>
          <a:solidFill>
            <a:srgbClr val="CB2134"/>
          </a:solidFill>
          <a:ln w="3624" cap="flat">
            <a:noFill/>
            <a:prstDash val="solid"/>
            <a:miter/>
          </a:ln>
        </p:spPr>
        <p:txBody>
          <a:bodyPr rtlCol="0" anchor="ctr"/>
          <a:lstStyle/>
          <a:p>
            <a:endParaRPr lang="en-US"/>
          </a:p>
        </p:txBody>
      </p:sp>
      <p:sp>
        <p:nvSpPr>
          <p:cNvPr id="1223" name="Freeform: Shape 1222">
            <a:extLst>
              <a:ext uri="{FF2B5EF4-FFF2-40B4-BE49-F238E27FC236}">
                <a16:creationId xmlns:a16="http://schemas.microsoft.com/office/drawing/2014/main" id="{C783F634-A137-47FC-8D29-A35613CBCAB4}"/>
              </a:ext>
            </a:extLst>
          </p:cNvPr>
          <p:cNvSpPr/>
          <p:nvPr/>
        </p:nvSpPr>
        <p:spPr>
          <a:xfrm>
            <a:off x="4172671" y="3548809"/>
            <a:ext cx="131308" cy="130793"/>
          </a:xfrm>
          <a:custGeom>
            <a:avLst/>
            <a:gdLst>
              <a:gd name="connsiteX0" fmla="*/ 123920 w 123919"/>
              <a:gd name="connsiteY0" fmla="*/ 61717 h 123433"/>
              <a:gd name="connsiteX1" fmla="*/ 61978 w 123919"/>
              <a:gd name="connsiteY1" fmla="*/ 123434 h 123433"/>
              <a:gd name="connsiteX2" fmla="*/ 0 w 123919"/>
              <a:gd name="connsiteY2" fmla="*/ 61717 h 123433"/>
              <a:gd name="connsiteX3" fmla="*/ 61978 w 123919"/>
              <a:gd name="connsiteY3" fmla="*/ 0 h 123433"/>
              <a:gd name="connsiteX4" fmla="*/ 123920 w 123919"/>
              <a:gd name="connsiteY4" fmla="*/ 61717 h 123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19" h="123433">
                <a:moveTo>
                  <a:pt x="123920" y="61717"/>
                </a:moveTo>
                <a:cubicBezTo>
                  <a:pt x="123920" y="95791"/>
                  <a:pt x="96176" y="123434"/>
                  <a:pt x="61978" y="123434"/>
                </a:cubicBezTo>
                <a:cubicBezTo>
                  <a:pt x="27743" y="123434"/>
                  <a:pt x="0" y="95791"/>
                  <a:pt x="0" y="61717"/>
                </a:cubicBezTo>
                <a:cubicBezTo>
                  <a:pt x="0" y="27606"/>
                  <a:pt x="27743" y="0"/>
                  <a:pt x="61978" y="0"/>
                </a:cubicBezTo>
                <a:cubicBezTo>
                  <a:pt x="96176" y="0"/>
                  <a:pt x="123920" y="27606"/>
                  <a:pt x="123920" y="61717"/>
                </a:cubicBezTo>
                <a:close/>
              </a:path>
            </a:pathLst>
          </a:custGeom>
          <a:solidFill>
            <a:srgbClr val="CB2134"/>
          </a:solidFill>
          <a:ln w="3624" cap="flat">
            <a:noFill/>
            <a:prstDash val="solid"/>
            <a:miter/>
          </a:ln>
        </p:spPr>
        <p:txBody>
          <a:bodyPr rtlCol="0" anchor="ctr"/>
          <a:lstStyle/>
          <a:p>
            <a:endParaRPr lang="en-US"/>
          </a:p>
        </p:txBody>
      </p:sp>
      <p:sp>
        <p:nvSpPr>
          <p:cNvPr id="1224" name="Freeform: Shape 1223">
            <a:extLst>
              <a:ext uri="{FF2B5EF4-FFF2-40B4-BE49-F238E27FC236}">
                <a16:creationId xmlns:a16="http://schemas.microsoft.com/office/drawing/2014/main" id="{56F11C6F-FBB7-4C2C-9027-0D7D7AAE6D95}"/>
              </a:ext>
            </a:extLst>
          </p:cNvPr>
          <p:cNvSpPr/>
          <p:nvPr/>
        </p:nvSpPr>
        <p:spPr>
          <a:xfrm>
            <a:off x="4623432" y="4779826"/>
            <a:ext cx="131308" cy="130831"/>
          </a:xfrm>
          <a:custGeom>
            <a:avLst/>
            <a:gdLst>
              <a:gd name="connsiteX0" fmla="*/ 123920 w 123919"/>
              <a:gd name="connsiteY0" fmla="*/ 61717 h 123469"/>
              <a:gd name="connsiteX1" fmla="*/ 61978 w 123919"/>
              <a:gd name="connsiteY1" fmla="*/ 123470 h 123469"/>
              <a:gd name="connsiteX2" fmla="*/ 0 w 123919"/>
              <a:gd name="connsiteY2" fmla="*/ 61717 h 123469"/>
              <a:gd name="connsiteX3" fmla="*/ 61978 w 123919"/>
              <a:gd name="connsiteY3" fmla="*/ 0 h 123469"/>
              <a:gd name="connsiteX4" fmla="*/ 123920 w 123919"/>
              <a:gd name="connsiteY4" fmla="*/ 61717 h 12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19" h="123469">
                <a:moveTo>
                  <a:pt x="123920" y="61717"/>
                </a:moveTo>
                <a:cubicBezTo>
                  <a:pt x="123920" y="95828"/>
                  <a:pt x="96176" y="123470"/>
                  <a:pt x="61978" y="123470"/>
                </a:cubicBezTo>
                <a:cubicBezTo>
                  <a:pt x="27743" y="123470"/>
                  <a:pt x="0" y="95828"/>
                  <a:pt x="0" y="61717"/>
                </a:cubicBezTo>
                <a:cubicBezTo>
                  <a:pt x="0" y="27643"/>
                  <a:pt x="27743" y="0"/>
                  <a:pt x="61978" y="0"/>
                </a:cubicBezTo>
                <a:cubicBezTo>
                  <a:pt x="96176" y="0"/>
                  <a:pt x="123920" y="27643"/>
                  <a:pt x="123920" y="61717"/>
                </a:cubicBezTo>
                <a:close/>
              </a:path>
            </a:pathLst>
          </a:custGeom>
          <a:solidFill>
            <a:srgbClr val="CB2134"/>
          </a:solidFill>
          <a:ln w="3624" cap="flat">
            <a:noFill/>
            <a:prstDash val="solid"/>
            <a:miter/>
          </a:ln>
        </p:spPr>
        <p:txBody>
          <a:bodyPr rtlCol="0" anchor="ctr"/>
          <a:lstStyle/>
          <a:p>
            <a:endParaRPr lang="en-US"/>
          </a:p>
        </p:txBody>
      </p:sp>
      <p:sp>
        <p:nvSpPr>
          <p:cNvPr id="1225" name="Freeform: Shape 1224">
            <a:extLst>
              <a:ext uri="{FF2B5EF4-FFF2-40B4-BE49-F238E27FC236}">
                <a16:creationId xmlns:a16="http://schemas.microsoft.com/office/drawing/2014/main" id="{7F551F57-2C98-4E41-89BF-896EB3737CAE}"/>
              </a:ext>
            </a:extLst>
          </p:cNvPr>
          <p:cNvSpPr/>
          <p:nvPr/>
        </p:nvSpPr>
        <p:spPr>
          <a:xfrm>
            <a:off x="7447506" y="2331270"/>
            <a:ext cx="131309" cy="130809"/>
          </a:xfrm>
          <a:custGeom>
            <a:avLst/>
            <a:gdLst>
              <a:gd name="connsiteX0" fmla="*/ 123920 w 123920"/>
              <a:gd name="connsiteY0" fmla="*/ 61724 h 123448"/>
              <a:gd name="connsiteX1" fmla="*/ 61942 w 123920"/>
              <a:gd name="connsiteY1" fmla="*/ 123448 h 123448"/>
              <a:gd name="connsiteX2" fmla="*/ 0 w 123920"/>
              <a:gd name="connsiteY2" fmla="*/ 61724 h 123448"/>
              <a:gd name="connsiteX3" fmla="*/ 61942 w 123920"/>
              <a:gd name="connsiteY3" fmla="*/ 0 h 123448"/>
              <a:gd name="connsiteX4" fmla="*/ 123920 w 123920"/>
              <a:gd name="connsiteY4" fmla="*/ 61724 h 123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20" h="123448">
                <a:moveTo>
                  <a:pt x="123920" y="61724"/>
                </a:moveTo>
                <a:cubicBezTo>
                  <a:pt x="123920" y="95813"/>
                  <a:pt x="96176" y="123448"/>
                  <a:pt x="61942" y="123448"/>
                </a:cubicBezTo>
                <a:cubicBezTo>
                  <a:pt x="27744" y="123448"/>
                  <a:pt x="0" y="95813"/>
                  <a:pt x="0" y="61724"/>
                </a:cubicBezTo>
                <a:cubicBezTo>
                  <a:pt x="0" y="27632"/>
                  <a:pt x="27744" y="0"/>
                  <a:pt x="61942" y="0"/>
                </a:cubicBezTo>
                <a:cubicBezTo>
                  <a:pt x="96176" y="0"/>
                  <a:pt x="123920" y="27632"/>
                  <a:pt x="123920" y="61724"/>
                </a:cubicBezTo>
                <a:close/>
              </a:path>
            </a:pathLst>
          </a:custGeom>
          <a:solidFill>
            <a:srgbClr val="CB2134"/>
          </a:solidFill>
          <a:ln w="3624" cap="flat">
            <a:noFill/>
            <a:prstDash val="solid"/>
            <a:miter/>
          </a:ln>
        </p:spPr>
        <p:txBody>
          <a:bodyPr rtlCol="0" anchor="ctr"/>
          <a:lstStyle/>
          <a:p>
            <a:endParaRPr lang="en-US"/>
          </a:p>
        </p:txBody>
      </p:sp>
      <p:sp>
        <p:nvSpPr>
          <p:cNvPr id="1226" name="Freeform: Shape 1225">
            <a:extLst>
              <a:ext uri="{FF2B5EF4-FFF2-40B4-BE49-F238E27FC236}">
                <a16:creationId xmlns:a16="http://schemas.microsoft.com/office/drawing/2014/main" id="{280F8A8E-CFC6-4EA6-8532-CA40B9E140EC}"/>
              </a:ext>
            </a:extLst>
          </p:cNvPr>
          <p:cNvSpPr/>
          <p:nvPr/>
        </p:nvSpPr>
        <p:spPr>
          <a:xfrm>
            <a:off x="7887392" y="3548809"/>
            <a:ext cx="131269" cy="130793"/>
          </a:xfrm>
          <a:custGeom>
            <a:avLst/>
            <a:gdLst>
              <a:gd name="connsiteX0" fmla="*/ 123883 w 123882"/>
              <a:gd name="connsiteY0" fmla="*/ 61717 h 123433"/>
              <a:gd name="connsiteX1" fmla="*/ 61941 w 123882"/>
              <a:gd name="connsiteY1" fmla="*/ 123434 h 123433"/>
              <a:gd name="connsiteX2" fmla="*/ 0 w 123882"/>
              <a:gd name="connsiteY2" fmla="*/ 61717 h 123433"/>
              <a:gd name="connsiteX3" fmla="*/ 61941 w 123882"/>
              <a:gd name="connsiteY3" fmla="*/ 0 h 123433"/>
              <a:gd name="connsiteX4" fmla="*/ 123883 w 123882"/>
              <a:gd name="connsiteY4" fmla="*/ 61717 h 123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2" h="123433">
                <a:moveTo>
                  <a:pt x="123883" y="61717"/>
                </a:moveTo>
                <a:cubicBezTo>
                  <a:pt x="123883" y="95791"/>
                  <a:pt x="96139" y="123434"/>
                  <a:pt x="61941" y="123434"/>
                </a:cubicBezTo>
                <a:cubicBezTo>
                  <a:pt x="27707" y="123434"/>
                  <a:pt x="0" y="95791"/>
                  <a:pt x="0" y="61717"/>
                </a:cubicBezTo>
                <a:cubicBezTo>
                  <a:pt x="0" y="27606"/>
                  <a:pt x="27707" y="0"/>
                  <a:pt x="61941" y="0"/>
                </a:cubicBezTo>
                <a:cubicBezTo>
                  <a:pt x="96139" y="0"/>
                  <a:pt x="123883" y="27606"/>
                  <a:pt x="123883" y="61717"/>
                </a:cubicBezTo>
                <a:close/>
              </a:path>
            </a:pathLst>
          </a:custGeom>
          <a:solidFill>
            <a:srgbClr val="CB2134"/>
          </a:solidFill>
          <a:ln w="3624" cap="flat">
            <a:noFill/>
            <a:prstDash val="solid"/>
            <a:miter/>
          </a:ln>
        </p:spPr>
        <p:txBody>
          <a:bodyPr rtlCol="0" anchor="ctr"/>
          <a:lstStyle/>
          <a:p>
            <a:endParaRPr lang="en-US"/>
          </a:p>
        </p:txBody>
      </p:sp>
      <p:sp>
        <p:nvSpPr>
          <p:cNvPr id="1227" name="Freeform: Shape 1226">
            <a:extLst>
              <a:ext uri="{FF2B5EF4-FFF2-40B4-BE49-F238E27FC236}">
                <a16:creationId xmlns:a16="http://schemas.microsoft.com/office/drawing/2014/main" id="{FE1021B6-F45C-48EF-8D0A-BA882D42BB1A}"/>
              </a:ext>
            </a:extLst>
          </p:cNvPr>
          <p:cNvSpPr/>
          <p:nvPr/>
        </p:nvSpPr>
        <p:spPr>
          <a:xfrm>
            <a:off x="7436670" y="4779826"/>
            <a:ext cx="131269" cy="130831"/>
          </a:xfrm>
          <a:custGeom>
            <a:avLst/>
            <a:gdLst>
              <a:gd name="connsiteX0" fmla="*/ 123883 w 123882"/>
              <a:gd name="connsiteY0" fmla="*/ 61717 h 123469"/>
              <a:gd name="connsiteX1" fmla="*/ 61941 w 123882"/>
              <a:gd name="connsiteY1" fmla="*/ 123470 h 123469"/>
              <a:gd name="connsiteX2" fmla="*/ 0 w 123882"/>
              <a:gd name="connsiteY2" fmla="*/ 61717 h 123469"/>
              <a:gd name="connsiteX3" fmla="*/ 61941 w 123882"/>
              <a:gd name="connsiteY3" fmla="*/ 0 h 123469"/>
              <a:gd name="connsiteX4" fmla="*/ 123883 w 123882"/>
              <a:gd name="connsiteY4" fmla="*/ 61717 h 12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2" h="123469">
                <a:moveTo>
                  <a:pt x="123883" y="61717"/>
                </a:moveTo>
                <a:cubicBezTo>
                  <a:pt x="123883" y="95828"/>
                  <a:pt x="96140" y="123470"/>
                  <a:pt x="61941" y="123470"/>
                </a:cubicBezTo>
                <a:cubicBezTo>
                  <a:pt x="27707" y="123470"/>
                  <a:pt x="0" y="95828"/>
                  <a:pt x="0" y="61717"/>
                </a:cubicBezTo>
                <a:cubicBezTo>
                  <a:pt x="0" y="27643"/>
                  <a:pt x="27707" y="0"/>
                  <a:pt x="61941" y="0"/>
                </a:cubicBezTo>
                <a:cubicBezTo>
                  <a:pt x="96140" y="0"/>
                  <a:pt x="123883" y="27643"/>
                  <a:pt x="123883" y="61717"/>
                </a:cubicBezTo>
                <a:close/>
              </a:path>
            </a:pathLst>
          </a:custGeom>
          <a:solidFill>
            <a:srgbClr val="CB2134"/>
          </a:solidFill>
          <a:ln w="3624" cap="flat">
            <a:noFill/>
            <a:prstDash val="solid"/>
            <a:miter/>
          </a:ln>
        </p:spPr>
        <p:txBody>
          <a:bodyPr rtlCol="0" anchor="ctr"/>
          <a:lstStyle/>
          <a:p>
            <a:endParaRPr lang="en-US"/>
          </a:p>
        </p:txBody>
      </p:sp>
      <p:sp>
        <p:nvSpPr>
          <p:cNvPr id="1228" name="Freeform: Shape 1227">
            <a:extLst>
              <a:ext uri="{FF2B5EF4-FFF2-40B4-BE49-F238E27FC236}">
                <a16:creationId xmlns:a16="http://schemas.microsoft.com/office/drawing/2014/main" id="{C21B16A1-72EA-4ABE-B37C-AEC757844F1A}"/>
              </a:ext>
            </a:extLst>
          </p:cNvPr>
          <p:cNvSpPr/>
          <p:nvPr/>
        </p:nvSpPr>
        <p:spPr>
          <a:xfrm>
            <a:off x="529241" y="1363786"/>
            <a:ext cx="3254307" cy="1013292"/>
          </a:xfrm>
          <a:custGeom>
            <a:avLst/>
            <a:gdLst>
              <a:gd name="connsiteX0" fmla="*/ 479874 w 3071181"/>
              <a:gd name="connsiteY0" fmla="*/ 0 h 956272"/>
              <a:gd name="connsiteX1" fmla="*/ 2591315 w 3071181"/>
              <a:gd name="connsiteY1" fmla="*/ 0 h 956272"/>
              <a:gd name="connsiteX2" fmla="*/ 3071181 w 3071181"/>
              <a:gd name="connsiteY2" fmla="*/ 478133 h 956272"/>
              <a:gd name="connsiteX3" fmla="*/ 2591315 w 3071181"/>
              <a:gd name="connsiteY3" fmla="*/ 956273 h 956272"/>
              <a:gd name="connsiteX4" fmla="*/ 479874 w 3071181"/>
              <a:gd name="connsiteY4" fmla="*/ 956273 h 956272"/>
              <a:gd name="connsiteX5" fmla="*/ 0 w 3071181"/>
              <a:gd name="connsiteY5" fmla="*/ 478133 h 956272"/>
              <a:gd name="connsiteX6" fmla="*/ 479874 w 3071181"/>
              <a:gd name="connsiteY6" fmla="*/ 0 h 9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1181" h="956272">
                <a:moveTo>
                  <a:pt x="479874" y="0"/>
                </a:moveTo>
                <a:lnTo>
                  <a:pt x="2591315" y="0"/>
                </a:lnTo>
                <a:cubicBezTo>
                  <a:pt x="2855256" y="0"/>
                  <a:pt x="3071181" y="215160"/>
                  <a:pt x="3071181" y="478133"/>
                </a:cubicBezTo>
                <a:cubicBezTo>
                  <a:pt x="3071181" y="741105"/>
                  <a:pt x="2855256" y="956273"/>
                  <a:pt x="2591315" y="956273"/>
                </a:cubicBezTo>
                <a:lnTo>
                  <a:pt x="479874" y="956273"/>
                </a:lnTo>
                <a:cubicBezTo>
                  <a:pt x="215944" y="956273"/>
                  <a:pt x="0" y="741105"/>
                  <a:pt x="0" y="478133"/>
                </a:cubicBezTo>
                <a:cubicBezTo>
                  <a:pt x="0" y="215160"/>
                  <a:pt x="215944" y="0"/>
                  <a:pt x="479874" y="0"/>
                </a:cubicBezTo>
                <a:close/>
              </a:path>
            </a:pathLst>
          </a:custGeom>
          <a:solidFill>
            <a:srgbClr val="FFFFFF"/>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dirty="0"/>
          </a:p>
        </p:txBody>
      </p:sp>
      <p:sp>
        <p:nvSpPr>
          <p:cNvPr id="1229" name="Freeform: Shape 1228">
            <a:extLst>
              <a:ext uri="{FF2B5EF4-FFF2-40B4-BE49-F238E27FC236}">
                <a16:creationId xmlns:a16="http://schemas.microsoft.com/office/drawing/2014/main" id="{9A9F2681-FDE7-48F8-B837-6DC5B589278C}"/>
              </a:ext>
            </a:extLst>
          </p:cNvPr>
          <p:cNvSpPr/>
          <p:nvPr/>
        </p:nvSpPr>
        <p:spPr>
          <a:xfrm>
            <a:off x="2908009" y="1520306"/>
            <a:ext cx="716640" cy="714048"/>
          </a:xfrm>
          <a:custGeom>
            <a:avLst/>
            <a:gdLst>
              <a:gd name="connsiteX0" fmla="*/ 338173 w 676313"/>
              <a:gd name="connsiteY0" fmla="*/ 0 h 673867"/>
              <a:gd name="connsiteX1" fmla="*/ 676313 w 676313"/>
              <a:gd name="connsiteY1" fmla="*/ 336932 h 673867"/>
              <a:gd name="connsiteX2" fmla="*/ 338173 w 676313"/>
              <a:gd name="connsiteY2" fmla="*/ 673867 h 673867"/>
              <a:gd name="connsiteX3" fmla="*/ 0 w 676313"/>
              <a:gd name="connsiteY3" fmla="*/ 336932 h 673867"/>
              <a:gd name="connsiteX4" fmla="*/ 338173 w 676313"/>
              <a:gd name="connsiteY4" fmla="*/ 0 h 673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313" h="673867">
                <a:moveTo>
                  <a:pt x="338173" y="0"/>
                </a:moveTo>
                <a:cubicBezTo>
                  <a:pt x="524941" y="0"/>
                  <a:pt x="676313" y="150849"/>
                  <a:pt x="676313" y="336932"/>
                </a:cubicBezTo>
                <a:cubicBezTo>
                  <a:pt x="676313" y="523018"/>
                  <a:pt x="524941" y="673867"/>
                  <a:pt x="338173" y="673867"/>
                </a:cubicBezTo>
                <a:cubicBezTo>
                  <a:pt x="151402" y="673867"/>
                  <a:pt x="0" y="523018"/>
                  <a:pt x="0" y="336932"/>
                </a:cubicBezTo>
                <a:cubicBezTo>
                  <a:pt x="0" y="150849"/>
                  <a:pt x="151402" y="0"/>
                  <a:pt x="338173" y="0"/>
                </a:cubicBezTo>
                <a:close/>
              </a:path>
            </a:pathLst>
          </a:custGeom>
          <a:solidFill>
            <a:srgbClr val="CB2134"/>
          </a:solidFill>
          <a:ln w="3624" cap="flat">
            <a:noFill/>
            <a:prstDash val="solid"/>
            <a:miter/>
          </a:ln>
        </p:spPr>
        <p:txBody>
          <a:bodyPr rtlCol="0" anchor="ctr"/>
          <a:lstStyle/>
          <a:p>
            <a:endParaRPr lang="en-US"/>
          </a:p>
        </p:txBody>
      </p:sp>
      <p:sp>
        <p:nvSpPr>
          <p:cNvPr id="1230" name="Freeform: Shape 1229">
            <a:extLst>
              <a:ext uri="{FF2B5EF4-FFF2-40B4-BE49-F238E27FC236}">
                <a16:creationId xmlns:a16="http://schemas.microsoft.com/office/drawing/2014/main" id="{429B3B6C-457F-4207-84A4-BBEBC7FACAFF}"/>
              </a:ext>
            </a:extLst>
          </p:cNvPr>
          <p:cNvSpPr/>
          <p:nvPr/>
        </p:nvSpPr>
        <p:spPr>
          <a:xfrm>
            <a:off x="333727" y="3094212"/>
            <a:ext cx="3254338" cy="1013304"/>
          </a:xfrm>
          <a:custGeom>
            <a:avLst/>
            <a:gdLst>
              <a:gd name="connsiteX0" fmla="*/ 479881 w 3071210"/>
              <a:gd name="connsiteY0" fmla="*/ 0 h 956283"/>
              <a:gd name="connsiteX1" fmla="*/ 2591326 w 3071210"/>
              <a:gd name="connsiteY1" fmla="*/ 0 h 956283"/>
              <a:gd name="connsiteX2" fmla="*/ 3071210 w 3071210"/>
              <a:gd name="connsiteY2" fmla="*/ 478122 h 956283"/>
              <a:gd name="connsiteX3" fmla="*/ 2591326 w 3071210"/>
              <a:gd name="connsiteY3" fmla="*/ 956284 h 956283"/>
              <a:gd name="connsiteX4" fmla="*/ 479881 w 3071210"/>
              <a:gd name="connsiteY4" fmla="*/ 956284 h 956283"/>
              <a:gd name="connsiteX5" fmla="*/ 0 w 3071210"/>
              <a:gd name="connsiteY5" fmla="*/ 478122 h 956283"/>
              <a:gd name="connsiteX6" fmla="*/ 479881 w 3071210"/>
              <a:gd name="connsiteY6" fmla="*/ 0 h 95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1210" h="956283">
                <a:moveTo>
                  <a:pt x="479881" y="0"/>
                </a:moveTo>
                <a:lnTo>
                  <a:pt x="2591326" y="0"/>
                </a:lnTo>
                <a:cubicBezTo>
                  <a:pt x="2855249" y="0"/>
                  <a:pt x="3071210" y="215160"/>
                  <a:pt x="3071210" y="478122"/>
                </a:cubicBezTo>
                <a:cubicBezTo>
                  <a:pt x="3071210" y="741105"/>
                  <a:pt x="2855249" y="956284"/>
                  <a:pt x="2591326" y="956284"/>
                </a:cubicBezTo>
                <a:lnTo>
                  <a:pt x="479881" y="956284"/>
                </a:lnTo>
                <a:cubicBezTo>
                  <a:pt x="215947" y="956284"/>
                  <a:pt x="0" y="741105"/>
                  <a:pt x="0" y="478122"/>
                </a:cubicBezTo>
                <a:cubicBezTo>
                  <a:pt x="0" y="215160"/>
                  <a:pt x="215947" y="0"/>
                  <a:pt x="479881" y="0"/>
                </a:cubicBezTo>
                <a:close/>
              </a:path>
            </a:pathLst>
          </a:custGeom>
          <a:solidFill>
            <a:srgbClr val="FFFFFF"/>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a:p>
        </p:txBody>
      </p:sp>
      <p:sp>
        <p:nvSpPr>
          <p:cNvPr id="1231" name="Freeform: Shape 1230">
            <a:extLst>
              <a:ext uri="{FF2B5EF4-FFF2-40B4-BE49-F238E27FC236}">
                <a16:creationId xmlns:a16="http://schemas.microsoft.com/office/drawing/2014/main" id="{99D262AD-012A-4F5B-B075-483D709A027E}"/>
              </a:ext>
            </a:extLst>
          </p:cNvPr>
          <p:cNvSpPr/>
          <p:nvPr/>
        </p:nvSpPr>
        <p:spPr>
          <a:xfrm>
            <a:off x="2712498" y="3237339"/>
            <a:ext cx="716666" cy="714036"/>
          </a:xfrm>
          <a:custGeom>
            <a:avLst/>
            <a:gdLst>
              <a:gd name="connsiteX0" fmla="*/ 338162 w 676338"/>
              <a:gd name="connsiteY0" fmla="*/ 0 h 673856"/>
              <a:gd name="connsiteX1" fmla="*/ 676339 w 676338"/>
              <a:gd name="connsiteY1" fmla="*/ 336943 h 673856"/>
              <a:gd name="connsiteX2" fmla="*/ 338162 w 676338"/>
              <a:gd name="connsiteY2" fmla="*/ 673856 h 673856"/>
              <a:gd name="connsiteX3" fmla="*/ 0 w 676338"/>
              <a:gd name="connsiteY3" fmla="*/ 336943 h 673856"/>
              <a:gd name="connsiteX4" fmla="*/ 338162 w 676338"/>
              <a:gd name="connsiteY4" fmla="*/ 0 h 673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338" h="673856">
                <a:moveTo>
                  <a:pt x="338162" y="0"/>
                </a:moveTo>
                <a:cubicBezTo>
                  <a:pt x="524930" y="0"/>
                  <a:pt x="676339" y="150852"/>
                  <a:pt x="676339" y="336943"/>
                </a:cubicBezTo>
                <a:cubicBezTo>
                  <a:pt x="676339" y="523033"/>
                  <a:pt x="524930" y="673856"/>
                  <a:pt x="338162" y="673856"/>
                </a:cubicBezTo>
                <a:cubicBezTo>
                  <a:pt x="151402" y="673856"/>
                  <a:pt x="0" y="523033"/>
                  <a:pt x="0" y="336943"/>
                </a:cubicBezTo>
                <a:cubicBezTo>
                  <a:pt x="0" y="150852"/>
                  <a:pt x="151402" y="0"/>
                  <a:pt x="338162" y="0"/>
                </a:cubicBezTo>
                <a:close/>
              </a:path>
            </a:pathLst>
          </a:custGeom>
          <a:solidFill>
            <a:srgbClr val="CB2134"/>
          </a:solidFill>
          <a:ln w="3624" cap="flat">
            <a:noFill/>
            <a:prstDash val="solid"/>
            <a:miter/>
          </a:ln>
        </p:spPr>
        <p:txBody>
          <a:bodyPr rtlCol="0" anchor="ctr"/>
          <a:lstStyle/>
          <a:p>
            <a:endParaRPr lang="en-US"/>
          </a:p>
        </p:txBody>
      </p:sp>
      <p:sp>
        <p:nvSpPr>
          <p:cNvPr id="1232" name="Freeform: Shape 1231">
            <a:extLst>
              <a:ext uri="{FF2B5EF4-FFF2-40B4-BE49-F238E27FC236}">
                <a16:creationId xmlns:a16="http://schemas.microsoft.com/office/drawing/2014/main" id="{3046295B-28DE-4D53-B3EB-5F86836AD645}"/>
              </a:ext>
            </a:extLst>
          </p:cNvPr>
          <p:cNvSpPr/>
          <p:nvPr/>
        </p:nvSpPr>
        <p:spPr>
          <a:xfrm>
            <a:off x="7273812" y="2530784"/>
            <a:ext cx="13104" cy="15177"/>
          </a:xfrm>
          <a:custGeom>
            <a:avLst/>
            <a:gdLst>
              <a:gd name="connsiteX0" fmla="*/ 12367 w 12367"/>
              <a:gd name="connsiteY0" fmla="*/ 14323 h 14323"/>
              <a:gd name="connsiteX1" fmla="*/ 0 w 12367"/>
              <a:gd name="connsiteY1" fmla="*/ 0 h 14323"/>
              <a:gd name="connsiteX2" fmla="*/ 0 w 12367"/>
              <a:gd name="connsiteY2" fmla="*/ 0 h 14323"/>
              <a:gd name="connsiteX3" fmla="*/ 12367 w 12367"/>
              <a:gd name="connsiteY3" fmla="*/ 14323 h 14323"/>
              <a:gd name="connsiteX4" fmla="*/ 12367 w 12367"/>
              <a:gd name="connsiteY4" fmla="*/ 14323 h 14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7" h="14323">
                <a:moveTo>
                  <a:pt x="12367" y="14323"/>
                </a:moveTo>
                <a:cubicBezTo>
                  <a:pt x="7544" y="10143"/>
                  <a:pt x="1813" y="6743"/>
                  <a:pt x="0" y="0"/>
                </a:cubicBezTo>
                <a:lnTo>
                  <a:pt x="0" y="0"/>
                </a:lnTo>
                <a:cubicBezTo>
                  <a:pt x="4787" y="4181"/>
                  <a:pt x="10518" y="7581"/>
                  <a:pt x="12367" y="14323"/>
                </a:cubicBezTo>
                <a:lnTo>
                  <a:pt x="12367" y="14323"/>
                </a:lnTo>
                <a:close/>
              </a:path>
            </a:pathLst>
          </a:custGeom>
          <a:solidFill>
            <a:srgbClr val="EFEEEE"/>
          </a:solidFill>
          <a:ln w="3624" cap="flat">
            <a:noFill/>
            <a:prstDash val="solid"/>
            <a:miter/>
          </a:ln>
        </p:spPr>
        <p:txBody>
          <a:bodyPr rtlCol="0" anchor="ctr"/>
          <a:lstStyle/>
          <a:p>
            <a:endParaRPr lang="en-US"/>
          </a:p>
        </p:txBody>
      </p:sp>
      <p:sp>
        <p:nvSpPr>
          <p:cNvPr id="1233" name="Freeform: Shape 1232">
            <a:extLst>
              <a:ext uri="{FF2B5EF4-FFF2-40B4-BE49-F238E27FC236}">
                <a16:creationId xmlns:a16="http://schemas.microsoft.com/office/drawing/2014/main" id="{DC8AE30E-BD20-4908-80D8-B50D87230D8F}"/>
              </a:ext>
            </a:extLst>
          </p:cNvPr>
          <p:cNvSpPr/>
          <p:nvPr/>
        </p:nvSpPr>
        <p:spPr>
          <a:xfrm>
            <a:off x="7305668" y="2564946"/>
            <a:ext cx="5610" cy="7588"/>
          </a:xfrm>
          <a:custGeom>
            <a:avLst/>
            <a:gdLst>
              <a:gd name="connsiteX0" fmla="*/ 5295 w 5294"/>
              <a:gd name="connsiteY0" fmla="*/ 7162 h 7161"/>
              <a:gd name="connsiteX1" fmla="*/ 0 w 5294"/>
              <a:gd name="connsiteY1" fmla="*/ 0 h 7161"/>
              <a:gd name="connsiteX2" fmla="*/ 0 w 5294"/>
              <a:gd name="connsiteY2" fmla="*/ 0 h 7161"/>
              <a:gd name="connsiteX3" fmla="*/ 5295 w 5294"/>
              <a:gd name="connsiteY3" fmla="*/ 7162 h 7161"/>
              <a:gd name="connsiteX4" fmla="*/ 5295 w 5294"/>
              <a:gd name="connsiteY4" fmla="*/ 7162 h 7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 h="7161">
                <a:moveTo>
                  <a:pt x="5295" y="7162"/>
                </a:moveTo>
                <a:cubicBezTo>
                  <a:pt x="2466" y="5576"/>
                  <a:pt x="109" y="3606"/>
                  <a:pt x="0" y="0"/>
                </a:cubicBezTo>
                <a:lnTo>
                  <a:pt x="0" y="0"/>
                </a:lnTo>
                <a:cubicBezTo>
                  <a:pt x="2865" y="1590"/>
                  <a:pt x="5186" y="3556"/>
                  <a:pt x="5295" y="7162"/>
                </a:cubicBezTo>
                <a:lnTo>
                  <a:pt x="5295" y="7162"/>
                </a:lnTo>
                <a:close/>
              </a:path>
            </a:pathLst>
          </a:custGeom>
          <a:solidFill>
            <a:srgbClr val="EFEEEE"/>
          </a:solidFill>
          <a:ln w="3624" cap="flat">
            <a:noFill/>
            <a:prstDash val="solid"/>
            <a:miter/>
          </a:ln>
        </p:spPr>
        <p:txBody>
          <a:bodyPr rtlCol="0" anchor="ctr"/>
          <a:lstStyle/>
          <a:p>
            <a:endParaRPr lang="en-US"/>
          </a:p>
        </p:txBody>
      </p:sp>
      <p:sp>
        <p:nvSpPr>
          <p:cNvPr id="1234" name="Freeform: Shape 1233">
            <a:extLst>
              <a:ext uri="{FF2B5EF4-FFF2-40B4-BE49-F238E27FC236}">
                <a16:creationId xmlns:a16="http://schemas.microsoft.com/office/drawing/2014/main" id="{C7692714-A725-4E1E-993E-2AF0995FE111}"/>
              </a:ext>
            </a:extLst>
          </p:cNvPr>
          <p:cNvSpPr/>
          <p:nvPr/>
        </p:nvSpPr>
        <p:spPr>
          <a:xfrm>
            <a:off x="7298022" y="2578082"/>
            <a:ext cx="18752" cy="20870"/>
          </a:xfrm>
          <a:custGeom>
            <a:avLst/>
            <a:gdLst>
              <a:gd name="connsiteX0" fmla="*/ 17662 w 17697"/>
              <a:gd name="connsiteY0" fmla="*/ 19697 h 19696"/>
              <a:gd name="connsiteX1" fmla="*/ 0 w 17697"/>
              <a:gd name="connsiteY1" fmla="*/ 0 h 19696"/>
              <a:gd name="connsiteX2" fmla="*/ 0 w 17697"/>
              <a:gd name="connsiteY2" fmla="*/ 0 h 19696"/>
              <a:gd name="connsiteX3" fmla="*/ 17697 w 17697"/>
              <a:gd name="connsiteY3" fmla="*/ 17919 h 19696"/>
              <a:gd name="connsiteX4" fmla="*/ 17697 w 17697"/>
              <a:gd name="connsiteY4" fmla="*/ 17919 h 19696"/>
              <a:gd name="connsiteX5" fmla="*/ 17662 w 17697"/>
              <a:gd name="connsiteY5" fmla="*/ 19697 h 19696"/>
              <a:gd name="connsiteX6" fmla="*/ 17662 w 17697"/>
              <a:gd name="connsiteY6" fmla="*/ 19697 h 1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97" h="19696">
                <a:moveTo>
                  <a:pt x="17662" y="19697"/>
                </a:moveTo>
                <a:cubicBezTo>
                  <a:pt x="8667" y="15910"/>
                  <a:pt x="4206" y="8069"/>
                  <a:pt x="0" y="0"/>
                </a:cubicBezTo>
                <a:lnTo>
                  <a:pt x="0" y="0"/>
                </a:lnTo>
                <a:cubicBezTo>
                  <a:pt x="9103" y="2833"/>
                  <a:pt x="12149" y="11595"/>
                  <a:pt x="17697" y="17919"/>
                </a:cubicBezTo>
                <a:lnTo>
                  <a:pt x="17697" y="17919"/>
                </a:lnTo>
                <a:cubicBezTo>
                  <a:pt x="17697" y="18511"/>
                  <a:pt x="17697" y="19108"/>
                  <a:pt x="17662" y="19697"/>
                </a:cubicBezTo>
                <a:lnTo>
                  <a:pt x="17662" y="19697"/>
                </a:lnTo>
                <a:close/>
              </a:path>
            </a:pathLst>
          </a:custGeom>
          <a:solidFill>
            <a:srgbClr val="E5E5E4"/>
          </a:solidFill>
          <a:ln w="3624" cap="flat">
            <a:noFill/>
            <a:prstDash val="solid"/>
            <a:miter/>
          </a:ln>
        </p:spPr>
        <p:txBody>
          <a:bodyPr rtlCol="0" anchor="ctr"/>
          <a:lstStyle/>
          <a:p>
            <a:endParaRPr lang="en-US"/>
          </a:p>
        </p:txBody>
      </p:sp>
      <p:grpSp>
        <p:nvGrpSpPr>
          <p:cNvPr id="3" name="Group 2">
            <a:extLst>
              <a:ext uri="{FF2B5EF4-FFF2-40B4-BE49-F238E27FC236}">
                <a16:creationId xmlns:a16="http://schemas.microsoft.com/office/drawing/2014/main" id="{74DEBCFC-BB98-4B93-89AC-8E197B2C5017}"/>
              </a:ext>
            </a:extLst>
          </p:cNvPr>
          <p:cNvGrpSpPr/>
          <p:nvPr/>
        </p:nvGrpSpPr>
        <p:grpSpPr>
          <a:xfrm>
            <a:off x="4547949" y="2065411"/>
            <a:ext cx="3137667" cy="3126333"/>
            <a:chOff x="4547949" y="2065411"/>
            <a:chExt cx="3137667" cy="3126333"/>
          </a:xfrm>
        </p:grpSpPr>
        <p:sp>
          <p:nvSpPr>
            <p:cNvPr id="1235" name="Freeform: Shape 1234">
              <a:extLst>
                <a:ext uri="{FF2B5EF4-FFF2-40B4-BE49-F238E27FC236}">
                  <a16:creationId xmlns:a16="http://schemas.microsoft.com/office/drawing/2014/main" id="{E0DDC141-B71E-42EE-8D2D-9E196B041C3D}"/>
                </a:ext>
              </a:extLst>
            </p:cNvPr>
            <p:cNvSpPr/>
            <p:nvPr/>
          </p:nvSpPr>
          <p:spPr>
            <a:xfrm>
              <a:off x="4547949" y="2065411"/>
              <a:ext cx="3137667" cy="3126333"/>
            </a:xfrm>
            <a:custGeom>
              <a:avLst/>
              <a:gdLst>
                <a:gd name="connsiteX0" fmla="*/ 1492049 w 2961105"/>
                <a:gd name="connsiteY0" fmla="*/ 45 h 2950408"/>
                <a:gd name="connsiteX1" fmla="*/ 2961060 w 2961105"/>
                <a:gd name="connsiteY1" fmla="*/ 1486646 h 2950408"/>
                <a:gd name="connsiteX2" fmla="*/ 1469056 w 2961105"/>
                <a:gd name="connsiteY2" fmla="*/ 2950364 h 2950408"/>
                <a:gd name="connsiteX3" fmla="*/ 46 w 2961105"/>
                <a:gd name="connsiteY3" fmla="*/ 1463738 h 2950408"/>
                <a:gd name="connsiteX4" fmla="*/ 1492049 w 2961105"/>
                <a:gd name="connsiteY4" fmla="*/ 45 h 295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105" h="2950408">
                  <a:moveTo>
                    <a:pt x="1492049" y="45"/>
                  </a:moveTo>
                  <a:cubicBezTo>
                    <a:pt x="2309729" y="6373"/>
                    <a:pt x="2967443" y="671954"/>
                    <a:pt x="2961060" y="1486646"/>
                  </a:cubicBezTo>
                  <a:cubicBezTo>
                    <a:pt x="2954713" y="2301360"/>
                    <a:pt x="2286737" y="2956687"/>
                    <a:pt x="1469056" y="2950364"/>
                  </a:cubicBezTo>
                  <a:cubicBezTo>
                    <a:pt x="651376" y="2944004"/>
                    <a:pt x="-6301" y="2278452"/>
                    <a:pt x="46" y="1463738"/>
                  </a:cubicBezTo>
                  <a:cubicBezTo>
                    <a:pt x="6392" y="649031"/>
                    <a:pt x="674368" y="-6285"/>
                    <a:pt x="1492049" y="45"/>
                  </a:cubicBezTo>
                  <a:close/>
                </a:path>
              </a:pathLst>
            </a:custGeom>
            <a:solidFill>
              <a:srgbClr val="CB2134"/>
            </a:solidFill>
            <a:ln w="3624" cap="flat">
              <a:noFill/>
              <a:prstDash val="solid"/>
              <a:miter/>
            </a:ln>
          </p:spPr>
          <p:txBody>
            <a:bodyPr rtlCol="0" anchor="ctr"/>
            <a:lstStyle/>
            <a:p>
              <a:endParaRPr lang="en-US"/>
            </a:p>
          </p:txBody>
        </p:sp>
        <p:sp>
          <p:nvSpPr>
            <p:cNvPr id="1236" name="Freeform: Shape 1235">
              <a:extLst>
                <a:ext uri="{FF2B5EF4-FFF2-40B4-BE49-F238E27FC236}">
                  <a16:creationId xmlns:a16="http://schemas.microsoft.com/office/drawing/2014/main" id="{6C78FB5D-205A-4665-A456-217F975217A1}"/>
                </a:ext>
              </a:extLst>
            </p:cNvPr>
            <p:cNvSpPr/>
            <p:nvPr/>
          </p:nvSpPr>
          <p:spPr>
            <a:xfrm>
              <a:off x="4899538" y="2415747"/>
              <a:ext cx="2434451" cy="2425646"/>
            </a:xfrm>
            <a:custGeom>
              <a:avLst/>
              <a:gdLst>
                <a:gd name="connsiteX0" fmla="*/ 1157669 w 2297460"/>
                <a:gd name="connsiteY0" fmla="*/ 35 h 2289150"/>
                <a:gd name="connsiteX1" fmla="*/ 2297425 w 2297460"/>
                <a:gd name="connsiteY1" fmla="*/ 1153459 h 2289150"/>
                <a:gd name="connsiteX2" fmla="*/ 1139827 w 2297460"/>
                <a:gd name="connsiteY2" fmla="*/ 2289115 h 2289150"/>
                <a:gd name="connsiteX3" fmla="*/ 35 w 2297460"/>
                <a:gd name="connsiteY3" fmla="*/ 1135681 h 2289150"/>
                <a:gd name="connsiteX4" fmla="*/ 1157669 w 2297460"/>
                <a:gd name="connsiteY4" fmla="*/ 35 h 228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460" h="2289150">
                  <a:moveTo>
                    <a:pt x="1157669" y="35"/>
                  </a:moveTo>
                  <a:cubicBezTo>
                    <a:pt x="1792100" y="4946"/>
                    <a:pt x="2302393" y="521355"/>
                    <a:pt x="2297425" y="1153459"/>
                  </a:cubicBezTo>
                  <a:cubicBezTo>
                    <a:pt x="2292529" y="1785587"/>
                    <a:pt x="1774257" y="2294029"/>
                    <a:pt x="1139827" y="2289115"/>
                  </a:cubicBezTo>
                  <a:cubicBezTo>
                    <a:pt x="505396" y="2284201"/>
                    <a:pt x="-4861" y="1767809"/>
                    <a:pt x="35" y="1135681"/>
                  </a:cubicBezTo>
                  <a:cubicBezTo>
                    <a:pt x="4967" y="503570"/>
                    <a:pt x="523239" y="-4875"/>
                    <a:pt x="1157669" y="35"/>
                  </a:cubicBezTo>
                  <a:close/>
                </a:path>
              </a:pathLst>
            </a:custGeom>
            <a:solidFill>
              <a:srgbClr val="FFFFFF"/>
            </a:solidFill>
            <a:ln w="3624" cap="flat">
              <a:noFill/>
              <a:prstDash val="solid"/>
              <a:miter/>
            </a:ln>
          </p:spPr>
          <p:txBody>
            <a:bodyPr rtlCol="0" anchor="ctr"/>
            <a:lstStyle/>
            <a:p>
              <a:endParaRPr lang="en-US" dirty="0"/>
            </a:p>
          </p:txBody>
        </p:sp>
      </p:grpSp>
      <p:sp>
        <p:nvSpPr>
          <p:cNvPr id="1237" name="Freeform: Shape 1236">
            <a:extLst>
              <a:ext uri="{FF2B5EF4-FFF2-40B4-BE49-F238E27FC236}">
                <a16:creationId xmlns:a16="http://schemas.microsoft.com/office/drawing/2014/main" id="{58021D76-6179-41E4-93A1-3352A7D034BF}"/>
              </a:ext>
            </a:extLst>
          </p:cNvPr>
          <p:cNvSpPr/>
          <p:nvPr/>
        </p:nvSpPr>
        <p:spPr>
          <a:xfrm>
            <a:off x="529241" y="4811145"/>
            <a:ext cx="3254307" cy="1013269"/>
          </a:xfrm>
          <a:custGeom>
            <a:avLst/>
            <a:gdLst>
              <a:gd name="connsiteX0" fmla="*/ 479874 w 3071181"/>
              <a:gd name="connsiteY0" fmla="*/ 0 h 956250"/>
              <a:gd name="connsiteX1" fmla="*/ 2591315 w 3071181"/>
              <a:gd name="connsiteY1" fmla="*/ 0 h 956250"/>
              <a:gd name="connsiteX2" fmla="*/ 3071181 w 3071181"/>
              <a:gd name="connsiteY2" fmla="*/ 478126 h 956250"/>
              <a:gd name="connsiteX3" fmla="*/ 2591315 w 3071181"/>
              <a:gd name="connsiteY3" fmla="*/ 956251 h 956250"/>
              <a:gd name="connsiteX4" fmla="*/ 479874 w 3071181"/>
              <a:gd name="connsiteY4" fmla="*/ 956251 h 956250"/>
              <a:gd name="connsiteX5" fmla="*/ 0 w 3071181"/>
              <a:gd name="connsiteY5" fmla="*/ 478126 h 956250"/>
              <a:gd name="connsiteX6" fmla="*/ 479874 w 3071181"/>
              <a:gd name="connsiteY6" fmla="*/ 0 h 95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1181" h="956250">
                <a:moveTo>
                  <a:pt x="479874" y="0"/>
                </a:moveTo>
                <a:lnTo>
                  <a:pt x="2591315" y="0"/>
                </a:lnTo>
                <a:cubicBezTo>
                  <a:pt x="2855256" y="0"/>
                  <a:pt x="3071181" y="215142"/>
                  <a:pt x="3071181" y="478126"/>
                </a:cubicBezTo>
                <a:cubicBezTo>
                  <a:pt x="3071181" y="741073"/>
                  <a:pt x="2855256" y="956251"/>
                  <a:pt x="2591315" y="956251"/>
                </a:cubicBezTo>
                <a:lnTo>
                  <a:pt x="479874" y="956251"/>
                </a:lnTo>
                <a:cubicBezTo>
                  <a:pt x="215944" y="956251"/>
                  <a:pt x="0" y="741073"/>
                  <a:pt x="0" y="478126"/>
                </a:cubicBezTo>
                <a:cubicBezTo>
                  <a:pt x="0" y="215142"/>
                  <a:pt x="215944" y="0"/>
                  <a:pt x="479874" y="0"/>
                </a:cubicBezTo>
                <a:close/>
              </a:path>
            </a:pathLst>
          </a:custGeom>
          <a:solidFill>
            <a:srgbClr val="FFFFFF"/>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a:p>
        </p:txBody>
      </p:sp>
      <p:sp>
        <p:nvSpPr>
          <p:cNvPr id="1238" name="Freeform: Shape 1237">
            <a:extLst>
              <a:ext uri="{FF2B5EF4-FFF2-40B4-BE49-F238E27FC236}">
                <a16:creationId xmlns:a16="http://schemas.microsoft.com/office/drawing/2014/main" id="{7DBBBFBD-E319-461F-AA0A-2C3CE5647EB9}"/>
              </a:ext>
            </a:extLst>
          </p:cNvPr>
          <p:cNvSpPr/>
          <p:nvPr/>
        </p:nvSpPr>
        <p:spPr>
          <a:xfrm>
            <a:off x="2908009" y="4954268"/>
            <a:ext cx="716640" cy="714044"/>
          </a:xfrm>
          <a:custGeom>
            <a:avLst/>
            <a:gdLst>
              <a:gd name="connsiteX0" fmla="*/ 338173 w 676313"/>
              <a:gd name="connsiteY0" fmla="*/ 0 h 673863"/>
              <a:gd name="connsiteX1" fmla="*/ 676313 w 676313"/>
              <a:gd name="connsiteY1" fmla="*/ 336914 h 673863"/>
              <a:gd name="connsiteX2" fmla="*/ 338173 w 676313"/>
              <a:gd name="connsiteY2" fmla="*/ 673863 h 673863"/>
              <a:gd name="connsiteX3" fmla="*/ 0 w 676313"/>
              <a:gd name="connsiteY3" fmla="*/ 336914 h 673863"/>
              <a:gd name="connsiteX4" fmla="*/ 338173 w 676313"/>
              <a:gd name="connsiteY4" fmla="*/ 0 h 673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313" h="673863">
                <a:moveTo>
                  <a:pt x="338173" y="0"/>
                </a:moveTo>
                <a:cubicBezTo>
                  <a:pt x="524941" y="0"/>
                  <a:pt x="676313" y="150823"/>
                  <a:pt x="676313" y="336914"/>
                </a:cubicBezTo>
                <a:cubicBezTo>
                  <a:pt x="676313" y="523004"/>
                  <a:pt x="524941" y="673863"/>
                  <a:pt x="338173" y="673863"/>
                </a:cubicBezTo>
                <a:cubicBezTo>
                  <a:pt x="151402" y="673863"/>
                  <a:pt x="0" y="523004"/>
                  <a:pt x="0" y="336914"/>
                </a:cubicBezTo>
                <a:cubicBezTo>
                  <a:pt x="0" y="150823"/>
                  <a:pt x="151402" y="0"/>
                  <a:pt x="338173" y="0"/>
                </a:cubicBezTo>
                <a:close/>
              </a:path>
            </a:pathLst>
          </a:custGeom>
          <a:solidFill>
            <a:srgbClr val="CB2134"/>
          </a:solidFill>
          <a:ln w="3624" cap="flat">
            <a:noFill/>
            <a:prstDash val="solid"/>
            <a:miter/>
          </a:ln>
        </p:spPr>
        <p:txBody>
          <a:bodyPr rtlCol="0" anchor="ctr"/>
          <a:lstStyle/>
          <a:p>
            <a:endParaRPr lang="en-US"/>
          </a:p>
        </p:txBody>
      </p:sp>
      <p:sp>
        <p:nvSpPr>
          <p:cNvPr id="1239" name="Freeform: Shape 1238">
            <a:extLst>
              <a:ext uri="{FF2B5EF4-FFF2-40B4-BE49-F238E27FC236}">
                <a16:creationId xmlns:a16="http://schemas.microsoft.com/office/drawing/2014/main" id="{C14F4D55-090C-4C41-8370-9CC451CBBF45}"/>
              </a:ext>
            </a:extLst>
          </p:cNvPr>
          <p:cNvSpPr/>
          <p:nvPr/>
        </p:nvSpPr>
        <p:spPr>
          <a:xfrm>
            <a:off x="8416738" y="1363792"/>
            <a:ext cx="3254314" cy="1013280"/>
          </a:xfrm>
          <a:custGeom>
            <a:avLst/>
            <a:gdLst>
              <a:gd name="connsiteX0" fmla="*/ 2591322 w 3071188"/>
              <a:gd name="connsiteY0" fmla="*/ 0 h 956261"/>
              <a:gd name="connsiteX1" fmla="*/ 479866 w 3071188"/>
              <a:gd name="connsiteY1" fmla="*/ 0 h 956261"/>
              <a:gd name="connsiteX2" fmla="*/ 0 w 3071188"/>
              <a:gd name="connsiteY2" fmla="*/ 478129 h 956261"/>
              <a:gd name="connsiteX3" fmla="*/ 479866 w 3071188"/>
              <a:gd name="connsiteY3" fmla="*/ 956262 h 956261"/>
              <a:gd name="connsiteX4" fmla="*/ 2591322 w 3071188"/>
              <a:gd name="connsiteY4" fmla="*/ 956262 h 956261"/>
              <a:gd name="connsiteX5" fmla="*/ 3071188 w 3071188"/>
              <a:gd name="connsiteY5" fmla="*/ 478129 h 956261"/>
              <a:gd name="connsiteX6" fmla="*/ 2591322 w 3071188"/>
              <a:gd name="connsiteY6" fmla="*/ 0 h 95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1188" h="956261">
                <a:moveTo>
                  <a:pt x="2591322" y="0"/>
                </a:moveTo>
                <a:lnTo>
                  <a:pt x="479866" y="0"/>
                </a:lnTo>
                <a:cubicBezTo>
                  <a:pt x="215925" y="0"/>
                  <a:pt x="0" y="215156"/>
                  <a:pt x="0" y="478129"/>
                </a:cubicBezTo>
                <a:cubicBezTo>
                  <a:pt x="0" y="741105"/>
                  <a:pt x="215925" y="956262"/>
                  <a:pt x="479866" y="956262"/>
                </a:cubicBezTo>
                <a:lnTo>
                  <a:pt x="2591322" y="956262"/>
                </a:lnTo>
                <a:cubicBezTo>
                  <a:pt x="2855226" y="956262"/>
                  <a:pt x="3071188" y="741105"/>
                  <a:pt x="3071188" y="478129"/>
                </a:cubicBezTo>
                <a:cubicBezTo>
                  <a:pt x="3071188" y="215156"/>
                  <a:pt x="2855226" y="0"/>
                  <a:pt x="2591322" y="0"/>
                </a:cubicBezTo>
                <a:close/>
              </a:path>
            </a:pathLst>
          </a:custGeom>
          <a:solidFill>
            <a:srgbClr val="FFFFFF"/>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b="1"/>
          </a:p>
        </p:txBody>
      </p:sp>
      <p:sp>
        <p:nvSpPr>
          <p:cNvPr id="1240" name="Freeform: Shape 1239">
            <a:extLst>
              <a:ext uri="{FF2B5EF4-FFF2-40B4-BE49-F238E27FC236}">
                <a16:creationId xmlns:a16="http://schemas.microsoft.com/office/drawing/2014/main" id="{CAC4E480-DFBA-4293-98CA-953313D28FAE}"/>
              </a:ext>
            </a:extLst>
          </p:cNvPr>
          <p:cNvSpPr/>
          <p:nvPr/>
        </p:nvSpPr>
        <p:spPr>
          <a:xfrm>
            <a:off x="8567338" y="1520306"/>
            <a:ext cx="716644" cy="714048"/>
          </a:xfrm>
          <a:custGeom>
            <a:avLst/>
            <a:gdLst>
              <a:gd name="connsiteX0" fmla="*/ 338140 w 676317"/>
              <a:gd name="connsiteY0" fmla="*/ 0 h 673867"/>
              <a:gd name="connsiteX1" fmla="*/ 0 w 676317"/>
              <a:gd name="connsiteY1" fmla="*/ 336932 h 673867"/>
              <a:gd name="connsiteX2" fmla="*/ 338140 w 676317"/>
              <a:gd name="connsiteY2" fmla="*/ 673867 h 673867"/>
              <a:gd name="connsiteX3" fmla="*/ 676317 w 676317"/>
              <a:gd name="connsiteY3" fmla="*/ 336932 h 673867"/>
              <a:gd name="connsiteX4" fmla="*/ 338140 w 676317"/>
              <a:gd name="connsiteY4" fmla="*/ 0 h 673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317" h="673867">
                <a:moveTo>
                  <a:pt x="338140" y="0"/>
                </a:moveTo>
                <a:cubicBezTo>
                  <a:pt x="151373" y="0"/>
                  <a:pt x="0" y="150849"/>
                  <a:pt x="0" y="336932"/>
                </a:cubicBezTo>
                <a:cubicBezTo>
                  <a:pt x="0" y="523018"/>
                  <a:pt x="151373" y="673867"/>
                  <a:pt x="338140" y="673867"/>
                </a:cubicBezTo>
                <a:cubicBezTo>
                  <a:pt x="524908" y="673867"/>
                  <a:pt x="676317" y="523018"/>
                  <a:pt x="676317" y="336932"/>
                </a:cubicBezTo>
                <a:cubicBezTo>
                  <a:pt x="676317" y="150849"/>
                  <a:pt x="524908" y="0"/>
                  <a:pt x="338140" y="0"/>
                </a:cubicBezTo>
                <a:close/>
              </a:path>
            </a:pathLst>
          </a:custGeom>
          <a:solidFill>
            <a:srgbClr val="CB2134"/>
          </a:solidFill>
          <a:ln w="3624" cap="flat">
            <a:noFill/>
            <a:prstDash val="solid"/>
            <a:miter/>
          </a:ln>
        </p:spPr>
        <p:txBody>
          <a:bodyPr rtlCol="0" anchor="ctr"/>
          <a:lstStyle/>
          <a:p>
            <a:endParaRPr lang="en-US"/>
          </a:p>
        </p:txBody>
      </p:sp>
      <p:sp>
        <p:nvSpPr>
          <p:cNvPr id="1241" name="Freeform: Shape 1240">
            <a:extLst>
              <a:ext uri="{FF2B5EF4-FFF2-40B4-BE49-F238E27FC236}">
                <a16:creationId xmlns:a16="http://schemas.microsoft.com/office/drawing/2014/main" id="{F12679E4-A01A-4902-BF6A-F8AC199F5820}"/>
              </a:ext>
            </a:extLst>
          </p:cNvPr>
          <p:cNvSpPr/>
          <p:nvPr/>
        </p:nvSpPr>
        <p:spPr>
          <a:xfrm>
            <a:off x="8603921" y="3094212"/>
            <a:ext cx="3254353" cy="1013304"/>
          </a:xfrm>
          <a:custGeom>
            <a:avLst/>
            <a:gdLst>
              <a:gd name="connsiteX0" fmla="*/ 2591322 w 3071224"/>
              <a:gd name="connsiteY0" fmla="*/ 0 h 956283"/>
              <a:gd name="connsiteX1" fmla="*/ 479866 w 3071224"/>
              <a:gd name="connsiteY1" fmla="*/ 0 h 956283"/>
              <a:gd name="connsiteX2" fmla="*/ 0 w 3071224"/>
              <a:gd name="connsiteY2" fmla="*/ 478122 h 956283"/>
              <a:gd name="connsiteX3" fmla="*/ 479866 w 3071224"/>
              <a:gd name="connsiteY3" fmla="*/ 956284 h 956283"/>
              <a:gd name="connsiteX4" fmla="*/ 2591322 w 3071224"/>
              <a:gd name="connsiteY4" fmla="*/ 956284 h 956283"/>
              <a:gd name="connsiteX5" fmla="*/ 3071225 w 3071224"/>
              <a:gd name="connsiteY5" fmla="*/ 478122 h 956283"/>
              <a:gd name="connsiteX6" fmla="*/ 2591322 w 3071224"/>
              <a:gd name="connsiteY6" fmla="*/ 0 h 95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1224" h="956283">
                <a:moveTo>
                  <a:pt x="2591322" y="0"/>
                </a:moveTo>
                <a:lnTo>
                  <a:pt x="479866" y="0"/>
                </a:lnTo>
                <a:cubicBezTo>
                  <a:pt x="215961" y="0"/>
                  <a:pt x="0" y="215160"/>
                  <a:pt x="0" y="478122"/>
                </a:cubicBezTo>
                <a:cubicBezTo>
                  <a:pt x="0" y="741105"/>
                  <a:pt x="215961" y="956284"/>
                  <a:pt x="479866" y="956284"/>
                </a:cubicBezTo>
                <a:lnTo>
                  <a:pt x="2591322" y="956284"/>
                </a:lnTo>
                <a:cubicBezTo>
                  <a:pt x="2855263" y="956284"/>
                  <a:pt x="3071225" y="741105"/>
                  <a:pt x="3071225" y="478122"/>
                </a:cubicBezTo>
                <a:cubicBezTo>
                  <a:pt x="3071225" y="215160"/>
                  <a:pt x="2855263" y="0"/>
                  <a:pt x="2591322" y="0"/>
                </a:cubicBezTo>
                <a:close/>
              </a:path>
            </a:pathLst>
          </a:custGeom>
          <a:solidFill>
            <a:srgbClr val="FFFFFF"/>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a:p>
        </p:txBody>
      </p:sp>
      <p:sp>
        <p:nvSpPr>
          <p:cNvPr id="1242" name="Freeform: Shape 1241">
            <a:extLst>
              <a:ext uri="{FF2B5EF4-FFF2-40B4-BE49-F238E27FC236}">
                <a16:creationId xmlns:a16="http://schemas.microsoft.com/office/drawing/2014/main" id="{A5B6AFD4-CABB-4F1C-8D23-FF20644E8781}"/>
              </a:ext>
            </a:extLst>
          </p:cNvPr>
          <p:cNvSpPr/>
          <p:nvPr/>
        </p:nvSpPr>
        <p:spPr>
          <a:xfrm>
            <a:off x="8762820" y="3237339"/>
            <a:ext cx="716682" cy="714036"/>
          </a:xfrm>
          <a:custGeom>
            <a:avLst/>
            <a:gdLst>
              <a:gd name="connsiteX0" fmla="*/ 338177 w 676353"/>
              <a:gd name="connsiteY0" fmla="*/ 0 h 673856"/>
              <a:gd name="connsiteX1" fmla="*/ 0 w 676353"/>
              <a:gd name="connsiteY1" fmla="*/ 336943 h 673856"/>
              <a:gd name="connsiteX2" fmla="*/ 338177 w 676353"/>
              <a:gd name="connsiteY2" fmla="*/ 673856 h 673856"/>
              <a:gd name="connsiteX3" fmla="*/ 676353 w 676353"/>
              <a:gd name="connsiteY3" fmla="*/ 336943 h 673856"/>
              <a:gd name="connsiteX4" fmla="*/ 338177 w 676353"/>
              <a:gd name="connsiteY4" fmla="*/ 0 h 673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353" h="673856">
                <a:moveTo>
                  <a:pt x="338177" y="0"/>
                </a:moveTo>
                <a:cubicBezTo>
                  <a:pt x="151409" y="0"/>
                  <a:pt x="0" y="150852"/>
                  <a:pt x="0" y="336943"/>
                </a:cubicBezTo>
                <a:cubicBezTo>
                  <a:pt x="0" y="523033"/>
                  <a:pt x="151409" y="673856"/>
                  <a:pt x="338177" y="673856"/>
                </a:cubicBezTo>
                <a:cubicBezTo>
                  <a:pt x="524945" y="673856"/>
                  <a:pt x="676353" y="523033"/>
                  <a:pt x="676353" y="336943"/>
                </a:cubicBezTo>
                <a:cubicBezTo>
                  <a:pt x="676353" y="150852"/>
                  <a:pt x="524945" y="0"/>
                  <a:pt x="338177" y="0"/>
                </a:cubicBezTo>
                <a:close/>
              </a:path>
            </a:pathLst>
          </a:custGeom>
          <a:solidFill>
            <a:srgbClr val="CB2134"/>
          </a:solidFill>
          <a:ln w="3624" cap="flat">
            <a:noFill/>
            <a:prstDash val="solid"/>
            <a:miter/>
          </a:ln>
        </p:spPr>
        <p:txBody>
          <a:bodyPr rtlCol="0" anchor="ctr"/>
          <a:lstStyle/>
          <a:p>
            <a:endParaRPr lang="en-US"/>
          </a:p>
        </p:txBody>
      </p:sp>
      <p:sp>
        <p:nvSpPr>
          <p:cNvPr id="1243" name="Freeform: Shape 1242">
            <a:extLst>
              <a:ext uri="{FF2B5EF4-FFF2-40B4-BE49-F238E27FC236}">
                <a16:creationId xmlns:a16="http://schemas.microsoft.com/office/drawing/2014/main" id="{80962B13-4B2F-484A-ACCD-D6ED5A9CF600}"/>
              </a:ext>
            </a:extLst>
          </p:cNvPr>
          <p:cNvSpPr/>
          <p:nvPr/>
        </p:nvSpPr>
        <p:spPr>
          <a:xfrm>
            <a:off x="8247997" y="5324366"/>
            <a:ext cx="20100" cy="35876"/>
          </a:xfrm>
          <a:custGeom>
            <a:avLst/>
            <a:gdLst>
              <a:gd name="connsiteX0" fmla="*/ 18208 w 18969"/>
              <a:gd name="connsiteY0" fmla="*/ 33858 h 33857"/>
              <a:gd name="connsiteX1" fmla="*/ 3 w 18969"/>
              <a:gd name="connsiteY1" fmla="*/ 33858 h 33857"/>
              <a:gd name="connsiteX2" fmla="*/ 946 w 18969"/>
              <a:gd name="connsiteY2" fmla="*/ 0 h 33857"/>
              <a:gd name="connsiteX3" fmla="*/ 18970 w 18969"/>
              <a:gd name="connsiteY3" fmla="*/ 0 h 33857"/>
              <a:gd name="connsiteX4" fmla="*/ 18208 w 18969"/>
              <a:gd name="connsiteY4" fmla="*/ 33858 h 3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69" h="33857">
                <a:moveTo>
                  <a:pt x="18208" y="33858"/>
                </a:moveTo>
                <a:lnTo>
                  <a:pt x="3" y="33858"/>
                </a:lnTo>
                <a:cubicBezTo>
                  <a:pt x="-33" y="22656"/>
                  <a:pt x="257" y="11346"/>
                  <a:pt x="946" y="0"/>
                </a:cubicBezTo>
                <a:lnTo>
                  <a:pt x="18970" y="0"/>
                </a:lnTo>
                <a:cubicBezTo>
                  <a:pt x="18281" y="11274"/>
                  <a:pt x="18027" y="22548"/>
                  <a:pt x="18208" y="33858"/>
                </a:cubicBezTo>
                <a:close/>
              </a:path>
            </a:pathLst>
          </a:custGeom>
          <a:solidFill>
            <a:srgbClr val="C3C3C3"/>
          </a:solidFill>
          <a:ln w="3624" cap="flat">
            <a:noFill/>
            <a:prstDash val="solid"/>
            <a:miter/>
          </a:ln>
        </p:spPr>
        <p:txBody>
          <a:bodyPr rtlCol="0" anchor="ctr"/>
          <a:lstStyle/>
          <a:p>
            <a:endParaRPr lang="en-US"/>
          </a:p>
        </p:txBody>
      </p:sp>
      <p:sp>
        <p:nvSpPr>
          <p:cNvPr id="1244" name="Freeform: Shape 1243">
            <a:extLst>
              <a:ext uri="{FF2B5EF4-FFF2-40B4-BE49-F238E27FC236}">
                <a16:creationId xmlns:a16="http://schemas.microsoft.com/office/drawing/2014/main" id="{62F4DBBC-6681-46C3-B19E-34971E9341F0}"/>
              </a:ext>
            </a:extLst>
          </p:cNvPr>
          <p:cNvSpPr/>
          <p:nvPr/>
        </p:nvSpPr>
        <p:spPr>
          <a:xfrm>
            <a:off x="8276293" y="5324366"/>
            <a:ext cx="6830" cy="35876"/>
          </a:xfrm>
          <a:custGeom>
            <a:avLst/>
            <a:gdLst>
              <a:gd name="connsiteX0" fmla="*/ 5503 w 6446"/>
              <a:gd name="connsiteY0" fmla="*/ 33858 h 33857"/>
              <a:gd name="connsiteX1" fmla="*/ 27 w 6446"/>
              <a:gd name="connsiteY1" fmla="*/ 33858 h 33857"/>
              <a:gd name="connsiteX2" fmla="*/ 680 w 6446"/>
              <a:gd name="connsiteY2" fmla="*/ 0 h 33857"/>
              <a:gd name="connsiteX3" fmla="*/ 6446 w 6446"/>
              <a:gd name="connsiteY3" fmla="*/ 0 h 33857"/>
              <a:gd name="connsiteX4" fmla="*/ 5503 w 6446"/>
              <a:gd name="connsiteY4" fmla="*/ 33858 h 3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6" h="33857">
                <a:moveTo>
                  <a:pt x="5503" y="33858"/>
                </a:moveTo>
                <a:lnTo>
                  <a:pt x="27" y="33858"/>
                </a:lnTo>
                <a:cubicBezTo>
                  <a:pt x="-82" y="22584"/>
                  <a:pt x="136" y="11310"/>
                  <a:pt x="680" y="0"/>
                </a:cubicBezTo>
                <a:lnTo>
                  <a:pt x="6446" y="0"/>
                </a:lnTo>
                <a:cubicBezTo>
                  <a:pt x="5829" y="11346"/>
                  <a:pt x="5503" y="22620"/>
                  <a:pt x="5503" y="33858"/>
                </a:cubicBezTo>
                <a:close/>
              </a:path>
            </a:pathLst>
          </a:custGeom>
          <a:solidFill>
            <a:srgbClr val="C2C2C2"/>
          </a:solidFill>
          <a:ln w="3624" cap="flat">
            <a:noFill/>
            <a:prstDash val="solid"/>
            <a:miter/>
          </a:ln>
        </p:spPr>
        <p:txBody>
          <a:bodyPr rtlCol="0" anchor="ctr"/>
          <a:lstStyle/>
          <a:p>
            <a:endParaRPr lang="en-US"/>
          </a:p>
        </p:txBody>
      </p:sp>
      <p:sp>
        <p:nvSpPr>
          <p:cNvPr id="1245" name="Freeform: Shape 1244">
            <a:extLst>
              <a:ext uri="{FF2B5EF4-FFF2-40B4-BE49-F238E27FC236}">
                <a16:creationId xmlns:a16="http://schemas.microsoft.com/office/drawing/2014/main" id="{2D61E1AA-A364-4252-8F37-38766855A455}"/>
              </a:ext>
            </a:extLst>
          </p:cNvPr>
          <p:cNvSpPr/>
          <p:nvPr/>
        </p:nvSpPr>
        <p:spPr>
          <a:xfrm>
            <a:off x="8267231" y="5324366"/>
            <a:ext cx="9782" cy="35876"/>
          </a:xfrm>
          <a:custGeom>
            <a:avLst/>
            <a:gdLst>
              <a:gd name="connsiteX0" fmla="*/ 8579 w 9232"/>
              <a:gd name="connsiteY0" fmla="*/ 33858 h 33857"/>
              <a:gd name="connsiteX1" fmla="*/ 57 w 9232"/>
              <a:gd name="connsiteY1" fmla="*/ 33858 h 33857"/>
              <a:gd name="connsiteX2" fmla="*/ 818 w 9232"/>
              <a:gd name="connsiteY2" fmla="*/ 0 h 33857"/>
              <a:gd name="connsiteX3" fmla="*/ 9232 w 9232"/>
              <a:gd name="connsiteY3" fmla="*/ 0 h 33857"/>
              <a:gd name="connsiteX4" fmla="*/ 8579 w 9232"/>
              <a:gd name="connsiteY4" fmla="*/ 33858 h 3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2" h="33857">
                <a:moveTo>
                  <a:pt x="8579" y="33858"/>
                </a:moveTo>
                <a:lnTo>
                  <a:pt x="57" y="33858"/>
                </a:lnTo>
                <a:cubicBezTo>
                  <a:pt x="-125" y="22548"/>
                  <a:pt x="129" y="11274"/>
                  <a:pt x="818" y="0"/>
                </a:cubicBezTo>
                <a:lnTo>
                  <a:pt x="9232" y="0"/>
                </a:lnTo>
                <a:cubicBezTo>
                  <a:pt x="8688" y="11310"/>
                  <a:pt x="8471" y="22584"/>
                  <a:pt x="8579" y="33858"/>
                </a:cubicBezTo>
                <a:close/>
              </a:path>
            </a:pathLst>
          </a:custGeom>
          <a:solidFill>
            <a:srgbClr val="C2C2C2"/>
          </a:solidFill>
          <a:ln w="3624" cap="flat">
            <a:noFill/>
            <a:prstDash val="solid"/>
            <a:miter/>
          </a:ln>
        </p:spPr>
        <p:txBody>
          <a:bodyPr rtlCol="0" anchor="ctr"/>
          <a:lstStyle/>
          <a:p>
            <a:endParaRPr lang="en-US"/>
          </a:p>
        </p:txBody>
      </p:sp>
      <p:sp>
        <p:nvSpPr>
          <p:cNvPr id="1246" name="Freeform: Shape 1245">
            <a:extLst>
              <a:ext uri="{FF2B5EF4-FFF2-40B4-BE49-F238E27FC236}">
                <a16:creationId xmlns:a16="http://schemas.microsoft.com/office/drawing/2014/main" id="{FF3C82D9-4877-4841-AC67-DD9A258F188A}"/>
              </a:ext>
            </a:extLst>
          </p:cNvPr>
          <p:cNvSpPr/>
          <p:nvPr/>
        </p:nvSpPr>
        <p:spPr>
          <a:xfrm>
            <a:off x="8408399" y="4811145"/>
            <a:ext cx="3254354" cy="1013269"/>
          </a:xfrm>
          <a:custGeom>
            <a:avLst/>
            <a:gdLst>
              <a:gd name="connsiteX0" fmla="*/ 2591359 w 3071225"/>
              <a:gd name="connsiteY0" fmla="*/ 0 h 956250"/>
              <a:gd name="connsiteX1" fmla="*/ 479903 w 3071225"/>
              <a:gd name="connsiteY1" fmla="*/ 0 h 956250"/>
              <a:gd name="connsiteX2" fmla="*/ 0 w 3071225"/>
              <a:gd name="connsiteY2" fmla="*/ 478126 h 956250"/>
              <a:gd name="connsiteX3" fmla="*/ 479903 w 3071225"/>
              <a:gd name="connsiteY3" fmla="*/ 956251 h 956250"/>
              <a:gd name="connsiteX4" fmla="*/ 2591359 w 3071225"/>
              <a:gd name="connsiteY4" fmla="*/ 956251 h 956250"/>
              <a:gd name="connsiteX5" fmla="*/ 3071225 w 3071225"/>
              <a:gd name="connsiteY5" fmla="*/ 478126 h 956250"/>
              <a:gd name="connsiteX6" fmla="*/ 2591359 w 3071225"/>
              <a:gd name="connsiteY6" fmla="*/ 0 h 95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1225" h="956250">
                <a:moveTo>
                  <a:pt x="2591359" y="0"/>
                </a:moveTo>
                <a:lnTo>
                  <a:pt x="479903" y="0"/>
                </a:lnTo>
                <a:cubicBezTo>
                  <a:pt x="215962" y="0"/>
                  <a:pt x="0" y="215142"/>
                  <a:pt x="0" y="478126"/>
                </a:cubicBezTo>
                <a:cubicBezTo>
                  <a:pt x="0" y="741073"/>
                  <a:pt x="215962" y="956251"/>
                  <a:pt x="479903" y="956251"/>
                </a:cubicBezTo>
                <a:lnTo>
                  <a:pt x="2591359" y="956251"/>
                </a:lnTo>
                <a:cubicBezTo>
                  <a:pt x="2855264" y="956251"/>
                  <a:pt x="3071225" y="741073"/>
                  <a:pt x="3071225" y="478126"/>
                </a:cubicBezTo>
                <a:cubicBezTo>
                  <a:pt x="3071225" y="215142"/>
                  <a:pt x="2855264" y="0"/>
                  <a:pt x="2591359" y="0"/>
                </a:cubicBezTo>
                <a:close/>
              </a:path>
            </a:pathLst>
          </a:custGeom>
          <a:solidFill>
            <a:srgbClr val="FFFFFF"/>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a:p>
        </p:txBody>
      </p:sp>
      <p:sp>
        <p:nvSpPr>
          <p:cNvPr id="1247" name="Freeform: Shape 1246">
            <a:extLst>
              <a:ext uri="{FF2B5EF4-FFF2-40B4-BE49-F238E27FC236}">
                <a16:creationId xmlns:a16="http://schemas.microsoft.com/office/drawing/2014/main" id="{70FB0480-793A-4C94-8BBB-6DA56E2CE335}"/>
              </a:ext>
            </a:extLst>
          </p:cNvPr>
          <p:cNvSpPr/>
          <p:nvPr/>
        </p:nvSpPr>
        <p:spPr>
          <a:xfrm>
            <a:off x="8567338" y="4954268"/>
            <a:ext cx="716644" cy="714044"/>
          </a:xfrm>
          <a:custGeom>
            <a:avLst/>
            <a:gdLst>
              <a:gd name="connsiteX0" fmla="*/ 338140 w 676317"/>
              <a:gd name="connsiteY0" fmla="*/ 0 h 673863"/>
              <a:gd name="connsiteX1" fmla="*/ 0 w 676317"/>
              <a:gd name="connsiteY1" fmla="*/ 336914 h 673863"/>
              <a:gd name="connsiteX2" fmla="*/ 338140 w 676317"/>
              <a:gd name="connsiteY2" fmla="*/ 673863 h 673863"/>
              <a:gd name="connsiteX3" fmla="*/ 676317 w 676317"/>
              <a:gd name="connsiteY3" fmla="*/ 336914 h 673863"/>
              <a:gd name="connsiteX4" fmla="*/ 338140 w 676317"/>
              <a:gd name="connsiteY4" fmla="*/ 0 h 673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317" h="673863">
                <a:moveTo>
                  <a:pt x="338140" y="0"/>
                </a:moveTo>
                <a:cubicBezTo>
                  <a:pt x="151373" y="0"/>
                  <a:pt x="0" y="150823"/>
                  <a:pt x="0" y="336914"/>
                </a:cubicBezTo>
                <a:cubicBezTo>
                  <a:pt x="0" y="523004"/>
                  <a:pt x="151373" y="673863"/>
                  <a:pt x="338140" y="673863"/>
                </a:cubicBezTo>
                <a:cubicBezTo>
                  <a:pt x="524908" y="673863"/>
                  <a:pt x="676317" y="523004"/>
                  <a:pt x="676317" y="336914"/>
                </a:cubicBezTo>
                <a:cubicBezTo>
                  <a:pt x="676317" y="150823"/>
                  <a:pt x="524908" y="0"/>
                  <a:pt x="338140" y="0"/>
                </a:cubicBezTo>
                <a:close/>
              </a:path>
            </a:pathLst>
          </a:custGeom>
          <a:solidFill>
            <a:srgbClr val="CB2134"/>
          </a:solidFill>
          <a:ln w="3624" cap="flat">
            <a:noFill/>
            <a:prstDash val="solid"/>
            <a:miter/>
          </a:ln>
        </p:spPr>
        <p:txBody>
          <a:bodyPr rtlCol="0" anchor="ctr"/>
          <a:lstStyle/>
          <a:p>
            <a:endParaRPr lang="en-US"/>
          </a:p>
        </p:txBody>
      </p:sp>
      <p:pic>
        <p:nvPicPr>
          <p:cNvPr id="1261" name="Graphic 1260" descr="Customer review">
            <a:extLst>
              <a:ext uri="{FF2B5EF4-FFF2-40B4-BE49-F238E27FC236}">
                <a16:creationId xmlns:a16="http://schemas.microsoft.com/office/drawing/2014/main" id="{E41EDDC1-D7C6-4507-A4B5-81919F6DE8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075595" y="1686596"/>
            <a:ext cx="381466" cy="381466"/>
          </a:xfrm>
          <a:prstGeom prst="rect">
            <a:avLst/>
          </a:prstGeom>
        </p:spPr>
      </p:pic>
      <p:pic>
        <p:nvPicPr>
          <p:cNvPr id="1263" name="Graphic 1262">
            <a:extLst>
              <a:ext uri="{FF2B5EF4-FFF2-40B4-BE49-F238E27FC236}">
                <a16:creationId xmlns:a16="http://schemas.microsoft.com/office/drawing/2014/main" id="{F6915571-1A14-47CB-BB81-BC76F9306E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34926" y="1686596"/>
            <a:ext cx="381466" cy="381466"/>
          </a:xfrm>
          <a:prstGeom prst="rect">
            <a:avLst/>
          </a:prstGeom>
        </p:spPr>
      </p:pic>
      <p:pic>
        <p:nvPicPr>
          <p:cNvPr id="1265" name="Graphic 1264">
            <a:extLst>
              <a:ext uri="{FF2B5EF4-FFF2-40B4-BE49-F238E27FC236}">
                <a16:creationId xmlns:a16="http://schemas.microsoft.com/office/drawing/2014/main" id="{774767DB-7EF0-400A-84F0-3EA3FFC04F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30428" y="3403625"/>
            <a:ext cx="381466" cy="381466"/>
          </a:xfrm>
          <a:prstGeom prst="rect">
            <a:avLst/>
          </a:prstGeom>
        </p:spPr>
      </p:pic>
      <p:pic>
        <p:nvPicPr>
          <p:cNvPr id="1269" name="Graphic 1268">
            <a:extLst>
              <a:ext uri="{FF2B5EF4-FFF2-40B4-BE49-F238E27FC236}">
                <a16:creationId xmlns:a16="http://schemas.microsoft.com/office/drawing/2014/main" id="{0E502B82-31A5-483A-8A39-D4AA69F952D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80098" y="3403625"/>
            <a:ext cx="381466" cy="381466"/>
          </a:xfrm>
          <a:prstGeom prst="rect">
            <a:avLst/>
          </a:prstGeom>
        </p:spPr>
      </p:pic>
      <p:pic>
        <p:nvPicPr>
          <p:cNvPr id="1271" name="Graphic 1270">
            <a:extLst>
              <a:ext uri="{FF2B5EF4-FFF2-40B4-BE49-F238E27FC236}">
                <a16:creationId xmlns:a16="http://schemas.microsoft.com/office/drawing/2014/main" id="{F88C6BC4-DD66-40ED-80C9-7F13D29A273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75595" y="5120557"/>
            <a:ext cx="381466" cy="381466"/>
          </a:xfrm>
          <a:prstGeom prst="rect">
            <a:avLst/>
          </a:prstGeom>
        </p:spPr>
      </p:pic>
      <p:pic>
        <p:nvPicPr>
          <p:cNvPr id="1275" name="Graphic 1274">
            <a:extLst>
              <a:ext uri="{FF2B5EF4-FFF2-40B4-BE49-F238E27FC236}">
                <a16:creationId xmlns:a16="http://schemas.microsoft.com/office/drawing/2014/main" id="{E43746DF-6152-40CE-8950-657B2E928D9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734926" y="5120557"/>
            <a:ext cx="381466" cy="381466"/>
          </a:xfrm>
          <a:prstGeom prst="rect">
            <a:avLst/>
          </a:prstGeom>
        </p:spPr>
      </p:pic>
      <p:sp>
        <p:nvSpPr>
          <p:cNvPr id="1278" name="TextBox 1277">
            <a:extLst>
              <a:ext uri="{FF2B5EF4-FFF2-40B4-BE49-F238E27FC236}">
                <a16:creationId xmlns:a16="http://schemas.microsoft.com/office/drawing/2014/main" id="{876FBD64-09FF-4651-94FC-4DBED3090B78}"/>
              </a:ext>
            </a:extLst>
          </p:cNvPr>
          <p:cNvSpPr txBox="1"/>
          <p:nvPr/>
        </p:nvSpPr>
        <p:spPr>
          <a:xfrm>
            <a:off x="875271" y="1578045"/>
            <a:ext cx="1873838" cy="584775"/>
          </a:xfrm>
          <a:prstGeom prst="rect">
            <a:avLst/>
          </a:prstGeom>
          <a:noFill/>
        </p:spPr>
        <p:txBody>
          <a:bodyPr wrap="square" rtlCol="0">
            <a:spAutoFit/>
          </a:bodyPr>
          <a:lstStyle/>
          <a:p>
            <a:pPr algn="ctr"/>
            <a:r>
              <a:rPr lang="vi-VN"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Tư vấn tổng thể giải pháp CRM</a:t>
            </a:r>
          </a:p>
        </p:txBody>
      </p:sp>
      <p:sp>
        <p:nvSpPr>
          <p:cNvPr id="1280" name="TextBox 1279">
            <a:extLst>
              <a:ext uri="{FF2B5EF4-FFF2-40B4-BE49-F238E27FC236}">
                <a16:creationId xmlns:a16="http://schemas.microsoft.com/office/drawing/2014/main" id="{68D84ACA-49B1-4613-ABAD-4431979E9FB3}"/>
              </a:ext>
            </a:extLst>
          </p:cNvPr>
          <p:cNvSpPr txBox="1"/>
          <p:nvPr/>
        </p:nvSpPr>
        <p:spPr>
          <a:xfrm>
            <a:off x="9451570" y="1578045"/>
            <a:ext cx="1873838" cy="584775"/>
          </a:xfrm>
          <a:prstGeom prst="rect">
            <a:avLst/>
          </a:prstGeom>
          <a:noFill/>
        </p:spPr>
        <p:txBody>
          <a:bodyPr wrap="square" rtlCol="0">
            <a:spAutoFit/>
          </a:bodyPr>
          <a:lstStyle/>
          <a:p>
            <a:pPr algn="ct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Tích</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hợp</a:t>
            </a:r>
            <a:endPar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algn="ct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hệ</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thống</a:t>
            </a:r>
            <a:endParaRPr lang="vi-VN"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1282" name="TextBox 1281">
            <a:extLst>
              <a:ext uri="{FF2B5EF4-FFF2-40B4-BE49-F238E27FC236}">
                <a16:creationId xmlns:a16="http://schemas.microsoft.com/office/drawing/2014/main" id="{DA8CBB63-BAA4-4F68-9268-9DB40F9135BB}"/>
              </a:ext>
            </a:extLst>
          </p:cNvPr>
          <p:cNvSpPr txBox="1"/>
          <p:nvPr/>
        </p:nvSpPr>
        <p:spPr>
          <a:xfrm>
            <a:off x="572776" y="3308477"/>
            <a:ext cx="2058234" cy="584775"/>
          </a:xfrm>
          <a:prstGeom prst="rect">
            <a:avLst/>
          </a:prstGeom>
          <a:noFill/>
        </p:spPr>
        <p:txBody>
          <a:bodyPr wrap="square" rtlCol="0">
            <a:spAutoFit/>
          </a:bodyPr>
          <a:lstStyle/>
          <a:p>
            <a:pPr algn="ct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Đào</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tạo</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p>
          <a:p>
            <a:pPr algn="ct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chuyên</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viên</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CRM</a:t>
            </a:r>
          </a:p>
        </p:txBody>
      </p:sp>
      <p:sp>
        <p:nvSpPr>
          <p:cNvPr id="1284" name="TextBox 1283">
            <a:extLst>
              <a:ext uri="{FF2B5EF4-FFF2-40B4-BE49-F238E27FC236}">
                <a16:creationId xmlns:a16="http://schemas.microsoft.com/office/drawing/2014/main" id="{240B390D-A518-44DB-9E89-8D28DB1B6922}"/>
              </a:ext>
            </a:extLst>
          </p:cNvPr>
          <p:cNvSpPr txBox="1"/>
          <p:nvPr/>
        </p:nvSpPr>
        <p:spPr>
          <a:xfrm>
            <a:off x="9625741" y="3308477"/>
            <a:ext cx="2001453" cy="584775"/>
          </a:xfrm>
          <a:prstGeom prst="rect">
            <a:avLst/>
          </a:prstGeom>
          <a:noFill/>
        </p:spPr>
        <p:txBody>
          <a:bodyPr wrap="square" rtlCol="0">
            <a:spAutoFit/>
          </a:bodyPr>
          <a:lstStyle/>
          <a:p>
            <a:pPr algn="ct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Thiết</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kế</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xây</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dựng</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và</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triển</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khai</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CRM</a:t>
            </a:r>
            <a:endParaRPr lang="vi-VN"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1286" name="TextBox 1285">
            <a:extLst>
              <a:ext uri="{FF2B5EF4-FFF2-40B4-BE49-F238E27FC236}">
                <a16:creationId xmlns:a16="http://schemas.microsoft.com/office/drawing/2014/main" id="{F74E2F97-93AA-4AD1-92F6-6A7D79C17BE6}"/>
              </a:ext>
            </a:extLst>
          </p:cNvPr>
          <p:cNvSpPr txBox="1"/>
          <p:nvPr/>
        </p:nvSpPr>
        <p:spPr>
          <a:xfrm>
            <a:off x="881557" y="5025392"/>
            <a:ext cx="1873838" cy="584775"/>
          </a:xfrm>
          <a:prstGeom prst="rect">
            <a:avLst/>
          </a:prstGeom>
          <a:noFill/>
        </p:spPr>
        <p:txBody>
          <a:bodyPr wrap="square" rtlCol="0">
            <a:spAutoFit/>
          </a:bodyPr>
          <a:lstStyle/>
          <a:p>
            <a:pPr algn="ct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Huấn</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luyện</a:t>
            </a:r>
            <a:endPar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algn="ct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sử</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dụng</a:t>
            </a:r>
            <a:endParaRPr lang="vi-VN"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1288" name="TextBox 1287">
            <a:extLst>
              <a:ext uri="{FF2B5EF4-FFF2-40B4-BE49-F238E27FC236}">
                <a16:creationId xmlns:a16="http://schemas.microsoft.com/office/drawing/2014/main" id="{DEC24147-B8EA-4C6C-8C3B-B48AD8671D8D}"/>
              </a:ext>
            </a:extLst>
          </p:cNvPr>
          <p:cNvSpPr txBox="1"/>
          <p:nvPr/>
        </p:nvSpPr>
        <p:spPr>
          <a:xfrm>
            <a:off x="9337269" y="5025392"/>
            <a:ext cx="2115753" cy="584775"/>
          </a:xfrm>
          <a:prstGeom prst="rect">
            <a:avLst/>
          </a:prstGeom>
          <a:noFill/>
        </p:spPr>
        <p:txBody>
          <a:bodyPr wrap="square" rtlCol="0">
            <a:spAutoFit/>
          </a:bodyPr>
          <a:lstStyle/>
          <a:p>
            <a:pPr algn="ct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Cung</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cấp</a:t>
            </a:r>
            <a:endPar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algn="ct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hạ</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tầng</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liên</a:t>
            </a:r>
            <a:r>
              <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6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quan</a:t>
            </a:r>
            <a:endParaRPr lang="en-US" sz="16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1300" name="TextBox 1299">
            <a:extLst>
              <a:ext uri="{FF2B5EF4-FFF2-40B4-BE49-F238E27FC236}">
                <a16:creationId xmlns:a16="http://schemas.microsoft.com/office/drawing/2014/main" id="{3E134348-A74A-4FAE-A701-65F1947F2C5C}"/>
              </a:ext>
            </a:extLst>
          </p:cNvPr>
          <p:cNvSpPr txBox="1"/>
          <p:nvPr/>
        </p:nvSpPr>
        <p:spPr>
          <a:xfrm>
            <a:off x="832075" y="194443"/>
            <a:ext cx="6344991"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DỊCH VỤ CỦA ONLINECRM</a:t>
            </a:r>
            <a:endParaRPr lang="vi-VN" sz="4400" b="1" dirty="0">
              <a:solidFill>
                <a:srgbClr val="273444"/>
              </a:solidFill>
              <a:latin typeface="#9Slide03 Bebas Neue Bold" panose="020B0606020202050201" pitchFamily="34" charset="0"/>
            </a:endParaRPr>
          </a:p>
        </p:txBody>
      </p:sp>
      <p:cxnSp>
        <p:nvCxnSpPr>
          <p:cNvPr id="1301" name="Straight Connector 1300">
            <a:extLst>
              <a:ext uri="{FF2B5EF4-FFF2-40B4-BE49-F238E27FC236}">
                <a16:creationId xmlns:a16="http://schemas.microsoft.com/office/drawing/2014/main" id="{5161AC92-F6D4-4173-9FE1-86681231AD41}"/>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302" name="Parallelogram 1301">
            <a:extLst>
              <a:ext uri="{FF2B5EF4-FFF2-40B4-BE49-F238E27FC236}">
                <a16:creationId xmlns:a16="http://schemas.microsoft.com/office/drawing/2014/main" id="{6AB18422-8C62-4853-BD46-880CFD91440D}"/>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3" name="TextBox 1302">
            <a:extLst>
              <a:ext uri="{FF2B5EF4-FFF2-40B4-BE49-F238E27FC236}">
                <a16:creationId xmlns:a16="http://schemas.microsoft.com/office/drawing/2014/main" id="{DAF99419-27EB-4965-933B-F7A6D7053957}"/>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pic>
        <p:nvPicPr>
          <p:cNvPr id="1304" name="Picture 1303">
            <a:extLst>
              <a:ext uri="{FF2B5EF4-FFF2-40B4-BE49-F238E27FC236}">
                <a16:creationId xmlns:a16="http://schemas.microsoft.com/office/drawing/2014/main" id="{B506F59F-D3C1-48E0-AF53-A86D7CC6E582}"/>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pic>
        <p:nvPicPr>
          <p:cNvPr id="2" name="Picture 1">
            <a:extLst>
              <a:ext uri="{FF2B5EF4-FFF2-40B4-BE49-F238E27FC236}">
                <a16:creationId xmlns:a16="http://schemas.microsoft.com/office/drawing/2014/main" id="{D6C9CD5C-F5D0-4786-AD05-E18F4C56A1C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5133216" y="3386967"/>
            <a:ext cx="1967132" cy="483221"/>
          </a:xfrm>
          <a:prstGeom prst="rect">
            <a:avLst/>
          </a:prstGeom>
        </p:spPr>
      </p:pic>
      <p:sp>
        <p:nvSpPr>
          <p:cNvPr id="58" name="Parallelogram 57">
            <a:extLst>
              <a:ext uri="{FF2B5EF4-FFF2-40B4-BE49-F238E27FC236}">
                <a16:creationId xmlns:a16="http://schemas.microsoft.com/office/drawing/2014/main" id="{2E776F81-7322-416C-88DB-F713D8C17CC3}"/>
              </a:ext>
            </a:extLst>
          </p:cNvPr>
          <p:cNvSpPr/>
          <p:nvPr/>
        </p:nvSpPr>
        <p:spPr>
          <a:xfrm rot="6232892" flipV="1">
            <a:off x="-152406" y="208686"/>
            <a:ext cx="844082" cy="70132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Parallelogram 58">
            <a:extLst>
              <a:ext uri="{FF2B5EF4-FFF2-40B4-BE49-F238E27FC236}">
                <a16:creationId xmlns:a16="http://schemas.microsoft.com/office/drawing/2014/main" id="{DF379134-CA14-4942-8213-1A93462E31A0}"/>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187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2" presetClass="entr" presetSubtype="8" fill="hold" grpId="0" nodeType="withEffect">
                                  <p:stCondLst>
                                    <p:cond delay="0"/>
                                  </p:stCondLst>
                                  <p:childTnLst>
                                    <p:set>
                                      <p:cBhvr>
                                        <p:cTn id="8" dur="1" fill="hold">
                                          <p:stCondLst>
                                            <p:cond delay="0"/>
                                          </p:stCondLst>
                                        </p:cTn>
                                        <p:tgtEl>
                                          <p:spTgt spid="1300"/>
                                        </p:tgtEl>
                                        <p:attrNameLst>
                                          <p:attrName>style.visibility</p:attrName>
                                        </p:attrNameLst>
                                      </p:cBhvr>
                                      <p:to>
                                        <p:strVal val="visible"/>
                                      </p:to>
                                    </p:set>
                                    <p:anim calcmode="lin" valueType="num">
                                      <p:cBhvr additive="base">
                                        <p:cTn id="9" dur="500" fill="hold"/>
                                        <p:tgtEl>
                                          <p:spTgt spid="1300"/>
                                        </p:tgtEl>
                                        <p:attrNameLst>
                                          <p:attrName>ppt_x</p:attrName>
                                        </p:attrNameLst>
                                      </p:cBhvr>
                                      <p:tavLst>
                                        <p:tav tm="0">
                                          <p:val>
                                            <p:strVal val="0-#ppt_w/2"/>
                                          </p:val>
                                        </p:tav>
                                        <p:tav tm="100000">
                                          <p:val>
                                            <p:strVal val="#ppt_x"/>
                                          </p:val>
                                        </p:tav>
                                      </p:tavLst>
                                    </p:anim>
                                    <p:anim calcmode="lin" valueType="num">
                                      <p:cBhvr additive="base">
                                        <p:cTn id="10" dur="500" fill="hold"/>
                                        <p:tgtEl>
                                          <p:spTgt spid="1300"/>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3" presetClass="entr" presetSubtype="28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4/3*#ppt_w"/>
                                          </p:val>
                                        </p:tav>
                                        <p:tav tm="100000">
                                          <p:val>
                                            <p:strVal val="#ppt_w"/>
                                          </p:val>
                                        </p:tav>
                                      </p:tavLst>
                                    </p:anim>
                                    <p:anim calcmode="lin" valueType="num">
                                      <p:cBhvr>
                                        <p:cTn id="15" dur="500" fill="hold"/>
                                        <p:tgtEl>
                                          <p:spTgt spid="3"/>
                                        </p:tgtEl>
                                        <p:attrNameLst>
                                          <p:attrName>ppt_h</p:attrName>
                                        </p:attrNameLst>
                                      </p:cBhvr>
                                      <p:tavLst>
                                        <p:tav tm="0">
                                          <p:val>
                                            <p:strVal val="4/3*#ppt_h"/>
                                          </p:val>
                                        </p:tav>
                                        <p:tav tm="100000">
                                          <p:val>
                                            <p:strVal val="#ppt_h"/>
                                          </p:val>
                                        </p:tav>
                                      </p:tavLst>
                                    </p:anim>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1217"/>
                                        </p:tgtEl>
                                        <p:attrNameLst>
                                          <p:attrName>style.visibility</p:attrName>
                                        </p:attrNameLst>
                                      </p:cBhvr>
                                      <p:to>
                                        <p:strVal val="visible"/>
                                      </p:to>
                                    </p:set>
                                    <p:animEffect transition="in" filter="wipe(right)">
                                      <p:cBhvr>
                                        <p:cTn id="24" dur="500"/>
                                        <p:tgtEl>
                                          <p:spTgt spid="1217"/>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1216"/>
                                        </p:tgtEl>
                                        <p:attrNameLst>
                                          <p:attrName>style.visibility</p:attrName>
                                        </p:attrNameLst>
                                      </p:cBhvr>
                                      <p:to>
                                        <p:strVal val="visible"/>
                                      </p:to>
                                    </p:set>
                                    <p:animEffect transition="in" filter="wipe(right)">
                                      <p:cBhvr>
                                        <p:cTn id="27" dur="500"/>
                                        <p:tgtEl>
                                          <p:spTgt spid="1216"/>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218"/>
                                        </p:tgtEl>
                                        <p:attrNameLst>
                                          <p:attrName>style.visibility</p:attrName>
                                        </p:attrNameLst>
                                      </p:cBhvr>
                                      <p:to>
                                        <p:strVal val="visible"/>
                                      </p:to>
                                    </p:set>
                                    <p:animEffect transition="in" filter="wipe(right)">
                                      <p:cBhvr>
                                        <p:cTn id="30" dur="500"/>
                                        <p:tgtEl>
                                          <p:spTgt spid="121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219"/>
                                        </p:tgtEl>
                                        <p:attrNameLst>
                                          <p:attrName>style.visibility</p:attrName>
                                        </p:attrNameLst>
                                      </p:cBhvr>
                                      <p:to>
                                        <p:strVal val="visible"/>
                                      </p:to>
                                    </p:set>
                                    <p:animEffect transition="in" filter="wipe(left)">
                                      <p:cBhvr>
                                        <p:cTn id="33" dur="500"/>
                                        <p:tgtEl>
                                          <p:spTgt spid="121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221"/>
                                        </p:tgtEl>
                                        <p:attrNameLst>
                                          <p:attrName>style.visibility</p:attrName>
                                        </p:attrNameLst>
                                      </p:cBhvr>
                                      <p:to>
                                        <p:strVal val="visible"/>
                                      </p:to>
                                    </p:set>
                                    <p:animEffect transition="in" filter="wipe(left)">
                                      <p:cBhvr>
                                        <p:cTn id="36" dur="500"/>
                                        <p:tgtEl>
                                          <p:spTgt spid="122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220"/>
                                        </p:tgtEl>
                                        <p:attrNameLst>
                                          <p:attrName>style.visibility</p:attrName>
                                        </p:attrNameLst>
                                      </p:cBhvr>
                                      <p:to>
                                        <p:strVal val="visible"/>
                                      </p:to>
                                    </p:set>
                                    <p:animEffect transition="in" filter="wipe(left)">
                                      <p:cBhvr>
                                        <p:cTn id="39" dur="500"/>
                                        <p:tgtEl>
                                          <p:spTgt spid="1220"/>
                                        </p:tgtEl>
                                      </p:cBhvr>
                                    </p:animEffect>
                                  </p:childTnLst>
                                </p:cTn>
                              </p:par>
                              <p:par>
                                <p:cTn id="40" presetID="10" presetClass="entr" presetSubtype="0" fill="hold" grpId="0" nodeType="withEffect">
                                  <p:stCondLst>
                                    <p:cond delay="250"/>
                                  </p:stCondLst>
                                  <p:childTnLst>
                                    <p:set>
                                      <p:cBhvr>
                                        <p:cTn id="41" dur="1" fill="hold">
                                          <p:stCondLst>
                                            <p:cond delay="0"/>
                                          </p:stCondLst>
                                        </p:cTn>
                                        <p:tgtEl>
                                          <p:spTgt spid="1222"/>
                                        </p:tgtEl>
                                        <p:attrNameLst>
                                          <p:attrName>style.visibility</p:attrName>
                                        </p:attrNameLst>
                                      </p:cBhvr>
                                      <p:to>
                                        <p:strVal val="visible"/>
                                      </p:to>
                                    </p:set>
                                    <p:animEffect transition="in" filter="fade">
                                      <p:cBhvr>
                                        <p:cTn id="42" dur="250"/>
                                        <p:tgtEl>
                                          <p:spTgt spid="1222"/>
                                        </p:tgtEl>
                                      </p:cBhvr>
                                    </p:animEffect>
                                  </p:childTnLst>
                                </p:cTn>
                              </p:par>
                              <p:par>
                                <p:cTn id="43" presetID="10" presetClass="entr" presetSubtype="0" fill="hold" grpId="0" nodeType="withEffect">
                                  <p:stCondLst>
                                    <p:cond delay="250"/>
                                  </p:stCondLst>
                                  <p:childTnLst>
                                    <p:set>
                                      <p:cBhvr>
                                        <p:cTn id="44" dur="1" fill="hold">
                                          <p:stCondLst>
                                            <p:cond delay="0"/>
                                          </p:stCondLst>
                                        </p:cTn>
                                        <p:tgtEl>
                                          <p:spTgt spid="1223"/>
                                        </p:tgtEl>
                                        <p:attrNameLst>
                                          <p:attrName>style.visibility</p:attrName>
                                        </p:attrNameLst>
                                      </p:cBhvr>
                                      <p:to>
                                        <p:strVal val="visible"/>
                                      </p:to>
                                    </p:set>
                                    <p:animEffect transition="in" filter="fade">
                                      <p:cBhvr>
                                        <p:cTn id="45" dur="250"/>
                                        <p:tgtEl>
                                          <p:spTgt spid="1223"/>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1224"/>
                                        </p:tgtEl>
                                        <p:attrNameLst>
                                          <p:attrName>style.visibility</p:attrName>
                                        </p:attrNameLst>
                                      </p:cBhvr>
                                      <p:to>
                                        <p:strVal val="visible"/>
                                      </p:to>
                                    </p:set>
                                    <p:animEffect transition="in" filter="fade">
                                      <p:cBhvr>
                                        <p:cTn id="48" dur="250"/>
                                        <p:tgtEl>
                                          <p:spTgt spid="1224"/>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1227"/>
                                        </p:tgtEl>
                                        <p:attrNameLst>
                                          <p:attrName>style.visibility</p:attrName>
                                        </p:attrNameLst>
                                      </p:cBhvr>
                                      <p:to>
                                        <p:strVal val="visible"/>
                                      </p:to>
                                    </p:set>
                                    <p:animEffect transition="in" filter="fade">
                                      <p:cBhvr>
                                        <p:cTn id="51" dur="250"/>
                                        <p:tgtEl>
                                          <p:spTgt spid="1227"/>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1226"/>
                                        </p:tgtEl>
                                        <p:attrNameLst>
                                          <p:attrName>style.visibility</p:attrName>
                                        </p:attrNameLst>
                                      </p:cBhvr>
                                      <p:to>
                                        <p:strVal val="visible"/>
                                      </p:to>
                                    </p:set>
                                    <p:animEffect transition="in" filter="fade">
                                      <p:cBhvr>
                                        <p:cTn id="54" dur="250"/>
                                        <p:tgtEl>
                                          <p:spTgt spid="1226"/>
                                        </p:tgtEl>
                                      </p:cBhvr>
                                    </p:animEffect>
                                  </p:childTnLst>
                                </p:cTn>
                              </p:par>
                              <p:par>
                                <p:cTn id="55" presetID="10" presetClass="entr" presetSubtype="0" fill="hold" grpId="0" nodeType="withEffect">
                                  <p:stCondLst>
                                    <p:cond delay="250"/>
                                  </p:stCondLst>
                                  <p:childTnLst>
                                    <p:set>
                                      <p:cBhvr>
                                        <p:cTn id="56" dur="1" fill="hold">
                                          <p:stCondLst>
                                            <p:cond delay="0"/>
                                          </p:stCondLst>
                                        </p:cTn>
                                        <p:tgtEl>
                                          <p:spTgt spid="1225"/>
                                        </p:tgtEl>
                                        <p:attrNameLst>
                                          <p:attrName>style.visibility</p:attrName>
                                        </p:attrNameLst>
                                      </p:cBhvr>
                                      <p:to>
                                        <p:strVal val="visible"/>
                                      </p:to>
                                    </p:set>
                                    <p:animEffect transition="in" filter="fade">
                                      <p:cBhvr>
                                        <p:cTn id="57" dur="250"/>
                                        <p:tgtEl>
                                          <p:spTgt spid="1225"/>
                                        </p:tgtEl>
                                      </p:cBhvr>
                                    </p:animEffect>
                                  </p:childTnLst>
                                </p:cTn>
                              </p:par>
                            </p:childTnLst>
                          </p:cTn>
                        </p:par>
                        <p:par>
                          <p:cTn id="58" fill="hold">
                            <p:stCondLst>
                              <p:cond delay="1500"/>
                            </p:stCondLst>
                            <p:childTnLst>
                              <p:par>
                                <p:cTn id="59" presetID="53" presetClass="entr" presetSubtype="16" fill="hold" grpId="0" nodeType="afterEffect">
                                  <p:stCondLst>
                                    <p:cond delay="0"/>
                                  </p:stCondLst>
                                  <p:childTnLst>
                                    <p:set>
                                      <p:cBhvr>
                                        <p:cTn id="60" dur="1" fill="hold">
                                          <p:stCondLst>
                                            <p:cond delay="0"/>
                                          </p:stCondLst>
                                        </p:cTn>
                                        <p:tgtEl>
                                          <p:spTgt spid="1240"/>
                                        </p:tgtEl>
                                        <p:attrNameLst>
                                          <p:attrName>style.visibility</p:attrName>
                                        </p:attrNameLst>
                                      </p:cBhvr>
                                      <p:to>
                                        <p:strVal val="visible"/>
                                      </p:to>
                                    </p:set>
                                    <p:anim calcmode="lin" valueType="num">
                                      <p:cBhvr>
                                        <p:cTn id="61" dur="500" fill="hold"/>
                                        <p:tgtEl>
                                          <p:spTgt spid="1240"/>
                                        </p:tgtEl>
                                        <p:attrNameLst>
                                          <p:attrName>ppt_w</p:attrName>
                                        </p:attrNameLst>
                                      </p:cBhvr>
                                      <p:tavLst>
                                        <p:tav tm="0">
                                          <p:val>
                                            <p:fltVal val="0"/>
                                          </p:val>
                                        </p:tav>
                                        <p:tav tm="100000">
                                          <p:val>
                                            <p:strVal val="#ppt_w"/>
                                          </p:val>
                                        </p:tav>
                                      </p:tavLst>
                                    </p:anim>
                                    <p:anim calcmode="lin" valueType="num">
                                      <p:cBhvr>
                                        <p:cTn id="62" dur="500" fill="hold"/>
                                        <p:tgtEl>
                                          <p:spTgt spid="1240"/>
                                        </p:tgtEl>
                                        <p:attrNameLst>
                                          <p:attrName>ppt_h</p:attrName>
                                        </p:attrNameLst>
                                      </p:cBhvr>
                                      <p:tavLst>
                                        <p:tav tm="0">
                                          <p:val>
                                            <p:fltVal val="0"/>
                                          </p:val>
                                        </p:tav>
                                        <p:tav tm="100000">
                                          <p:val>
                                            <p:strVal val="#ppt_h"/>
                                          </p:val>
                                        </p:tav>
                                      </p:tavLst>
                                    </p:anim>
                                    <p:animEffect transition="in" filter="fade">
                                      <p:cBhvr>
                                        <p:cTn id="63" dur="500"/>
                                        <p:tgtEl>
                                          <p:spTgt spid="1240"/>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242"/>
                                        </p:tgtEl>
                                        <p:attrNameLst>
                                          <p:attrName>style.visibility</p:attrName>
                                        </p:attrNameLst>
                                      </p:cBhvr>
                                      <p:to>
                                        <p:strVal val="visible"/>
                                      </p:to>
                                    </p:set>
                                    <p:anim calcmode="lin" valueType="num">
                                      <p:cBhvr>
                                        <p:cTn id="66" dur="500" fill="hold"/>
                                        <p:tgtEl>
                                          <p:spTgt spid="1242"/>
                                        </p:tgtEl>
                                        <p:attrNameLst>
                                          <p:attrName>ppt_w</p:attrName>
                                        </p:attrNameLst>
                                      </p:cBhvr>
                                      <p:tavLst>
                                        <p:tav tm="0">
                                          <p:val>
                                            <p:fltVal val="0"/>
                                          </p:val>
                                        </p:tav>
                                        <p:tav tm="100000">
                                          <p:val>
                                            <p:strVal val="#ppt_w"/>
                                          </p:val>
                                        </p:tav>
                                      </p:tavLst>
                                    </p:anim>
                                    <p:anim calcmode="lin" valueType="num">
                                      <p:cBhvr>
                                        <p:cTn id="67" dur="500" fill="hold"/>
                                        <p:tgtEl>
                                          <p:spTgt spid="1242"/>
                                        </p:tgtEl>
                                        <p:attrNameLst>
                                          <p:attrName>ppt_h</p:attrName>
                                        </p:attrNameLst>
                                      </p:cBhvr>
                                      <p:tavLst>
                                        <p:tav tm="0">
                                          <p:val>
                                            <p:fltVal val="0"/>
                                          </p:val>
                                        </p:tav>
                                        <p:tav tm="100000">
                                          <p:val>
                                            <p:strVal val="#ppt_h"/>
                                          </p:val>
                                        </p:tav>
                                      </p:tavLst>
                                    </p:anim>
                                    <p:animEffect transition="in" filter="fade">
                                      <p:cBhvr>
                                        <p:cTn id="68" dur="500"/>
                                        <p:tgtEl>
                                          <p:spTgt spid="1242"/>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247"/>
                                        </p:tgtEl>
                                        <p:attrNameLst>
                                          <p:attrName>style.visibility</p:attrName>
                                        </p:attrNameLst>
                                      </p:cBhvr>
                                      <p:to>
                                        <p:strVal val="visible"/>
                                      </p:to>
                                    </p:set>
                                    <p:anim calcmode="lin" valueType="num">
                                      <p:cBhvr>
                                        <p:cTn id="71" dur="500" fill="hold"/>
                                        <p:tgtEl>
                                          <p:spTgt spid="1247"/>
                                        </p:tgtEl>
                                        <p:attrNameLst>
                                          <p:attrName>ppt_w</p:attrName>
                                        </p:attrNameLst>
                                      </p:cBhvr>
                                      <p:tavLst>
                                        <p:tav tm="0">
                                          <p:val>
                                            <p:fltVal val="0"/>
                                          </p:val>
                                        </p:tav>
                                        <p:tav tm="100000">
                                          <p:val>
                                            <p:strVal val="#ppt_w"/>
                                          </p:val>
                                        </p:tav>
                                      </p:tavLst>
                                    </p:anim>
                                    <p:anim calcmode="lin" valueType="num">
                                      <p:cBhvr>
                                        <p:cTn id="72" dur="500" fill="hold"/>
                                        <p:tgtEl>
                                          <p:spTgt spid="1247"/>
                                        </p:tgtEl>
                                        <p:attrNameLst>
                                          <p:attrName>ppt_h</p:attrName>
                                        </p:attrNameLst>
                                      </p:cBhvr>
                                      <p:tavLst>
                                        <p:tav tm="0">
                                          <p:val>
                                            <p:fltVal val="0"/>
                                          </p:val>
                                        </p:tav>
                                        <p:tav tm="100000">
                                          <p:val>
                                            <p:strVal val="#ppt_h"/>
                                          </p:val>
                                        </p:tav>
                                      </p:tavLst>
                                    </p:anim>
                                    <p:animEffect transition="in" filter="fade">
                                      <p:cBhvr>
                                        <p:cTn id="73" dur="500"/>
                                        <p:tgtEl>
                                          <p:spTgt spid="1247"/>
                                        </p:tgtEl>
                                      </p:cBhvr>
                                    </p:animEffect>
                                  </p:childTnLst>
                                </p:cTn>
                              </p:par>
                              <p:par>
                                <p:cTn id="74" presetID="53" presetClass="entr" presetSubtype="16" fill="hold" nodeType="withEffect">
                                  <p:stCondLst>
                                    <p:cond delay="0"/>
                                  </p:stCondLst>
                                  <p:childTnLst>
                                    <p:set>
                                      <p:cBhvr>
                                        <p:cTn id="75" dur="1" fill="hold">
                                          <p:stCondLst>
                                            <p:cond delay="0"/>
                                          </p:stCondLst>
                                        </p:cTn>
                                        <p:tgtEl>
                                          <p:spTgt spid="1263"/>
                                        </p:tgtEl>
                                        <p:attrNameLst>
                                          <p:attrName>style.visibility</p:attrName>
                                        </p:attrNameLst>
                                      </p:cBhvr>
                                      <p:to>
                                        <p:strVal val="visible"/>
                                      </p:to>
                                    </p:set>
                                    <p:anim calcmode="lin" valueType="num">
                                      <p:cBhvr>
                                        <p:cTn id="76" dur="500" fill="hold"/>
                                        <p:tgtEl>
                                          <p:spTgt spid="1263"/>
                                        </p:tgtEl>
                                        <p:attrNameLst>
                                          <p:attrName>ppt_w</p:attrName>
                                        </p:attrNameLst>
                                      </p:cBhvr>
                                      <p:tavLst>
                                        <p:tav tm="0">
                                          <p:val>
                                            <p:fltVal val="0"/>
                                          </p:val>
                                        </p:tav>
                                        <p:tav tm="100000">
                                          <p:val>
                                            <p:strVal val="#ppt_w"/>
                                          </p:val>
                                        </p:tav>
                                      </p:tavLst>
                                    </p:anim>
                                    <p:anim calcmode="lin" valueType="num">
                                      <p:cBhvr>
                                        <p:cTn id="77" dur="500" fill="hold"/>
                                        <p:tgtEl>
                                          <p:spTgt spid="1263"/>
                                        </p:tgtEl>
                                        <p:attrNameLst>
                                          <p:attrName>ppt_h</p:attrName>
                                        </p:attrNameLst>
                                      </p:cBhvr>
                                      <p:tavLst>
                                        <p:tav tm="0">
                                          <p:val>
                                            <p:fltVal val="0"/>
                                          </p:val>
                                        </p:tav>
                                        <p:tav tm="100000">
                                          <p:val>
                                            <p:strVal val="#ppt_h"/>
                                          </p:val>
                                        </p:tav>
                                      </p:tavLst>
                                    </p:anim>
                                    <p:animEffect transition="in" filter="fade">
                                      <p:cBhvr>
                                        <p:cTn id="78" dur="500"/>
                                        <p:tgtEl>
                                          <p:spTgt spid="1263"/>
                                        </p:tgtEl>
                                      </p:cBhvr>
                                    </p:animEffect>
                                  </p:childTnLst>
                                </p:cTn>
                              </p:par>
                              <p:par>
                                <p:cTn id="79" presetID="53" presetClass="entr" presetSubtype="16" fill="hold" nodeType="withEffect">
                                  <p:stCondLst>
                                    <p:cond delay="0"/>
                                  </p:stCondLst>
                                  <p:childTnLst>
                                    <p:set>
                                      <p:cBhvr>
                                        <p:cTn id="80" dur="1" fill="hold">
                                          <p:stCondLst>
                                            <p:cond delay="0"/>
                                          </p:stCondLst>
                                        </p:cTn>
                                        <p:tgtEl>
                                          <p:spTgt spid="1265"/>
                                        </p:tgtEl>
                                        <p:attrNameLst>
                                          <p:attrName>style.visibility</p:attrName>
                                        </p:attrNameLst>
                                      </p:cBhvr>
                                      <p:to>
                                        <p:strVal val="visible"/>
                                      </p:to>
                                    </p:set>
                                    <p:anim calcmode="lin" valueType="num">
                                      <p:cBhvr>
                                        <p:cTn id="81" dur="500" fill="hold"/>
                                        <p:tgtEl>
                                          <p:spTgt spid="1265"/>
                                        </p:tgtEl>
                                        <p:attrNameLst>
                                          <p:attrName>ppt_w</p:attrName>
                                        </p:attrNameLst>
                                      </p:cBhvr>
                                      <p:tavLst>
                                        <p:tav tm="0">
                                          <p:val>
                                            <p:fltVal val="0"/>
                                          </p:val>
                                        </p:tav>
                                        <p:tav tm="100000">
                                          <p:val>
                                            <p:strVal val="#ppt_w"/>
                                          </p:val>
                                        </p:tav>
                                      </p:tavLst>
                                    </p:anim>
                                    <p:anim calcmode="lin" valueType="num">
                                      <p:cBhvr>
                                        <p:cTn id="82" dur="500" fill="hold"/>
                                        <p:tgtEl>
                                          <p:spTgt spid="1265"/>
                                        </p:tgtEl>
                                        <p:attrNameLst>
                                          <p:attrName>ppt_h</p:attrName>
                                        </p:attrNameLst>
                                      </p:cBhvr>
                                      <p:tavLst>
                                        <p:tav tm="0">
                                          <p:val>
                                            <p:fltVal val="0"/>
                                          </p:val>
                                        </p:tav>
                                        <p:tav tm="100000">
                                          <p:val>
                                            <p:strVal val="#ppt_h"/>
                                          </p:val>
                                        </p:tav>
                                      </p:tavLst>
                                    </p:anim>
                                    <p:animEffect transition="in" filter="fade">
                                      <p:cBhvr>
                                        <p:cTn id="83" dur="500"/>
                                        <p:tgtEl>
                                          <p:spTgt spid="1265"/>
                                        </p:tgtEl>
                                      </p:cBhvr>
                                    </p:animEffect>
                                  </p:childTnLst>
                                </p:cTn>
                              </p:par>
                              <p:par>
                                <p:cTn id="84" presetID="53" presetClass="entr" presetSubtype="16" fill="hold" nodeType="withEffect">
                                  <p:stCondLst>
                                    <p:cond delay="0"/>
                                  </p:stCondLst>
                                  <p:childTnLst>
                                    <p:set>
                                      <p:cBhvr>
                                        <p:cTn id="85" dur="1" fill="hold">
                                          <p:stCondLst>
                                            <p:cond delay="0"/>
                                          </p:stCondLst>
                                        </p:cTn>
                                        <p:tgtEl>
                                          <p:spTgt spid="1275"/>
                                        </p:tgtEl>
                                        <p:attrNameLst>
                                          <p:attrName>style.visibility</p:attrName>
                                        </p:attrNameLst>
                                      </p:cBhvr>
                                      <p:to>
                                        <p:strVal val="visible"/>
                                      </p:to>
                                    </p:set>
                                    <p:anim calcmode="lin" valueType="num">
                                      <p:cBhvr>
                                        <p:cTn id="86" dur="500" fill="hold"/>
                                        <p:tgtEl>
                                          <p:spTgt spid="1275"/>
                                        </p:tgtEl>
                                        <p:attrNameLst>
                                          <p:attrName>ppt_w</p:attrName>
                                        </p:attrNameLst>
                                      </p:cBhvr>
                                      <p:tavLst>
                                        <p:tav tm="0">
                                          <p:val>
                                            <p:fltVal val="0"/>
                                          </p:val>
                                        </p:tav>
                                        <p:tav tm="100000">
                                          <p:val>
                                            <p:strVal val="#ppt_w"/>
                                          </p:val>
                                        </p:tav>
                                      </p:tavLst>
                                    </p:anim>
                                    <p:anim calcmode="lin" valueType="num">
                                      <p:cBhvr>
                                        <p:cTn id="87" dur="500" fill="hold"/>
                                        <p:tgtEl>
                                          <p:spTgt spid="1275"/>
                                        </p:tgtEl>
                                        <p:attrNameLst>
                                          <p:attrName>ppt_h</p:attrName>
                                        </p:attrNameLst>
                                      </p:cBhvr>
                                      <p:tavLst>
                                        <p:tav tm="0">
                                          <p:val>
                                            <p:fltVal val="0"/>
                                          </p:val>
                                        </p:tav>
                                        <p:tav tm="100000">
                                          <p:val>
                                            <p:strVal val="#ppt_h"/>
                                          </p:val>
                                        </p:tav>
                                      </p:tavLst>
                                    </p:anim>
                                    <p:animEffect transition="in" filter="fade">
                                      <p:cBhvr>
                                        <p:cTn id="88" dur="500"/>
                                        <p:tgtEl>
                                          <p:spTgt spid="1275"/>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1229"/>
                                        </p:tgtEl>
                                        <p:attrNameLst>
                                          <p:attrName>style.visibility</p:attrName>
                                        </p:attrNameLst>
                                      </p:cBhvr>
                                      <p:to>
                                        <p:strVal val="visible"/>
                                      </p:to>
                                    </p:set>
                                    <p:anim calcmode="lin" valueType="num">
                                      <p:cBhvr>
                                        <p:cTn id="91" dur="500" fill="hold"/>
                                        <p:tgtEl>
                                          <p:spTgt spid="1229"/>
                                        </p:tgtEl>
                                        <p:attrNameLst>
                                          <p:attrName>ppt_w</p:attrName>
                                        </p:attrNameLst>
                                      </p:cBhvr>
                                      <p:tavLst>
                                        <p:tav tm="0">
                                          <p:val>
                                            <p:fltVal val="0"/>
                                          </p:val>
                                        </p:tav>
                                        <p:tav tm="100000">
                                          <p:val>
                                            <p:strVal val="#ppt_w"/>
                                          </p:val>
                                        </p:tav>
                                      </p:tavLst>
                                    </p:anim>
                                    <p:anim calcmode="lin" valueType="num">
                                      <p:cBhvr>
                                        <p:cTn id="92" dur="500" fill="hold"/>
                                        <p:tgtEl>
                                          <p:spTgt spid="1229"/>
                                        </p:tgtEl>
                                        <p:attrNameLst>
                                          <p:attrName>ppt_h</p:attrName>
                                        </p:attrNameLst>
                                      </p:cBhvr>
                                      <p:tavLst>
                                        <p:tav tm="0">
                                          <p:val>
                                            <p:fltVal val="0"/>
                                          </p:val>
                                        </p:tav>
                                        <p:tav tm="100000">
                                          <p:val>
                                            <p:strVal val="#ppt_h"/>
                                          </p:val>
                                        </p:tav>
                                      </p:tavLst>
                                    </p:anim>
                                    <p:animEffect transition="in" filter="fade">
                                      <p:cBhvr>
                                        <p:cTn id="93" dur="500"/>
                                        <p:tgtEl>
                                          <p:spTgt spid="1229"/>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1231"/>
                                        </p:tgtEl>
                                        <p:attrNameLst>
                                          <p:attrName>style.visibility</p:attrName>
                                        </p:attrNameLst>
                                      </p:cBhvr>
                                      <p:to>
                                        <p:strVal val="visible"/>
                                      </p:to>
                                    </p:set>
                                    <p:anim calcmode="lin" valueType="num">
                                      <p:cBhvr>
                                        <p:cTn id="96" dur="500" fill="hold"/>
                                        <p:tgtEl>
                                          <p:spTgt spid="1231"/>
                                        </p:tgtEl>
                                        <p:attrNameLst>
                                          <p:attrName>ppt_w</p:attrName>
                                        </p:attrNameLst>
                                      </p:cBhvr>
                                      <p:tavLst>
                                        <p:tav tm="0">
                                          <p:val>
                                            <p:fltVal val="0"/>
                                          </p:val>
                                        </p:tav>
                                        <p:tav tm="100000">
                                          <p:val>
                                            <p:strVal val="#ppt_w"/>
                                          </p:val>
                                        </p:tav>
                                      </p:tavLst>
                                    </p:anim>
                                    <p:anim calcmode="lin" valueType="num">
                                      <p:cBhvr>
                                        <p:cTn id="97" dur="500" fill="hold"/>
                                        <p:tgtEl>
                                          <p:spTgt spid="1231"/>
                                        </p:tgtEl>
                                        <p:attrNameLst>
                                          <p:attrName>ppt_h</p:attrName>
                                        </p:attrNameLst>
                                      </p:cBhvr>
                                      <p:tavLst>
                                        <p:tav tm="0">
                                          <p:val>
                                            <p:fltVal val="0"/>
                                          </p:val>
                                        </p:tav>
                                        <p:tav tm="100000">
                                          <p:val>
                                            <p:strVal val="#ppt_h"/>
                                          </p:val>
                                        </p:tav>
                                      </p:tavLst>
                                    </p:anim>
                                    <p:animEffect transition="in" filter="fade">
                                      <p:cBhvr>
                                        <p:cTn id="98" dur="500"/>
                                        <p:tgtEl>
                                          <p:spTgt spid="1231"/>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238"/>
                                        </p:tgtEl>
                                        <p:attrNameLst>
                                          <p:attrName>style.visibility</p:attrName>
                                        </p:attrNameLst>
                                      </p:cBhvr>
                                      <p:to>
                                        <p:strVal val="visible"/>
                                      </p:to>
                                    </p:set>
                                    <p:anim calcmode="lin" valueType="num">
                                      <p:cBhvr>
                                        <p:cTn id="101" dur="500" fill="hold"/>
                                        <p:tgtEl>
                                          <p:spTgt spid="1238"/>
                                        </p:tgtEl>
                                        <p:attrNameLst>
                                          <p:attrName>ppt_w</p:attrName>
                                        </p:attrNameLst>
                                      </p:cBhvr>
                                      <p:tavLst>
                                        <p:tav tm="0">
                                          <p:val>
                                            <p:fltVal val="0"/>
                                          </p:val>
                                        </p:tav>
                                        <p:tav tm="100000">
                                          <p:val>
                                            <p:strVal val="#ppt_w"/>
                                          </p:val>
                                        </p:tav>
                                      </p:tavLst>
                                    </p:anim>
                                    <p:anim calcmode="lin" valueType="num">
                                      <p:cBhvr>
                                        <p:cTn id="102" dur="500" fill="hold"/>
                                        <p:tgtEl>
                                          <p:spTgt spid="1238"/>
                                        </p:tgtEl>
                                        <p:attrNameLst>
                                          <p:attrName>ppt_h</p:attrName>
                                        </p:attrNameLst>
                                      </p:cBhvr>
                                      <p:tavLst>
                                        <p:tav tm="0">
                                          <p:val>
                                            <p:fltVal val="0"/>
                                          </p:val>
                                        </p:tav>
                                        <p:tav tm="100000">
                                          <p:val>
                                            <p:strVal val="#ppt_h"/>
                                          </p:val>
                                        </p:tav>
                                      </p:tavLst>
                                    </p:anim>
                                    <p:animEffect transition="in" filter="fade">
                                      <p:cBhvr>
                                        <p:cTn id="103" dur="500"/>
                                        <p:tgtEl>
                                          <p:spTgt spid="1238"/>
                                        </p:tgtEl>
                                      </p:cBhvr>
                                    </p:animEffect>
                                  </p:childTnLst>
                                </p:cTn>
                              </p:par>
                              <p:par>
                                <p:cTn id="104" presetID="53" presetClass="entr" presetSubtype="16" fill="hold" nodeType="withEffect">
                                  <p:stCondLst>
                                    <p:cond delay="0"/>
                                  </p:stCondLst>
                                  <p:childTnLst>
                                    <p:set>
                                      <p:cBhvr>
                                        <p:cTn id="105" dur="1" fill="hold">
                                          <p:stCondLst>
                                            <p:cond delay="0"/>
                                          </p:stCondLst>
                                        </p:cTn>
                                        <p:tgtEl>
                                          <p:spTgt spid="1261"/>
                                        </p:tgtEl>
                                        <p:attrNameLst>
                                          <p:attrName>style.visibility</p:attrName>
                                        </p:attrNameLst>
                                      </p:cBhvr>
                                      <p:to>
                                        <p:strVal val="visible"/>
                                      </p:to>
                                    </p:set>
                                    <p:anim calcmode="lin" valueType="num">
                                      <p:cBhvr>
                                        <p:cTn id="106" dur="500" fill="hold"/>
                                        <p:tgtEl>
                                          <p:spTgt spid="1261"/>
                                        </p:tgtEl>
                                        <p:attrNameLst>
                                          <p:attrName>ppt_w</p:attrName>
                                        </p:attrNameLst>
                                      </p:cBhvr>
                                      <p:tavLst>
                                        <p:tav tm="0">
                                          <p:val>
                                            <p:fltVal val="0"/>
                                          </p:val>
                                        </p:tav>
                                        <p:tav tm="100000">
                                          <p:val>
                                            <p:strVal val="#ppt_w"/>
                                          </p:val>
                                        </p:tav>
                                      </p:tavLst>
                                    </p:anim>
                                    <p:anim calcmode="lin" valueType="num">
                                      <p:cBhvr>
                                        <p:cTn id="107" dur="500" fill="hold"/>
                                        <p:tgtEl>
                                          <p:spTgt spid="1261"/>
                                        </p:tgtEl>
                                        <p:attrNameLst>
                                          <p:attrName>ppt_h</p:attrName>
                                        </p:attrNameLst>
                                      </p:cBhvr>
                                      <p:tavLst>
                                        <p:tav tm="0">
                                          <p:val>
                                            <p:fltVal val="0"/>
                                          </p:val>
                                        </p:tav>
                                        <p:tav tm="100000">
                                          <p:val>
                                            <p:strVal val="#ppt_h"/>
                                          </p:val>
                                        </p:tav>
                                      </p:tavLst>
                                    </p:anim>
                                    <p:animEffect transition="in" filter="fade">
                                      <p:cBhvr>
                                        <p:cTn id="108" dur="500"/>
                                        <p:tgtEl>
                                          <p:spTgt spid="1261"/>
                                        </p:tgtEl>
                                      </p:cBhvr>
                                    </p:animEffect>
                                  </p:childTnLst>
                                </p:cTn>
                              </p:par>
                              <p:par>
                                <p:cTn id="109" presetID="53" presetClass="entr" presetSubtype="16" fill="hold" nodeType="withEffect">
                                  <p:stCondLst>
                                    <p:cond delay="0"/>
                                  </p:stCondLst>
                                  <p:childTnLst>
                                    <p:set>
                                      <p:cBhvr>
                                        <p:cTn id="110" dur="1" fill="hold">
                                          <p:stCondLst>
                                            <p:cond delay="0"/>
                                          </p:stCondLst>
                                        </p:cTn>
                                        <p:tgtEl>
                                          <p:spTgt spid="1269"/>
                                        </p:tgtEl>
                                        <p:attrNameLst>
                                          <p:attrName>style.visibility</p:attrName>
                                        </p:attrNameLst>
                                      </p:cBhvr>
                                      <p:to>
                                        <p:strVal val="visible"/>
                                      </p:to>
                                    </p:set>
                                    <p:anim calcmode="lin" valueType="num">
                                      <p:cBhvr>
                                        <p:cTn id="111" dur="500" fill="hold"/>
                                        <p:tgtEl>
                                          <p:spTgt spid="1269"/>
                                        </p:tgtEl>
                                        <p:attrNameLst>
                                          <p:attrName>ppt_w</p:attrName>
                                        </p:attrNameLst>
                                      </p:cBhvr>
                                      <p:tavLst>
                                        <p:tav tm="0">
                                          <p:val>
                                            <p:fltVal val="0"/>
                                          </p:val>
                                        </p:tav>
                                        <p:tav tm="100000">
                                          <p:val>
                                            <p:strVal val="#ppt_w"/>
                                          </p:val>
                                        </p:tav>
                                      </p:tavLst>
                                    </p:anim>
                                    <p:anim calcmode="lin" valueType="num">
                                      <p:cBhvr>
                                        <p:cTn id="112" dur="500" fill="hold"/>
                                        <p:tgtEl>
                                          <p:spTgt spid="1269"/>
                                        </p:tgtEl>
                                        <p:attrNameLst>
                                          <p:attrName>ppt_h</p:attrName>
                                        </p:attrNameLst>
                                      </p:cBhvr>
                                      <p:tavLst>
                                        <p:tav tm="0">
                                          <p:val>
                                            <p:fltVal val="0"/>
                                          </p:val>
                                        </p:tav>
                                        <p:tav tm="100000">
                                          <p:val>
                                            <p:strVal val="#ppt_h"/>
                                          </p:val>
                                        </p:tav>
                                      </p:tavLst>
                                    </p:anim>
                                    <p:animEffect transition="in" filter="fade">
                                      <p:cBhvr>
                                        <p:cTn id="113" dur="500"/>
                                        <p:tgtEl>
                                          <p:spTgt spid="1269"/>
                                        </p:tgtEl>
                                      </p:cBhvr>
                                    </p:animEffect>
                                  </p:childTnLst>
                                </p:cTn>
                              </p:par>
                              <p:par>
                                <p:cTn id="114" presetID="53" presetClass="entr" presetSubtype="16" fill="hold" nodeType="withEffect">
                                  <p:stCondLst>
                                    <p:cond delay="0"/>
                                  </p:stCondLst>
                                  <p:childTnLst>
                                    <p:set>
                                      <p:cBhvr>
                                        <p:cTn id="115" dur="1" fill="hold">
                                          <p:stCondLst>
                                            <p:cond delay="0"/>
                                          </p:stCondLst>
                                        </p:cTn>
                                        <p:tgtEl>
                                          <p:spTgt spid="1271"/>
                                        </p:tgtEl>
                                        <p:attrNameLst>
                                          <p:attrName>style.visibility</p:attrName>
                                        </p:attrNameLst>
                                      </p:cBhvr>
                                      <p:to>
                                        <p:strVal val="visible"/>
                                      </p:to>
                                    </p:set>
                                    <p:anim calcmode="lin" valueType="num">
                                      <p:cBhvr>
                                        <p:cTn id="116" dur="500" fill="hold"/>
                                        <p:tgtEl>
                                          <p:spTgt spid="1271"/>
                                        </p:tgtEl>
                                        <p:attrNameLst>
                                          <p:attrName>ppt_w</p:attrName>
                                        </p:attrNameLst>
                                      </p:cBhvr>
                                      <p:tavLst>
                                        <p:tav tm="0">
                                          <p:val>
                                            <p:fltVal val="0"/>
                                          </p:val>
                                        </p:tav>
                                        <p:tav tm="100000">
                                          <p:val>
                                            <p:strVal val="#ppt_w"/>
                                          </p:val>
                                        </p:tav>
                                      </p:tavLst>
                                    </p:anim>
                                    <p:anim calcmode="lin" valueType="num">
                                      <p:cBhvr>
                                        <p:cTn id="117" dur="500" fill="hold"/>
                                        <p:tgtEl>
                                          <p:spTgt spid="1271"/>
                                        </p:tgtEl>
                                        <p:attrNameLst>
                                          <p:attrName>ppt_h</p:attrName>
                                        </p:attrNameLst>
                                      </p:cBhvr>
                                      <p:tavLst>
                                        <p:tav tm="0">
                                          <p:val>
                                            <p:fltVal val="0"/>
                                          </p:val>
                                        </p:tav>
                                        <p:tav tm="100000">
                                          <p:val>
                                            <p:strVal val="#ppt_h"/>
                                          </p:val>
                                        </p:tav>
                                      </p:tavLst>
                                    </p:anim>
                                    <p:animEffect transition="in" filter="fade">
                                      <p:cBhvr>
                                        <p:cTn id="118" dur="500"/>
                                        <p:tgtEl>
                                          <p:spTgt spid="1271"/>
                                        </p:tgtEl>
                                      </p:cBhvr>
                                    </p:animEffect>
                                  </p:childTnLst>
                                </p:cTn>
                              </p:par>
                            </p:childTnLst>
                          </p:cTn>
                        </p:par>
                        <p:par>
                          <p:cTn id="119" fill="hold">
                            <p:stCondLst>
                              <p:cond delay="2000"/>
                            </p:stCondLst>
                            <p:childTnLst>
                              <p:par>
                                <p:cTn id="120" presetID="22" presetClass="entr" presetSubtype="8" fill="hold" grpId="0" nodeType="afterEffect">
                                  <p:stCondLst>
                                    <p:cond delay="0"/>
                                  </p:stCondLst>
                                  <p:childTnLst>
                                    <p:set>
                                      <p:cBhvr>
                                        <p:cTn id="121" dur="1" fill="hold">
                                          <p:stCondLst>
                                            <p:cond delay="0"/>
                                          </p:stCondLst>
                                        </p:cTn>
                                        <p:tgtEl>
                                          <p:spTgt spid="1280"/>
                                        </p:tgtEl>
                                        <p:attrNameLst>
                                          <p:attrName>style.visibility</p:attrName>
                                        </p:attrNameLst>
                                      </p:cBhvr>
                                      <p:to>
                                        <p:strVal val="visible"/>
                                      </p:to>
                                    </p:set>
                                    <p:animEffect transition="in" filter="wipe(left)">
                                      <p:cBhvr>
                                        <p:cTn id="122" dur="500"/>
                                        <p:tgtEl>
                                          <p:spTgt spid="1280"/>
                                        </p:tgtEl>
                                      </p:cBhvr>
                                    </p:animEffect>
                                  </p:childTnLst>
                                </p:cTn>
                              </p:par>
                              <p:par>
                                <p:cTn id="123" presetID="22" presetClass="entr" presetSubtype="8" fill="hold" grpId="0" nodeType="withEffect">
                                  <p:stCondLst>
                                    <p:cond delay="0"/>
                                  </p:stCondLst>
                                  <p:childTnLst>
                                    <p:set>
                                      <p:cBhvr>
                                        <p:cTn id="124" dur="1" fill="hold">
                                          <p:stCondLst>
                                            <p:cond delay="0"/>
                                          </p:stCondLst>
                                        </p:cTn>
                                        <p:tgtEl>
                                          <p:spTgt spid="1284"/>
                                        </p:tgtEl>
                                        <p:attrNameLst>
                                          <p:attrName>style.visibility</p:attrName>
                                        </p:attrNameLst>
                                      </p:cBhvr>
                                      <p:to>
                                        <p:strVal val="visible"/>
                                      </p:to>
                                    </p:set>
                                    <p:animEffect transition="in" filter="wipe(left)">
                                      <p:cBhvr>
                                        <p:cTn id="125" dur="500"/>
                                        <p:tgtEl>
                                          <p:spTgt spid="1284"/>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1288"/>
                                        </p:tgtEl>
                                        <p:attrNameLst>
                                          <p:attrName>style.visibility</p:attrName>
                                        </p:attrNameLst>
                                      </p:cBhvr>
                                      <p:to>
                                        <p:strVal val="visible"/>
                                      </p:to>
                                    </p:set>
                                    <p:animEffect transition="in" filter="wipe(left)">
                                      <p:cBhvr>
                                        <p:cTn id="128" dur="500"/>
                                        <p:tgtEl>
                                          <p:spTgt spid="1288"/>
                                        </p:tgtEl>
                                      </p:cBhvr>
                                    </p:animEffect>
                                  </p:childTnLst>
                                </p:cTn>
                              </p:par>
                              <p:par>
                                <p:cTn id="129" presetID="22" presetClass="entr" presetSubtype="2" fill="hold" grpId="0" nodeType="withEffect">
                                  <p:stCondLst>
                                    <p:cond delay="0"/>
                                  </p:stCondLst>
                                  <p:childTnLst>
                                    <p:set>
                                      <p:cBhvr>
                                        <p:cTn id="130" dur="1" fill="hold">
                                          <p:stCondLst>
                                            <p:cond delay="0"/>
                                          </p:stCondLst>
                                        </p:cTn>
                                        <p:tgtEl>
                                          <p:spTgt spid="1278"/>
                                        </p:tgtEl>
                                        <p:attrNameLst>
                                          <p:attrName>style.visibility</p:attrName>
                                        </p:attrNameLst>
                                      </p:cBhvr>
                                      <p:to>
                                        <p:strVal val="visible"/>
                                      </p:to>
                                    </p:set>
                                    <p:animEffect transition="in" filter="wipe(right)">
                                      <p:cBhvr>
                                        <p:cTn id="131" dur="500"/>
                                        <p:tgtEl>
                                          <p:spTgt spid="1278"/>
                                        </p:tgtEl>
                                      </p:cBhvr>
                                    </p:animEffect>
                                  </p:childTnLst>
                                </p:cTn>
                              </p:par>
                              <p:par>
                                <p:cTn id="132" presetID="22" presetClass="entr" presetSubtype="2" fill="hold" grpId="0" nodeType="withEffect">
                                  <p:stCondLst>
                                    <p:cond delay="0"/>
                                  </p:stCondLst>
                                  <p:childTnLst>
                                    <p:set>
                                      <p:cBhvr>
                                        <p:cTn id="133" dur="1" fill="hold">
                                          <p:stCondLst>
                                            <p:cond delay="0"/>
                                          </p:stCondLst>
                                        </p:cTn>
                                        <p:tgtEl>
                                          <p:spTgt spid="1282"/>
                                        </p:tgtEl>
                                        <p:attrNameLst>
                                          <p:attrName>style.visibility</p:attrName>
                                        </p:attrNameLst>
                                      </p:cBhvr>
                                      <p:to>
                                        <p:strVal val="visible"/>
                                      </p:to>
                                    </p:set>
                                    <p:animEffect transition="in" filter="wipe(right)">
                                      <p:cBhvr>
                                        <p:cTn id="134" dur="500"/>
                                        <p:tgtEl>
                                          <p:spTgt spid="1282"/>
                                        </p:tgtEl>
                                      </p:cBhvr>
                                    </p:animEffect>
                                  </p:childTnLst>
                                </p:cTn>
                              </p:par>
                              <p:par>
                                <p:cTn id="135" presetID="22" presetClass="entr" presetSubtype="2" fill="hold" grpId="0" nodeType="withEffect">
                                  <p:stCondLst>
                                    <p:cond delay="0"/>
                                  </p:stCondLst>
                                  <p:childTnLst>
                                    <p:set>
                                      <p:cBhvr>
                                        <p:cTn id="136" dur="1" fill="hold">
                                          <p:stCondLst>
                                            <p:cond delay="0"/>
                                          </p:stCondLst>
                                        </p:cTn>
                                        <p:tgtEl>
                                          <p:spTgt spid="1286"/>
                                        </p:tgtEl>
                                        <p:attrNameLst>
                                          <p:attrName>style.visibility</p:attrName>
                                        </p:attrNameLst>
                                      </p:cBhvr>
                                      <p:to>
                                        <p:strVal val="visible"/>
                                      </p:to>
                                    </p:set>
                                    <p:animEffect transition="in" filter="wipe(right)">
                                      <p:cBhvr>
                                        <p:cTn id="137" dur="500"/>
                                        <p:tgtEl>
                                          <p:spTgt spid="1286"/>
                                        </p:tgtEl>
                                      </p:cBhvr>
                                    </p:animEffect>
                                  </p:childTnLst>
                                </p:cTn>
                              </p:par>
                              <p:par>
                                <p:cTn id="138" presetID="22" presetClass="entr" presetSubtype="2" fill="hold" grpId="0" nodeType="withEffect">
                                  <p:stCondLst>
                                    <p:cond delay="0"/>
                                  </p:stCondLst>
                                  <p:childTnLst>
                                    <p:set>
                                      <p:cBhvr>
                                        <p:cTn id="139" dur="1" fill="hold">
                                          <p:stCondLst>
                                            <p:cond delay="0"/>
                                          </p:stCondLst>
                                        </p:cTn>
                                        <p:tgtEl>
                                          <p:spTgt spid="1228"/>
                                        </p:tgtEl>
                                        <p:attrNameLst>
                                          <p:attrName>style.visibility</p:attrName>
                                        </p:attrNameLst>
                                      </p:cBhvr>
                                      <p:to>
                                        <p:strVal val="visible"/>
                                      </p:to>
                                    </p:set>
                                    <p:animEffect transition="in" filter="wipe(right)">
                                      <p:cBhvr>
                                        <p:cTn id="140" dur="500"/>
                                        <p:tgtEl>
                                          <p:spTgt spid="1228"/>
                                        </p:tgtEl>
                                      </p:cBhvr>
                                    </p:animEffect>
                                  </p:childTnLst>
                                </p:cTn>
                              </p:par>
                              <p:par>
                                <p:cTn id="141" presetID="22" presetClass="entr" presetSubtype="2" fill="hold" grpId="0" nodeType="withEffect">
                                  <p:stCondLst>
                                    <p:cond delay="0"/>
                                  </p:stCondLst>
                                  <p:childTnLst>
                                    <p:set>
                                      <p:cBhvr>
                                        <p:cTn id="142" dur="1" fill="hold">
                                          <p:stCondLst>
                                            <p:cond delay="0"/>
                                          </p:stCondLst>
                                        </p:cTn>
                                        <p:tgtEl>
                                          <p:spTgt spid="1230"/>
                                        </p:tgtEl>
                                        <p:attrNameLst>
                                          <p:attrName>style.visibility</p:attrName>
                                        </p:attrNameLst>
                                      </p:cBhvr>
                                      <p:to>
                                        <p:strVal val="visible"/>
                                      </p:to>
                                    </p:set>
                                    <p:animEffect transition="in" filter="wipe(right)">
                                      <p:cBhvr>
                                        <p:cTn id="143" dur="500"/>
                                        <p:tgtEl>
                                          <p:spTgt spid="1230"/>
                                        </p:tgtEl>
                                      </p:cBhvr>
                                    </p:animEffect>
                                  </p:childTnLst>
                                </p:cTn>
                              </p:par>
                              <p:par>
                                <p:cTn id="144" presetID="22" presetClass="entr" presetSubtype="2" fill="hold" grpId="0" nodeType="withEffect">
                                  <p:stCondLst>
                                    <p:cond delay="0"/>
                                  </p:stCondLst>
                                  <p:childTnLst>
                                    <p:set>
                                      <p:cBhvr>
                                        <p:cTn id="145" dur="1" fill="hold">
                                          <p:stCondLst>
                                            <p:cond delay="0"/>
                                          </p:stCondLst>
                                        </p:cTn>
                                        <p:tgtEl>
                                          <p:spTgt spid="1237"/>
                                        </p:tgtEl>
                                        <p:attrNameLst>
                                          <p:attrName>style.visibility</p:attrName>
                                        </p:attrNameLst>
                                      </p:cBhvr>
                                      <p:to>
                                        <p:strVal val="visible"/>
                                      </p:to>
                                    </p:set>
                                    <p:animEffect transition="in" filter="wipe(right)">
                                      <p:cBhvr>
                                        <p:cTn id="146" dur="500"/>
                                        <p:tgtEl>
                                          <p:spTgt spid="1237"/>
                                        </p:tgtEl>
                                      </p:cBhvr>
                                    </p:animEffect>
                                  </p:childTnLst>
                                </p:cTn>
                              </p:par>
                              <p:par>
                                <p:cTn id="147" presetID="22" presetClass="entr" presetSubtype="8" fill="hold" grpId="0" nodeType="withEffect">
                                  <p:stCondLst>
                                    <p:cond delay="0"/>
                                  </p:stCondLst>
                                  <p:childTnLst>
                                    <p:set>
                                      <p:cBhvr>
                                        <p:cTn id="148" dur="1" fill="hold">
                                          <p:stCondLst>
                                            <p:cond delay="0"/>
                                          </p:stCondLst>
                                        </p:cTn>
                                        <p:tgtEl>
                                          <p:spTgt spid="1239"/>
                                        </p:tgtEl>
                                        <p:attrNameLst>
                                          <p:attrName>style.visibility</p:attrName>
                                        </p:attrNameLst>
                                      </p:cBhvr>
                                      <p:to>
                                        <p:strVal val="visible"/>
                                      </p:to>
                                    </p:set>
                                    <p:animEffect transition="in" filter="wipe(left)">
                                      <p:cBhvr>
                                        <p:cTn id="149" dur="500"/>
                                        <p:tgtEl>
                                          <p:spTgt spid="1239"/>
                                        </p:tgtEl>
                                      </p:cBhvr>
                                    </p:animEffect>
                                  </p:childTnLst>
                                </p:cTn>
                              </p:par>
                              <p:par>
                                <p:cTn id="150" presetID="22" presetClass="entr" presetSubtype="8" fill="hold" grpId="0" nodeType="withEffect">
                                  <p:stCondLst>
                                    <p:cond delay="0"/>
                                  </p:stCondLst>
                                  <p:childTnLst>
                                    <p:set>
                                      <p:cBhvr>
                                        <p:cTn id="151" dur="1" fill="hold">
                                          <p:stCondLst>
                                            <p:cond delay="0"/>
                                          </p:stCondLst>
                                        </p:cTn>
                                        <p:tgtEl>
                                          <p:spTgt spid="1241"/>
                                        </p:tgtEl>
                                        <p:attrNameLst>
                                          <p:attrName>style.visibility</p:attrName>
                                        </p:attrNameLst>
                                      </p:cBhvr>
                                      <p:to>
                                        <p:strVal val="visible"/>
                                      </p:to>
                                    </p:set>
                                    <p:animEffect transition="in" filter="wipe(left)">
                                      <p:cBhvr>
                                        <p:cTn id="152" dur="500"/>
                                        <p:tgtEl>
                                          <p:spTgt spid="1241"/>
                                        </p:tgtEl>
                                      </p:cBhvr>
                                    </p:animEffect>
                                  </p:childTnLst>
                                </p:cTn>
                              </p:par>
                              <p:par>
                                <p:cTn id="153" presetID="22" presetClass="entr" presetSubtype="8" fill="hold" grpId="0" nodeType="withEffect">
                                  <p:stCondLst>
                                    <p:cond delay="0"/>
                                  </p:stCondLst>
                                  <p:childTnLst>
                                    <p:set>
                                      <p:cBhvr>
                                        <p:cTn id="154" dur="1" fill="hold">
                                          <p:stCondLst>
                                            <p:cond delay="0"/>
                                          </p:stCondLst>
                                        </p:cTn>
                                        <p:tgtEl>
                                          <p:spTgt spid="1246"/>
                                        </p:tgtEl>
                                        <p:attrNameLst>
                                          <p:attrName>style.visibility</p:attrName>
                                        </p:attrNameLst>
                                      </p:cBhvr>
                                      <p:to>
                                        <p:strVal val="visible"/>
                                      </p:to>
                                    </p:set>
                                    <p:animEffect transition="in" filter="wipe(left)">
                                      <p:cBhvr>
                                        <p:cTn id="155" dur="500"/>
                                        <p:tgtEl>
                                          <p:spTgt spid="1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6" grpId="0" animBg="1"/>
      <p:bldP spid="1217" grpId="0" animBg="1"/>
      <p:bldP spid="1218" grpId="0" animBg="1"/>
      <p:bldP spid="1219" grpId="0" animBg="1"/>
      <p:bldP spid="1220" grpId="0" animBg="1"/>
      <p:bldP spid="1221" grpId="0" animBg="1"/>
      <p:bldP spid="1222" grpId="0" animBg="1"/>
      <p:bldP spid="1223" grpId="0" animBg="1"/>
      <p:bldP spid="1224" grpId="0" animBg="1"/>
      <p:bldP spid="1225" grpId="0" animBg="1"/>
      <p:bldP spid="1226" grpId="0" animBg="1"/>
      <p:bldP spid="1227" grpId="0" animBg="1"/>
      <p:bldP spid="1228" grpId="0" animBg="1"/>
      <p:bldP spid="1229" grpId="0" animBg="1"/>
      <p:bldP spid="1230" grpId="0" animBg="1"/>
      <p:bldP spid="1231" grpId="0" animBg="1"/>
      <p:bldP spid="1237" grpId="0" animBg="1"/>
      <p:bldP spid="1238" grpId="0" animBg="1"/>
      <p:bldP spid="1239" grpId="0" animBg="1"/>
      <p:bldP spid="1240" grpId="0" animBg="1"/>
      <p:bldP spid="1241" grpId="0" animBg="1"/>
      <p:bldP spid="1242" grpId="0" animBg="1"/>
      <p:bldP spid="1246" grpId="0" animBg="1"/>
      <p:bldP spid="1247" grpId="0" animBg="1"/>
      <p:bldP spid="1278" grpId="0"/>
      <p:bldP spid="1280" grpId="0"/>
      <p:bldP spid="1282" grpId="0"/>
      <p:bldP spid="1284" grpId="0"/>
      <p:bldP spid="1286" grpId="0"/>
      <p:bldP spid="1288" grpId="0"/>
      <p:bldP spid="1300" grpId="0"/>
      <p:bldP spid="5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3318FC5-73C1-4C33-A43C-ACEA25B51EC0}"/>
              </a:ext>
            </a:extLst>
          </p:cNvPr>
          <p:cNvSpPr txBox="1"/>
          <p:nvPr/>
        </p:nvSpPr>
        <p:spPr>
          <a:xfrm>
            <a:off x="832075" y="194443"/>
            <a:ext cx="7207025"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GIẢI PHÁP CRM CHUYÊN SÂU THEO NGÀNH</a:t>
            </a:r>
            <a:endParaRPr lang="vi-VN" sz="4400" b="1" dirty="0">
              <a:solidFill>
                <a:srgbClr val="273444"/>
              </a:solidFill>
              <a:latin typeface="#9Slide03 Bebas Neue Bold" panose="020B0606020202050201" pitchFamily="34" charset="0"/>
            </a:endParaRPr>
          </a:p>
        </p:txBody>
      </p:sp>
      <p:cxnSp>
        <p:nvCxnSpPr>
          <p:cNvPr id="12" name="Straight Connector 11">
            <a:extLst>
              <a:ext uri="{FF2B5EF4-FFF2-40B4-BE49-F238E27FC236}">
                <a16:creationId xmlns:a16="http://schemas.microsoft.com/office/drawing/2014/main" id="{329B5957-3283-46C9-83F7-B2F6E00A0F4C}"/>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4" name="Parallelogram 13">
            <a:extLst>
              <a:ext uri="{FF2B5EF4-FFF2-40B4-BE49-F238E27FC236}">
                <a16:creationId xmlns:a16="http://schemas.microsoft.com/office/drawing/2014/main" id="{015FEB86-537F-4406-955D-CAC4920AAD0E}"/>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635959-F83C-41BA-8A26-B24CF20AA1A9}"/>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pic>
        <p:nvPicPr>
          <p:cNvPr id="2" name="Picture 1">
            <a:extLst>
              <a:ext uri="{FF2B5EF4-FFF2-40B4-BE49-F238E27FC236}">
                <a16:creationId xmlns:a16="http://schemas.microsoft.com/office/drawing/2014/main" id="{76F13088-BEC3-4D12-9C5B-1C2B9DC55CA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sp>
        <p:nvSpPr>
          <p:cNvPr id="78" name="Rectangle: Rounded Corners 77">
            <a:extLst>
              <a:ext uri="{FF2B5EF4-FFF2-40B4-BE49-F238E27FC236}">
                <a16:creationId xmlns:a16="http://schemas.microsoft.com/office/drawing/2014/main" id="{3A344FBB-A102-4AF3-8A46-EBE6ECE8FEB6}"/>
              </a:ext>
            </a:extLst>
          </p:cNvPr>
          <p:cNvSpPr/>
          <p:nvPr/>
        </p:nvSpPr>
        <p:spPr>
          <a:xfrm>
            <a:off x="1362123" y="1291611"/>
            <a:ext cx="900000" cy="900000"/>
          </a:xfrm>
          <a:prstGeom prst="roundRect">
            <a:avLst/>
          </a:prstGeom>
          <a:solidFill>
            <a:srgbClr val="FFFFFF"/>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32" name="Picture 31" descr="A close up of a sign&#10;&#10;Description automatically generated">
            <a:extLst>
              <a:ext uri="{FF2B5EF4-FFF2-40B4-BE49-F238E27FC236}">
                <a16:creationId xmlns:a16="http://schemas.microsoft.com/office/drawing/2014/main" id="{6D4F5A7F-089E-451E-8052-5267E95AD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123" y="1417611"/>
            <a:ext cx="648000" cy="648000"/>
          </a:xfrm>
          <a:prstGeom prst="rect">
            <a:avLst/>
          </a:prstGeom>
        </p:spPr>
      </p:pic>
      <p:sp>
        <p:nvSpPr>
          <p:cNvPr id="122" name="Rectangle 121">
            <a:extLst>
              <a:ext uri="{FF2B5EF4-FFF2-40B4-BE49-F238E27FC236}">
                <a16:creationId xmlns:a16="http://schemas.microsoft.com/office/drawing/2014/main" id="{B49C7EBE-47D7-43CA-955D-A5ADB31CE214}"/>
              </a:ext>
            </a:extLst>
          </p:cNvPr>
          <p:cNvSpPr/>
          <p:nvPr/>
        </p:nvSpPr>
        <p:spPr>
          <a:xfrm>
            <a:off x="856878" y="2267572"/>
            <a:ext cx="1910490" cy="307777"/>
          </a:xfrm>
          <a:prstGeom prst="rect">
            <a:avLst/>
          </a:prstGeom>
        </p:spPr>
        <p:txBody>
          <a:bodyPr wrap="square">
            <a:spAutoFit/>
          </a:bodyPr>
          <a:lstStyle/>
          <a:p>
            <a:pPr algn="ct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Trung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tâm</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ngoại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ngữ</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204" name="Rectangle: Rounded Corners 203">
            <a:extLst>
              <a:ext uri="{FF2B5EF4-FFF2-40B4-BE49-F238E27FC236}">
                <a16:creationId xmlns:a16="http://schemas.microsoft.com/office/drawing/2014/main" id="{47DFDBDC-CABE-426E-A222-BFC8EF9E437C}"/>
              </a:ext>
            </a:extLst>
          </p:cNvPr>
          <p:cNvSpPr/>
          <p:nvPr/>
        </p:nvSpPr>
        <p:spPr>
          <a:xfrm>
            <a:off x="3504062" y="1291611"/>
            <a:ext cx="900000" cy="900000"/>
          </a:xfrm>
          <a:prstGeom prst="roundRect">
            <a:avLst/>
          </a:prstGeom>
          <a:solidFill>
            <a:srgbClr val="FFFFFF"/>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205" name="Picture 204">
            <a:extLst>
              <a:ext uri="{FF2B5EF4-FFF2-40B4-BE49-F238E27FC236}">
                <a16:creationId xmlns:a16="http://schemas.microsoft.com/office/drawing/2014/main" id="{702A5282-70A9-45B8-B04A-968214A8C4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33090" y="1417611"/>
            <a:ext cx="641943" cy="648000"/>
          </a:xfrm>
          <a:prstGeom prst="rect">
            <a:avLst/>
          </a:prstGeom>
        </p:spPr>
      </p:pic>
      <p:sp>
        <p:nvSpPr>
          <p:cNvPr id="206" name="Rectangle 205">
            <a:extLst>
              <a:ext uri="{FF2B5EF4-FFF2-40B4-BE49-F238E27FC236}">
                <a16:creationId xmlns:a16="http://schemas.microsoft.com/office/drawing/2014/main" id="{E48AAC89-6A9D-4907-A59E-273C78C91C0C}"/>
              </a:ext>
            </a:extLst>
          </p:cNvPr>
          <p:cNvSpPr/>
          <p:nvPr/>
        </p:nvSpPr>
        <p:spPr>
          <a:xfrm>
            <a:off x="2998817" y="2305672"/>
            <a:ext cx="1910490" cy="523220"/>
          </a:xfrm>
          <a:prstGeom prst="rect">
            <a:avLst/>
          </a:prstGeom>
        </p:spPr>
        <p:txBody>
          <a:bodyPr wrap="square">
            <a:spAutoFit/>
          </a:bodyPr>
          <a:lstStyle/>
          <a:p>
            <a:pPr algn="ct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Trường </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ào tạo</a:t>
            </a:r>
          </a:p>
          <a:p>
            <a:pPr algn="ct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kỹ năng</a:t>
            </a:r>
          </a:p>
        </p:txBody>
      </p:sp>
      <p:sp>
        <p:nvSpPr>
          <p:cNvPr id="208" name="Rectangle: Rounded Corners 207">
            <a:extLst>
              <a:ext uri="{FF2B5EF4-FFF2-40B4-BE49-F238E27FC236}">
                <a16:creationId xmlns:a16="http://schemas.microsoft.com/office/drawing/2014/main" id="{5A76055B-47B1-4264-94E5-6823D4D6D2CF}"/>
              </a:ext>
            </a:extLst>
          </p:cNvPr>
          <p:cNvSpPr/>
          <p:nvPr/>
        </p:nvSpPr>
        <p:spPr>
          <a:xfrm>
            <a:off x="9929878" y="1291611"/>
            <a:ext cx="900000" cy="900000"/>
          </a:xfrm>
          <a:prstGeom prst="roundRect">
            <a:avLst/>
          </a:prstGeom>
          <a:solidFill>
            <a:srgbClr val="FFFFFF"/>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209" name="Picture 208">
            <a:extLst>
              <a:ext uri="{FF2B5EF4-FFF2-40B4-BE49-F238E27FC236}">
                <a16:creationId xmlns:a16="http://schemas.microsoft.com/office/drawing/2014/main" id="{6BA975D2-077B-4DBE-842D-42D084FADFE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055878" y="1417611"/>
            <a:ext cx="648000" cy="648000"/>
          </a:xfrm>
          <a:prstGeom prst="rect">
            <a:avLst/>
          </a:prstGeom>
        </p:spPr>
      </p:pic>
      <p:sp>
        <p:nvSpPr>
          <p:cNvPr id="210" name="Rectangle 209">
            <a:extLst>
              <a:ext uri="{FF2B5EF4-FFF2-40B4-BE49-F238E27FC236}">
                <a16:creationId xmlns:a16="http://schemas.microsoft.com/office/drawing/2014/main" id="{1A8AAC8E-9B37-4111-9ACD-4FD02414B954}"/>
              </a:ext>
            </a:extLst>
          </p:cNvPr>
          <p:cNvSpPr/>
          <p:nvPr/>
        </p:nvSpPr>
        <p:spPr>
          <a:xfrm>
            <a:off x="9424633" y="2267572"/>
            <a:ext cx="1910490" cy="307777"/>
          </a:xfrm>
          <a:prstGeom prst="rect">
            <a:avLst/>
          </a:prstGeom>
        </p:spPr>
        <p:txBody>
          <a:bodyPr wrap="square">
            <a:spAutoFit/>
          </a:bodyPr>
          <a:lstStyle/>
          <a:p>
            <a:pPr algn="ct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Tư vấn tuyển sinh</a:t>
            </a:r>
          </a:p>
        </p:txBody>
      </p:sp>
      <p:sp>
        <p:nvSpPr>
          <p:cNvPr id="212" name="Rectangle: Rounded Corners 211">
            <a:extLst>
              <a:ext uri="{FF2B5EF4-FFF2-40B4-BE49-F238E27FC236}">
                <a16:creationId xmlns:a16="http://schemas.microsoft.com/office/drawing/2014/main" id="{199F1626-8A34-42AB-B6F6-8924D9013468}"/>
              </a:ext>
            </a:extLst>
          </p:cNvPr>
          <p:cNvSpPr/>
          <p:nvPr/>
        </p:nvSpPr>
        <p:spPr>
          <a:xfrm>
            <a:off x="5646001" y="1291611"/>
            <a:ext cx="900000" cy="900000"/>
          </a:xfrm>
          <a:prstGeom prst="roundRect">
            <a:avLst/>
          </a:prstGeom>
          <a:solidFill>
            <a:srgbClr val="FFFFFF"/>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213" name="Picture 212">
            <a:extLst>
              <a:ext uri="{FF2B5EF4-FFF2-40B4-BE49-F238E27FC236}">
                <a16:creationId xmlns:a16="http://schemas.microsoft.com/office/drawing/2014/main" id="{99C927AB-E9E9-4D29-AAA3-1E643512ED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772001" y="1420639"/>
            <a:ext cx="648000" cy="641943"/>
          </a:xfrm>
          <a:prstGeom prst="rect">
            <a:avLst/>
          </a:prstGeom>
        </p:spPr>
      </p:pic>
      <p:sp>
        <p:nvSpPr>
          <p:cNvPr id="214" name="Rectangle 213">
            <a:extLst>
              <a:ext uri="{FF2B5EF4-FFF2-40B4-BE49-F238E27FC236}">
                <a16:creationId xmlns:a16="http://schemas.microsoft.com/office/drawing/2014/main" id="{5EBF12C4-8391-40DC-A7C5-7856D96A5687}"/>
              </a:ext>
            </a:extLst>
          </p:cNvPr>
          <p:cNvSpPr/>
          <p:nvPr/>
        </p:nvSpPr>
        <p:spPr>
          <a:xfrm>
            <a:off x="5140756" y="2267572"/>
            <a:ext cx="1910490" cy="307777"/>
          </a:xfrm>
          <a:prstGeom prst="rect">
            <a:avLst/>
          </a:prstGeom>
        </p:spPr>
        <p:txBody>
          <a:bodyPr wrap="square">
            <a:spAutoFit/>
          </a:bodyPr>
          <a:lstStyle/>
          <a:p>
            <a:pPr algn="ct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Tư vấn du học</a:t>
            </a:r>
          </a:p>
        </p:txBody>
      </p:sp>
      <p:sp>
        <p:nvSpPr>
          <p:cNvPr id="220" name="Rectangle: Rounded Corners 219">
            <a:extLst>
              <a:ext uri="{FF2B5EF4-FFF2-40B4-BE49-F238E27FC236}">
                <a16:creationId xmlns:a16="http://schemas.microsoft.com/office/drawing/2014/main" id="{997525CD-E9E7-4152-83FD-0316338F0409}"/>
              </a:ext>
            </a:extLst>
          </p:cNvPr>
          <p:cNvSpPr/>
          <p:nvPr/>
        </p:nvSpPr>
        <p:spPr>
          <a:xfrm>
            <a:off x="7787940" y="1291611"/>
            <a:ext cx="900000" cy="900000"/>
          </a:xfrm>
          <a:prstGeom prst="roundRect">
            <a:avLst/>
          </a:prstGeom>
          <a:solidFill>
            <a:srgbClr val="FFFFFF"/>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221" name="Picture 220">
            <a:extLst>
              <a:ext uri="{FF2B5EF4-FFF2-40B4-BE49-F238E27FC236}">
                <a16:creationId xmlns:a16="http://schemas.microsoft.com/office/drawing/2014/main" id="{76701759-54A3-4A6E-A7F4-D13AFD3734F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913940" y="1417611"/>
            <a:ext cx="648000" cy="648000"/>
          </a:xfrm>
          <a:prstGeom prst="rect">
            <a:avLst/>
          </a:prstGeom>
        </p:spPr>
      </p:pic>
      <p:sp>
        <p:nvSpPr>
          <p:cNvPr id="222" name="Rectangle 221">
            <a:extLst>
              <a:ext uri="{FF2B5EF4-FFF2-40B4-BE49-F238E27FC236}">
                <a16:creationId xmlns:a16="http://schemas.microsoft.com/office/drawing/2014/main" id="{3142EDB0-C561-44EF-B162-BC4276BB7692}"/>
              </a:ext>
            </a:extLst>
          </p:cNvPr>
          <p:cNvSpPr/>
          <p:nvPr/>
        </p:nvSpPr>
        <p:spPr>
          <a:xfrm>
            <a:off x="7282695" y="2267572"/>
            <a:ext cx="1910490" cy="523220"/>
          </a:xfrm>
          <a:prstGeom prst="rect">
            <a:avLst/>
          </a:prstGeom>
        </p:spPr>
        <p:txBody>
          <a:bodyPr wrap="square">
            <a:spAutoFit/>
          </a:bodyPr>
          <a:lstStyle/>
          <a:p>
            <a:pPr algn="ct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Trường liên cấp </a:t>
            </a:r>
          </a:p>
          <a:p>
            <a:pPr algn="ct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quóc </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a:t>
            </a: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ế</a:t>
            </a:r>
          </a:p>
        </p:txBody>
      </p:sp>
      <p:sp>
        <p:nvSpPr>
          <p:cNvPr id="242" name="Rectangle: Rounded Corners 241">
            <a:extLst>
              <a:ext uri="{FF2B5EF4-FFF2-40B4-BE49-F238E27FC236}">
                <a16:creationId xmlns:a16="http://schemas.microsoft.com/office/drawing/2014/main" id="{012DC0AE-391D-46CB-A307-BADCF344AD39}"/>
              </a:ext>
            </a:extLst>
          </p:cNvPr>
          <p:cNvSpPr/>
          <p:nvPr/>
        </p:nvSpPr>
        <p:spPr>
          <a:xfrm>
            <a:off x="1362122" y="4561437"/>
            <a:ext cx="900000" cy="900000"/>
          </a:xfrm>
          <a:prstGeom prst="roundRect">
            <a:avLst/>
          </a:prstGeom>
          <a:solidFill>
            <a:srgbClr val="FFFFFF"/>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243" name="Picture 242">
            <a:extLst>
              <a:ext uri="{FF2B5EF4-FFF2-40B4-BE49-F238E27FC236}">
                <a16:creationId xmlns:a16="http://schemas.microsoft.com/office/drawing/2014/main" id="{966B4679-2264-4820-A4F0-4F2CFEFB6DE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488122" y="4687437"/>
            <a:ext cx="648000" cy="648000"/>
          </a:xfrm>
          <a:prstGeom prst="rect">
            <a:avLst/>
          </a:prstGeom>
        </p:spPr>
      </p:pic>
      <p:sp>
        <p:nvSpPr>
          <p:cNvPr id="244" name="Rectangle 243">
            <a:extLst>
              <a:ext uri="{FF2B5EF4-FFF2-40B4-BE49-F238E27FC236}">
                <a16:creationId xmlns:a16="http://schemas.microsoft.com/office/drawing/2014/main" id="{2262767A-EB3B-424B-826E-3D7F9DA1179E}"/>
              </a:ext>
            </a:extLst>
          </p:cNvPr>
          <p:cNvSpPr/>
          <p:nvPr/>
        </p:nvSpPr>
        <p:spPr>
          <a:xfrm>
            <a:off x="856877" y="5537398"/>
            <a:ext cx="1910490" cy="307777"/>
          </a:xfrm>
          <a:prstGeom prst="rect">
            <a:avLst/>
          </a:prstGeom>
        </p:spPr>
        <p:txBody>
          <a:bodyPr wrap="square">
            <a:spAutoFit/>
          </a:bodyPr>
          <a:lstStyle/>
          <a:p>
            <a:pPr algn="ct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Bảo</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hiểm</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239" name="Rectangle: Rounded Corners 238">
            <a:extLst>
              <a:ext uri="{FF2B5EF4-FFF2-40B4-BE49-F238E27FC236}">
                <a16:creationId xmlns:a16="http://schemas.microsoft.com/office/drawing/2014/main" id="{3CD1114C-E4F4-46EB-94AF-FB8720479AE7}"/>
              </a:ext>
            </a:extLst>
          </p:cNvPr>
          <p:cNvSpPr/>
          <p:nvPr/>
        </p:nvSpPr>
        <p:spPr>
          <a:xfrm>
            <a:off x="3504061" y="4561437"/>
            <a:ext cx="900000" cy="900000"/>
          </a:xfrm>
          <a:prstGeom prst="roundRect">
            <a:avLst/>
          </a:prstGeom>
          <a:solidFill>
            <a:srgbClr val="FFFFFF"/>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240" name="Picture 239">
            <a:extLst>
              <a:ext uri="{FF2B5EF4-FFF2-40B4-BE49-F238E27FC236}">
                <a16:creationId xmlns:a16="http://schemas.microsoft.com/office/drawing/2014/main" id="{7C04487D-01A8-414D-A576-DBA9578013A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633089" y="4687437"/>
            <a:ext cx="641943" cy="648000"/>
          </a:xfrm>
          <a:prstGeom prst="rect">
            <a:avLst/>
          </a:prstGeom>
        </p:spPr>
      </p:pic>
      <p:sp>
        <p:nvSpPr>
          <p:cNvPr id="241" name="Rectangle 240">
            <a:extLst>
              <a:ext uri="{FF2B5EF4-FFF2-40B4-BE49-F238E27FC236}">
                <a16:creationId xmlns:a16="http://schemas.microsoft.com/office/drawing/2014/main" id="{73C0FE21-9C7B-41FC-9139-A0889BB6C00A}"/>
              </a:ext>
            </a:extLst>
          </p:cNvPr>
          <p:cNvSpPr/>
          <p:nvPr/>
        </p:nvSpPr>
        <p:spPr>
          <a:xfrm>
            <a:off x="2998816" y="5537398"/>
            <a:ext cx="1910490" cy="523220"/>
          </a:xfrm>
          <a:prstGeom prst="rect">
            <a:avLst/>
          </a:prstGeom>
        </p:spPr>
        <p:txBody>
          <a:bodyPr wrap="square">
            <a:spAutoFit/>
          </a:bodyPr>
          <a:lstStyle/>
          <a:p>
            <a:pPr algn="ct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Sản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xuất</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phân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phối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bán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lẻ</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236" name="Rectangle: Rounded Corners 235">
            <a:extLst>
              <a:ext uri="{FF2B5EF4-FFF2-40B4-BE49-F238E27FC236}">
                <a16:creationId xmlns:a16="http://schemas.microsoft.com/office/drawing/2014/main" id="{E23525AF-60C3-4CB7-9EB3-E343C6F4FF7C}"/>
              </a:ext>
            </a:extLst>
          </p:cNvPr>
          <p:cNvSpPr/>
          <p:nvPr/>
        </p:nvSpPr>
        <p:spPr>
          <a:xfrm>
            <a:off x="9929877" y="4561437"/>
            <a:ext cx="900000" cy="900000"/>
          </a:xfrm>
          <a:prstGeom prst="roundRect">
            <a:avLst/>
          </a:prstGeom>
          <a:solidFill>
            <a:srgbClr val="FFFFFF"/>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237" name="Picture 236">
            <a:extLst>
              <a:ext uri="{FF2B5EF4-FFF2-40B4-BE49-F238E27FC236}">
                <a16:creationId xmlns:a16="http://schemas.microsoft.com/office/drawing/2014/main" id="{428AEDCE-25FB-4653-9CC4-548973DD0A7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058905" y="4687437"/>
            <a:ext cx="641943" cy="648000"/>
          </a:xfrm>
          <a:prstGeom prst="rect">
            <a:avLst/>
          </a:prstGeom>
        </p:spPr>
      </p:pic>
      <p:sp>
        <p:nvSpPr>
          <p:cNvPr id="238" name="Rectangle 237">
            <a:extLst>
              <a:ext uri="{FF2B5EF4-FFF2-40B4-BE49-F238E27FC236}">
                <a16:creationId xmlns:a16="http://schemas.microsoft.com/office/drawing/2014/main" id="{B7E960D6-12BE-4800-B4F1-4C693C949821}"/>
              </a:ext>
            </a:extLst>
          </p:cNvPr>
          <p:cNvSpPr/>
          <p:nvPr/>
        </p:nvSpPr>
        <p:spPr>
          <a:xfrm>
            <a:off x="9424632" y="5537398"/>
            <a:ext cx="1910490" cy="307777"/>
          </a:xfrm>
          <a:prstGeom prst="rect">
            <a:avLst/>
          </a:prstGeom>
        </p:spPr>
        <p:txBody>
          <a:bodyPr wrap="square">
            <a:spAutoFit/>
          </a:bodyPr>
          <a:lstStyle/>
          <a:p>
            <a:pPr algn="ct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Các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ngành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khác</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233" name="Rectangle: Rounded Corners 232">
            <a:extLst>
              <a:ext uri="{FF2B5EF4-FFF2-40B4-BE49-F238E27FC236}">
                <a16:creationId xmlns:a16="http://schemas.microsoft.com/office/drawing/2014/main" id="{95C7C9F9-D17E-4C6C-AA6D-05055DE85E68}"/>
              </a:ext>
            </a:extLst>
          </p:cNvPr>
          <p:cNvSpPr/>
          <p:nvPr/>
        </p:nvSpPr>
        <p:spPr>
          <a:xfrm>
            <a:off x="5646000" y="4561437"/>
            <a:ext cx="900000" cy="900000"/>
          </a:xfrm>
          <a:prstGeom prst="roundRect">
            <a:avLst/>
          </a:prstGeom>
          <a:solidFill>
            <a:srgbClr val="FFFFFF"/>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234" name="Picture 233">
            <a:extLst>
              <a:ext uri="{FF2B5EF4-FFF2-40B4-BE49-F238E27FC236}">
                <a16:creationId xmlns:a16="http://schemas.microsoft.com/office/drawing/2014/main" id="{C3B09A3B-D117-448C-B986-65E69CC07B4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772000" y="4687437"/>
            <a:ext cx="648000" cy="648000"/>
          </a:xfrm>
          <a:prstGeom prst="rect">
            <a:avLst/>
          </a:prstGeom>
        </p:spPr>
      </p:pic>
      <p:sp>
        <p:nvSpPr>
          <p:cNvPr id="235" name="Rectangle 234">
            <a:extLst>
              <a:ext uri="{FF2B5EF4-FFF2-40B4-BE49-F238E27FC236}">
                <a16:creationId xmlns:a16="http://schemas.microsoft.com/office/drawing/2014/main" id="{64646B53-6D8B-4185-B8A0-FE2E6AC763CF}"/>
              </a:ext>
            </a:extLst>
          </p:cNvPr>
          <p:cNvSpPr/>
          <p:nvPr/>
        </p:nvSpPr>
        <p:spPr>
          <a:xfrm>
            <a:off x="5140755" y="5537398"/>
            <a:ext cx="1910490" cy="307777"/>
          </a:xfrm>
          <a:prstGeom prst="rect">
            <a:avLst/>
          </a:prstGeom>
        </p:spPr>
        <p:txBody>
          <a:bodyPr wrap="square">
            <a:spAutoFit/>
          </a:bodyPr>
          <a:lstStyle/>
          <a:p>
            <a:pPr algn="ct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Truyền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thông</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230" name="Rectangle: Rounded Corners 229">
            <a:extLst>
              <a:ext uri="{FF2B5EF4-FFF2-40B4-BE49-F238E27FC236}">
                <a16:creationId xmlns:a16="http://schemas.microsoft.com/office/drawing/2014/main" id="{F8A75D74-D82A-4FBE-810C-DBBBD148FB72}"/>
              </a:ext>
            </a:extLst>
          </p:cNvPr>
          <p:cNvSpPr/>
          <p:nvPr/>
        </p:nvSpPr>
        <p:spPr>
          <a:xfrm>
            <a:off x="7787939" y="4561437"/>
            <a:ext cx="900000" cy="900000"/>
          </a:xfrm>
          <a:prstGeom prst="roundRect">
            <a:avLst/>
          </a:prstGeom>
          <a:solidFill>
            <a:srgbClr val="FFFFFF"/>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231" name="Picture 230">
            <a:extLst>
              <a:ext uri="{FF2B5EF4-FFF2-40B4-BE49-F238E27FC236}">
                <a16:creationId xmlns:a16="http://schemas.microsoft.com/office/drawing/2014/main" id="{2EC9BDD9-EDB1-42C8-B9CE-386F2F0DF6D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913939" y="4690465"/>
            <a:ext cx="648000" cy="641943"/>
          </a:xfrm>
          <a:prstGeom prst="rect">
            <a:avLst/>
          </a:prstGeom>
        </p:spPr>
      </p:pic>
      <p:sp>
        <p:nvSpPr>
          <p:cNvPr id="232" name="Rectangle 231">
            <a:extLst>
              <a:ext uri="{FF2B5EF4-FFF2-40B4-BE49-F238E27FC236}">
                <a16:creationId xmlns:a16="http://schemas.microsoft.com/office/drawing/2014/main" id="{90BF7A01-F2BE-400F-B557-549C0341AE52}"/>
              </a:ext>
            </a:extLst>
          </p:cNvPr>
          <p:cNvSpPr/>
          <p:nvPr/>
        </p:nvSpPr>
        <p:spPr>
          <a:xfrm>
            <a:off x="7282694" y="5537398"/>
            <a:ext cx="1910490" cy="307777"/>
          </a:xfrm>
          <a:prstGeom prst="rect">
            <a:avLst/>
          </a:prstGeom>
        </p:spPr>
        <p:txBody>
          <a:bodyPr wrap="square">
            <a:spAutoFit/>
          </a:bodyPr>
          <a:lstStyle/>
          <a:p>
            <a:pPr algn="ct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Ngân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hàng</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263" name="Rectangle: Rounded Corners 262">
            <a:extLst>
              <a:ext uri="{FF2B5EF4-FFF2-40B4-BE49-F238E27FC236}">
                <a16:creationId xmlns:a16="http://schemas.microsoft.com/office/drawing/2014/main" id="{D262865F-D183-4403-90EE-C5E109CBEC55}"/>
              </a:ext>
            </a:extLst>
          </p:cNvPr>
          <p:cNvSpPr/>
          <p:nvPr/>
        </p:nvSpPr>
        <p:spPr>
          <a:xfrm>
            <a:off x="1362122" y="2961622"/>
            <a:ext cx="900000" cy="900000"/>
          </a:xfrm>
          <a:prstGeom prst="roundRect">
            <a:avLst/>
          </a:prstGeom>
          <a:solidFill>
            <a:srgbClr val="FFFFFF"/>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264" name="Picture 263">
            <a:extLst>
              <a:ext uri="{FF2B5EF4-FFF2-40B4-BE49-F238E27FC236}">
                <a16:creationId xmlns:a16="http://schemas.microsoft.com/office/drawing/2014/main" id="{CABE1698-4466-4445-99F0-ED474A690EE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488122" y="3090650"/>
            <a:ext cx="648000" cy="641943"/>
          </a:xfrm>
          <a:prstGeom prst="rect">
            <a:avLst/>
          </a:prstGeom>
        </p:spPr>
      </p:pic>
      <p:sp>
        <p:nvSpPr>
          <p:cNvPr id="265" name="Rectangle 264">
            <a:extLst>
              <a:ext uri="{FF2B5EF4-FFF2-40B4-BE49-F238E27FC236}">
                <a16:creationId xmlns:a16="http://schemas.microsoft.com/office/drawing/2014/main" id="{E256B9F7-DA2C-4691-9F9B-8388238CDBFC}"/>
              </a:ext>
            </a:extLst>
          </p:cNvPr>
          <p:cNvSpPr/>
          <p:nvPr/>
        </p:nvSpPr>
        <p:spPr>
          <a:xfrm>
            <a:off x="856877" y="3937583"/>
            <a:ext cx="1910490" cy="307777"/>
          </a:xfrm>
          <a:prstGeom prst="rect">
            <a:avLst/>
          </a:prstGeom>
        </p:spPr>
        <p:txBody>
          <a:bodyPr wrap="square">
            <a:spAutoFit/>
          </a:bodyPr>
          <a:lstStyle/>
          <a:p>
            <a:pPr algn="ct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Bất</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động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sản</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260" name="Rectangle: Rounded Corners 259">
            <a:extLst>
              <a:ext uri="{FF2B5EF4-FFF2-40B4-BE49-F238E27FC236}">
                <a16:creationId xmlns:a16="http://schemas.microsoft.com/office/drawing/2014/main" id="{2197C8FD-BF7A-4AC3-816A-B2C3B36D3D52}"/>
              </a:ext>
            </a:extLst>
          </p:cNvPr>
          <p:cNvSpPr/>
          <p:nvPr/>
        </p:nvSpPr>
        <p:spPr>
          <a:xfrm>
            <a:off x="3504061" y="2961622"/>
            <a:ext cx="900000" cy="900000"/>
          </a:xfrm>
          <a:prstGeom prst="roundRect">
            <a:avLst/>
          </a:prstGeom>
          <a:solidFill>
            <a:srgbClr val="FFFFFF"/>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261" name="Picture 260">
            <a:extLst>
              <a:ext uri="{FF2B5EF4-FFF2-40B4-BE49-F238E27FC236}">
                <a16:creationId xmlns:a16="http://schemas.microsoft.com/office/drawing/2014/main" id="{D52710D6-B0EB-46F5-8B4E-D8A6284FF03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630061" y="3090650"/>
            <a:ext cx="648000" cy="641943"/>
          </a:xfrm>
          <a:prstGeom prst="rect">
            <a:avLst/>
          </a:prstGeom>
        </p:spPr>
      </p:pic>
      <p:sp>
        <p:nvSpPr>
          <p:cNvPr id="262" name="Rectangle 261">
            <a:extLst>
              <a:ext uri="{FF2B5EF4-FFF2-40B4-BE49-F238E27FC236}">
                <a16:creationId xmlns:a16="http://schemas.microsoft.com/office/drawing/2014/main" id="{28638DF9-F774-47C8-BE30-C754F4D9FFB8}"/>
              </a:ext>
            </a:extLst>
          </p:cNvPr>
          <p:cNvSpPr/>
          <p:nvPr/>
        </p:nvSpPr>
        <p:spPr>
          <a:xfrm>
            <a:off x="2998816" y="3937583"/>
            <a:ext cx="1910490" cy="523220"/>
          </a:xfrm>
          <a:prstGeom prst="rect">
            <a:avLst/>
          </a:prstGeom>
        </p:spPr>
        <p:txBody>
          <a:bodyPr wrap="square">
            <a:spAutoFit/>
          </a:bodyPr>
          <a:lstStyle/>
          <a:p>
            <a:pPr algn="ct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Spa – </a:t>
            </a:r>
          </a:p>
          <a:p>
            <a:pPr algn="ct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Chăm</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sóc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sức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khỏe</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257" name="Rectangle: Rounded Corners 256">
            <a:extLst>
              <a:ext uri="{FF2B5EF4-FFF2-40B4-BE49-F238E27FC236}">
                <a16:creationId xmlns:a16="http://schemas.microsoft.com/office/drawing/2014/main" id="{6A26A5BF-7840-4D78-B018-9690EC78CD7E}"/>
              </a:ext>
            </a:extLst>
          </p:cNvPr>
          <p:cNvSpPr/>
          <p:nvPr/>
        </p:nvSpPr>
        <p:spPr>
          <a:xfrm>
            <a:off x="9929877" y="2961622"/>
            <a:ext cx="900000" cy="900000"/>
          </a:xfrm>
          <a:prstGeom prst="roundRect">
            <a:avLst/>
          </a:prstGeom>
          <a:solidFill>
            <a:srgbClr val="FFFFFF"/>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258" name="Picture 257">
            <a:extLst>
              <a:ext uri="{FF2B5EF4-FFF2-40B4-BE49-F238E27FC236}">
                <a16:creationId xmlns:a16="http://schemas.microsoft.com/office/drawing/2014/main" id="{D3D4528F-7B97-420C-9206-E73A21EC4653}"/>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0055877" y="3087622"/>
            <a:ext cx="648000" cy="648000"/>
          </a:xfrm>
          <a:prstGeom prst="rect">
            <a:avLst/>
          </a:prstGeom>
        </p:spPr>
      </p:pic>
      <p:sp>
        <p:nvSpPr>
          <p:cNvPr id="259" name="Rectangle 258">
            <a:extLst>
              <a:ext uri="{FF2B5EF4-FFF2-40B4-BE49-F238E27FC236}">
                <a16:creationId xmlns:a16="http://schemas.microsoft.com/office/drawing/2014/main" id="{253C977B-E909-4862-ACEB-3DC647D6C6C4}"/>
              </a:ext>
            </a:extLst>
          </p:cNvPr>
          <p:cNvSpPr/>
          <p:nvPr/>
        </p:nvSpPr>
        <p:spPr>
          <a:xfrm>
            <a:off x="9424632" y="3937583"/>
            <a:ext cx="1910490" cy="307777"/>
          </a:xfrm>
          <a:prstGeom prst="rect">
            <a:avLst/>
          </a:prstGeom>
        </p:spPr>
        <p:txBody>
          <a:bodyPr wrap="square">
            <a:spAutoFit/>
          </a:bodyPr>
          <a:lstStyle/>
          <a:p>
            <a:pPr algn="ct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Tuyển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dụng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nhân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sự</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254" name="Rectangle: Rounded Corners 253">
            <a:extLst>
              <a:ext uri="{FF2B5EF4-FFF2-40B4-BE49-F238E27FC236}">
                <a16:creationId xmlns:a16="http://schemas.microsoft.com/office/drawing/2014/main" id="{A483A407-E6F7-49C7-A27E-2D53CED230C1}"/>
              </a:ext>
            </a:extLst>
          </p:cNvPr>
          <p:cNvSpPr/>
          <p:nvPr/>
        </p:nvSpPr>
        <p:spPr>
          <a:xfrm>
            <a:off x="5646000" y="2961622"/>
            <a:ext cx="900000" cy="900000"/>
          </a:xfrm>
          <a:prstGeom prst="roundRect">
            <a:avLst/>
          </a:prstGeom>
          <a:solidFill>
            <a:srgbClr val="FFFFFF"/>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255" name="Picture 254">
            <a:extLst>
              <a:ext uri="{FF2B5EF4-FFF2-40B4-BE49-F238E27FC236}">
                <a16:creationId xmlns:a16="http://schemas.microsoft.com/office/drawing/2014/main" id="{18CFCC3B-954D-48B8-A926-16C79745B2E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5772000" y="3087622"/>
            <a:ext cx="648000" cy="648000"/>
          </a:xfrm>
          <a:prstGeom prst="rect">
            <a:avLst/>
          </a:prstGeom>
        </p:spPr>
      </p:pic>
      <p:sp>
        <p:nvSpPr>
          <p:cNvPr id="256" name="Rectangle 255">
            <a:extLst>
              <a:ext uri="{FF2B5EF4-FFF2-40B4-BE49-F238E27FC236}">
                <a16:creationId xmlns:a16="http://schemas.microsoft.com/office/drawing/2014/main" id="{2A22606E-3FBF-4400-919E-4D235447B194}"/>
              </a:ext>
            </a:extLst>
          </p:cNvPr>
          <p:cNvSpPr/>
          <p:nvPr/>
        </p:nvSpPr>
        <p:spPr>
          <a:xfrm>
            <a:off x="5140755" y="3937583"/>
            <a:ext cx="1910490" cy="307777"/>
          </a:xfrm>
          <a:prstGeom prst="rect">
            <a:avLst/>
          </a:prstGeom>
        </p:spPr>
        <p:txBody>
          <a:bodyPr wrap="square">
            <a:spAutoFit/>
          </a:bodyPr>
          <a:lstStyle/>
          <a:p>
            <a:pPr algn="ct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Du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lịch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lữ</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hành</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251" name="Rectangle: Rounded Corners 250">
            <a:extLst>
              <a:ext uri="{FF2B5EF4-FFF2-40B4-BE49-F238E27FC236}">
                <a16:creationId xmlns:a16="http://schemas.microsoft.com/office/drawing/2014/main" id="{ED19E581-9DB6-4899-B759-71A8E5FC83D9}"/>
              </a:ext>
            </a:extLst>
          </p:cNvPr>
          <p:cNvSpPr/>
          <p:nvPr/>
        </p:nvSpPr>
        <p:spPr>
          <a:xfrm>
            <a:off x="7787939" y="2961622"/>
            <a:ext cx="900000" cy="900000"/>
          </a:xfrm>
          <a:prstGeom prst="roundRect">
            <a:avLst/>
          </a:prstGeom>
          <a:solidFill>
            <a:srgbClr val="FFFFFF"/>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252" name="Picture 251">
            <a:extLst>
              <a:ext uri="{FF2B5EF4-FFF2-40B4-BE49-F238E27FC236}">
                <a16:creationId xmlns:a16="http://schemas.microsoft.com/office/drawing/2014/main" id="{A7BE6FA3-7A16-4570-8510-52088F8B7CFC}"/>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913939" y="3087622"/>
            <a:ext cx="648000" cy="648000"/>
          </a:xfrm>
          <a:prstGeom prst="rect">
            <a:avLst/>
          </a:prstGeom>
        </p:spPr>
      </p:pic>
      <p:sp>
        <p:nvSpPr>
          <p:cNvPr id="253" name="Rectangle 252">
            <a:extLst>
              <a:ext uri="{FF2B5EF4-FFF2-40B4-BE49-F238E27FC236}">
                <a16:creationId xmlns:a16="http://schemas.microsoft.com/office/drawing/2014/main" id="{BBABE8B3-7E69-4115-BA77-35145A35722B}"/>
              </a:ext>
            </a:extLst>
          </p:cNvPr>
          <p:cNvSpPr/>
          <p:nvPr/>
        </p:nvSpPr>
        <p:spPr>
          <a:xfrm>
            <a:off x="7282694" y="3937583"/>
            <a:ext cx="1910490" cy="307777"/>
          </a:xfrm>
          <a:prstGeom prst="rect">
            <a:avLst/>
          </a:prstGeom>
        </p:spPr>
        <p:txBody>
          <a:bodyPr wrap="square">
            <a:spAutoFit/>
          </a:bodyPr>
          <a:lstStyle/>
          <a:p>
            <a:pPr algn="ct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Vận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tải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hậu</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cần</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sp>
        <p:nvSpPr>
          <p:cNvPr id="64" name="Parallelogram 63">
            <a:extLst>
              <a:ext uri="{FF2B5EF4-FFF2-40B4-BE49-F238E27FC236}">
                <a16:creationId xmlns:a16="http://schemas.microsoft.com/office/drawing/2014/main" id="{FA571D0A-A105-4A65-B141-708549A89970}"/>
              </a:ext>
            </a:extLst>
          </p:cNvPr>
          <p:cNvSpPr/>
          <p:nvPr/>
        </p:nvSpPr>
        <p:spPr>
          <a:xfrm rot="6232892" flipV="1">
            <a:off x="-152406" y="208686"/>
            <a:ext cx="844082" cy="70132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Parallelogram 64">
            <a:extLst>
              <a:ext uri="{FF2B5EF4-FFF2-40B4-BE49-F238E27FC236}">
                <a16:creationId xmlns:a16="http://schemas.microsoft.com/office/drawing/2014/main" id="{E26B8D08-82FA-425D-9FA4-D988297FA681}"/>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78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78"/>
                                        </p:tgtEl>
                                        <p:attrNameLst>
                                          <p:attrName>style.visibility</p:attrName>
                                        </p:attrNameLst>
                                      </p:cBhvr>
                                      <p:to>
                                        <p:strVal val="visible"/>
                                      </p:to>
                                    </p:set>
                                    <p:anim calcmode="lin" valueType="num">
                                      <p:cBhvr>
                                        <p:cTn id="12" dur="500" fill="hold"/>
                                        <p:tgtEl>
                                          <p:spTgt spid="78"/>
                                        </p:tgtEl>
                                        <p:attrNameLst>
                                          <p:attrName>ppt_w</p:attrName>
                                        </p:attrNameLst>
                                      </p:cBhvr>
                                      <p:tavLst>
                                        <p:tav tm="0">
                                          <p:val>
                                            <p:fltVal val="0"/>
                                          </p:val>
                                        </p:tav>
                                        <p:tav tm="100000">
                                          <p:val>
                                            <p:strVal val="#ppt_w"/>
                                          </p:val>
                                        </p:tav>
                                      </p:tavLst>
                                    </p:anim>
                                    <p:anim calcmode="lin" valueType="num">
                                      <p:cBhvr>
                                        <p:cTn id="13" dur="500" fill="hold"/>
                                        <p:tgtEl>
                                          <p:spTgt spid="78"/>
                                        </p:tgtEl>
                                        <p:attrNameLst>
                                          <p:attrName>ppt_h</p:attrName>
                                        </p:attrNameLst>
                                      </p:cBhvr>
                                      <p:tavLst>
                                        <p:tav tm="0">
                                          <p:val>
                                            <p:fltVal val="0"/>
                                          </p:val>
                                        </p:tav>
                                        <p:tav tm="100000">
                                          <p:val>
                                            <p:strVal val="#ppt_h"/>
                                          </p:val>
                                        </p:tav>
                                      </p:tavLst>
                                    </p:anim>
                                    <p:animEffect transition="in" filter="fade">
                                      <p:cBhvr>
                                        <p:cTn id="14" dur="500"/>
                                        <p:tgtEl>
                                          <p:spTgt spid="7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4"/>
                                        </p:tgtEl>
                                        <p:attrNameLst>
                                          <p:attrName>style.visibility</p:attrName>
                                        </p:attrNameLst>
                                      </p:cBhvr>
                                      <p:to>
                                        <p:strVal val="visible"/>
                                      </p:to>
                                    </p:set>
                                    <p:anim calcmode="lin" valueType="num">
                                      <p:cBhvr>
                                        <p:cTn id="17" dur="500" fill="hold"/>
                                        <p:tgtEl>
                                          <p:spTgt spid="204"/>
                                        </p:tgtEl>
                                        <p:attrNameLst>
                                          <p:attrName>ppt_w</p:attrName>
                                        </p:attrNameLst>
                                      </p:cBhvr>
                                      <p:tavLst>
                                        <p:tav tm="0">
                                          <p:val>
                                            <p:fltVal val="0"/>
                                          </p:val>
                                        </p:tav>
                                        <p:tav tm="100000">
                                          <p:val>
                                            <p:strVal val="#ppt_w"/>
                                          </p:val>
                                        </p:tav>
                                      </p:tavLst>
                                    </p:anim>
                                    <p:anim calcmode="lin" valueType="num">
                                      <p:cBhvr>
                                        <p:cTn id="18" dur="500" fill="hold"/>
                                        <p:tgtEl>
                                          <p:spTgt spid="204"/>
                                        </p:tgtEl>
                                        <p:attrNameLst>
                                          <p:attrName>ppt_h</p:attrName>
                                        </p:attrNameLst>
                                      </p:cBhvr>
                                      <p:tavLst>
                                        <p:tav tm="0">
                                          <p:val>
                                            <p:fltVal val="0"/>
                                          </p:val>
                                        </p:tav>
                                        <p:tav tm="100000">
                                          <p:val>
                                            <p:strVal val="#ppt_h"/>
                                          </p:val>
                                        </p:tav>
                                      </p:tavLst>
                                    </p:anim>
                                    <p:animEffect transition="in" filter="fade">
                                      <p:cBhvr>
                                        <p:cTn id="19" dur="500"/>
                                        <p:tgtEl>
                                          <p:spTgt spid="20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2"/>
                                        </p:tgtEl>
                                        <p:attrNameLst>
                                          <p:attrName>style.visibility</p:attrName>
                                        </p:attrNameLst>
                                      </p:cBhvr>
                                      <p:to>
                                        <p:strVal val="visible"/>
                                      </p:to>
                                    </p:set>
                                    <p:anim calcmode="lin" valueType="num">
                                      <p:cBhvr>
                                        <p:cTn id="22" dur="500" fill="hold"/>
                                        <p:tgtEl>
                                          <p:spTgt spid="212"/>
                                        </p:tgtEl>
                                        <p:attrNameLst>
                                          <p:attrName>ppt_w</p:attrName>
                                        </p:attrNameLst>
                                      </p:cBhvr>
                                      <p:tavLst>
                                        <p:tav tm="0">
                                          <p:val>
                                            <p:fltVal val="0"/>
                                          </p:val>
                                        </p:tav>
                                        <p:tav tm="100000">
                                          <p:val>
                                            <p:strVal val="#ppt_w"/>
                                          </p:val>
                                        </p:tav>
                                      </p:tavLst>
                                    </p:anim>
                                    <p:anim calcmode="lin" valueType="num">
                                      <p:cBhvr>
                                        <p:cTn id="23" dur="500" fill="hold"/>
                                        <p:tgtEl>
                                          <p:spTgt spid="212"/>
                                        </p:tgtEl>
                                        <p:attrNameLst>
                                          <p:attrName>ppt_h</p:attrName>
                                        </p:attrNameLst>
                                      </p:cBhvr>
                                      <p:tavLst>
                                        <p:tav tm="0">
                                          <p:val>
                                            <p:fltVal val="0"/>
                                          </p:val>
                                        </p:tav>
                                        <p:tav tm="100000">
                                          <p:val>
                                            <p:strVal val="#ppt_h"/>
                                          </p:val>
                                        </p:tav>
                                      </p:tavLst>
                                    </p:anim>
                                    <p:animEffect transition="in" filter="fade">
                                      <p:cBhvr>
                                        <p:cTn id="24" dur="500"/>
                                        <p:tgtEl>
                                          <p:spTgt spid="21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0"/>
                                        </p:tgtEl>
                                        <p:attrNameLst>
                                          <p:attrName>style.visibility</p:attrName>
                                        </p:attrNameLst>
                                      </p:cBhvr>
                                      <p:to>
                                        <p:strVal val="visible"/>
                                      </p:to>
                                    </p:set>
                                    <p:anim calcmode="lin" valueType="num">
                                      <p:cBhvr>
                                        <p:cTn id="27" dur="500" fill="hold"/>
                                        <p:tgtEl>
                                          <p:spTgt spid="220"/>
                                        </p:tgtEl>
                                        <p:attrNameLst>
                                          <p:attrName>ppt_w</p:attrName>
                                        </p:attrNameLst>
                                      </p:cBhvr>
                                      <p:tavLst>
                                        <p:tav tm="0">
                                          <p:val>
                                            <p:fltVal val="0"/>
                                          </p:val>
                                        </p:tav>
                                        <p:tav tm="100000">
                                          <p:val>
                                            <p:strVal val="#ppt_w"/>
                                          </p:val>
                                        </p:tav>
                                      </p:tavLst>
                                    </p:anim>
                                    <p:anim calcmode="lin" valueType="num">
                                      <p:cBhvr>
                                        <p:cTn id="28" dur="500" fill="hold"/>
                                        <p:tgtEl>
                                          <p:spTgt spid="220"/>
                                        </p:tgtEl>
                                        <p:attrNameLst>
                                          <p:attrName>ppt_h</p:attrName>
                                        </p:attrNameLst>
                                      </p:cBhvr>
                                      <p:tavLst>
                                        <p:tav tm="0">
                                          <p:val>
                                            <p:fltVal val="0"/>
                                          </p:val>
                                        </p:tav>
                                        <p:tav tm="100000">
                                          <p:val>
                                            <p:strVal val="#ppt_h"/>
                                          </p:val>
                                        </p:tav>
                                      </p:tavLst>
                                    </p:anim>
                                    <p:animEffect transition="in" filter="fade">
                                      <p:cBhvr>
                                        <p:cTn id="29" dur="500"/>
                                        <p:tgtEl>
                                          <p:spTgt spid="22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08"/>
                                        </p:tgtEl>
                                        <p:attrNameLst>
                                          <p:attrName>style.visibility</p:attrName>
                                        </p:attrNameLst>
                                      </p:cBhvr>
                                      <p:to>
                                        <p:strVal val="visible"/>
                                      </p:to>
                                    </p:set>
                                    <p:anim calcmode="lin" valueType="num">
                                      <p:cBhvr>
                                        <p:cTn id="32" dur="500" fill="hold"/>
                                        <p:tgtEl>
                                          <p:spTgt spid="208"/>
                                        </p:tgtEl>
                                        <p:attrNameLst>
                                          <p:attrName>ppt_w</p:attrName>
                                        </p:attrNameLst>
                                      </p:cBhvr>
                                      <p:tavLst>
                                        <p:tav tm="0">
                                          <p:val>
                                            <p:fltVal val="0"/>
                                          </p:val>
                                        </p:tav>
                                        <p:tav tm="100000">
                                          <p:val>
                                            <p:strVal val="#ppt_w"/>
                                          </p:val>
                                        </p:tav>
                                      </p:tavLst>
                                    </p:anim>
                                    <p:anim calcmode="lin" valueType="num">
                                      <p:cBhvr>
                                        <p:cTn id="33" dur="500" fill="hold"/>
                                        <p:tgtEl>
                                          <p:spTgt spid="208"/>
                                        </p:tgtEl>
                                        <p:attrNameLst>
                                          <p:attrName>ppt_h</p:attrName>
                                        </p:attrNameLst>
                                      </p:cBhvr>
                                      <p:tavLst>
                                        <p:tav tm="0">
                                          <p:val>
                                            <p:fltVal val="0"/>
                                          </p:val>
                                        </p:tav>
                                        <p:tav tm="100000">
                                          <p:val>
                                            <p:strVal val="#ppt_h"/>
                                          </p:val>
                                        </p:tav>
                                      </p:tavLst>
                                    </p:anim>
                                    <p:animEffect transition="in" filter="fade">
                                      <p:cBhvr>
                                        <p:cTn id="34" dur="500"/>
                                        <p:tgtEl>
                                          <p:spTgt spid="20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63"/>
                                        </p:tgtEl>
                                        <p:attrNameLst>
                                          <p:attrName>style.visibility</p:attrName>
                                        </p:attrNameLst>
                                      </p:cBhvr>
                                      <p:to>
                                        <p:strVal val="visible"/>
                                      </p:to>
                                    </p:set>
                                    <p:anim calcmode="lin" valueType="num">
                                      <p:cBhvr>
                                        <p:cTn id="37" dur="500" fill="hold"/>
                                        <p:tgtEl>
                                          <p:spTgt spid="263"/>
                                        </p:tgtEl>
                                        <p:attrNameLst>
                                          <p:attrName>ppt_w</p:attrName>
                                        </p:attrNameLst>
                                      </p:cBhvr>
                                      <p:tavLst>
                                        <p:tav tm="0">
                                          <p:val>
                                            <p:fltVal val="0"/>
                                          </p:val>
                                        </p:tav>
                                        <p:tav tm="100000">
                                          <p:val>
                                            <p:strVal val="#ppt_w"/>
                                          </p:val>
                                        </p:tav>
                                      </p:tavLst>
                                    </p:anim>
                                    <p:anim calcmode="lin" valueType="num">
                                      <p:cBhvr>
                                        <p:cTn id="38" dur="500" fill="hold"/>
                                        <p:tgtEl>
                                          <p:spTgt spid="263"/>
                                        </p:tgtEl>
                                        <p:attrNameLst>
                                          <p:attrName>ppt_h</p:attrName>
                                        </p:attrNameLst>
                                      </p:cBhvr>
                                      <p:tavLst>
                                        <p:tav tm="0">
                                          <p:val>
                                            <p:fltVal val="0"/>
                                          </p:val>
                                        </p:tav>
                                        <p:tav tm="100000">
                                          <p:val>
                                            <p:strVal val="#ppt_h"/>
                                          </p:val>
                                        </p:tav>
                                      </p:tavLst>
                                    </p:anim>
                                    <p:animEffect transition="in" filter="fade">
                                      <p:cBhvr>
                                        <p:cTn id="39" dur="500"/>
                                        <p:tgtEl>
                                          <p:spTgt spid="26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60"/>
                                        </p:tgtEl>
                                        <p:attrNameLst>
                                          <p:attrName>style.visibility</p:attrName>
                                        </p:attrNameLst>
                                      </p:cBhvr>
                                      <p:to>
                                        <p:strVal val="visible"/>
                                      </p:to>
                                    </p:set>
                                    <p:anim calcmode="lin" valueType="num">
                                      <p:cBhvr>
                                        <p:cTn id="42" dur="500" fill="hold"/>
                                        <p:tgtEl>
                                          <p:spTgt spid="260"/>
                                        </p:tgtEl>
                                        <p:attrNameLst>
                                          <p:attrName>ppt_w</p:attrName>
                                        </p:attrNameLst>
                                      </p:cBhvr>
                                      <p:tavLst>
                                        <p:tav tm="0">
                                          <p:val>
                                            <p:fltVal val="0"/>
                                          </p:val>
                                        </p:tav>
                                        <p:tav tm="100000">
                                          <p:val>
                                            <p:strVal val="#ppt_w"/>
                                          </p:val>
                                        </p:tav>
                                      </p:tavLst>
                                    </p:anim>
                                    <p:anim calcmode="lin" valueType="num">
                                      <p:cBhvr>
                                        <p:cTn id="43" dur="500" fill="hold"/>
                                        <p:tgtEl>
                                          <p:spTgt spid="260"/>
                                        </p:tgtEl>
                                        <p:attrNameLst>
                                          <p:attrName>ppt_h</p:attrName>
                                        </p:attrNameLst>
                                      </p:cBhvr>
                                      <p:tavLst>
                                        <p:tav tm="0">
                                          <p:val>
                                            <p:fltVal val="0"/>
                                          </p:val>
                                        </p:tav>
                                        <p:tav tm="100000">
                                          <p:val>
                                            <p:strVal val="#ppt_h"/>
                                          </p:val>
                                        </p:tav>
                                      </p:tavLst>
                                    </p:anim>
                                    <p:animEffect transition="in" filter="fade">
                                      <p:cBhvr>
                                        <p:cTn id="44" dur="500"/>
                                        <p:tgtEl>
                                          <p:spTgt spid="26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54"/>
                                        </p:tgtEl>
                                        <p:attrNameLst>
                                          <p:attrName>style.visibility</p:attrName>
                                        </p:attrNameLst>
                                      </p:cBhvr>
                                      <p:to>
                                        <p:strVal val="visible"/>
                                      </p:to>
                                    </p:set>
                                    <p:anim calcmode="lin" valueType="num">
                                      <p:cBhvr>
                                        <p:cTn id="47" dur="500" fill="hold"/>
                                        <p:tgtEl>
                                          <p:spTgt spid="254"/>
                                        </p:tgtEl>
                                        <p:attrNameLst>
                                          <p:attrName>ppt_w</p:attrName>
                                        </p:attrNameLst>
                                      </p:cBhvr>
                                      <p:tavLst>
                                        <p:tav tm="0">
                                          <p:val>
                                            <p:fltVal val="0"/>
                                          </p:val>
                                        </p:tav>
                                        <p:tav tm="100000">
                                          <p:val>
                                            <p:strVal val="#ppt_w"/>
                                          </p:val>
                                        </p:tav>
                                      </p:tavLst>
                                    </p:anim>
                                    <p:anim calcmode="lin" valueType="num">
                                      <p:cBhvr>
                                        <p:cTn id="48" dur="500" fill="hold"/>
                                        <p:tgtEl>
                                          <p:spTgt spid="254"/>
                                        </p:tgtEl>
                                        <p:attrNameLst>
                                          <p:attrName>ppt_h</p:attrName>
                                        </p:attrNameLst>
                                      </p:cBhvr>
                                      <p:tavLst>
                                        <p:tav tm="0">
                                          <p:val>
                                            <p:fltVal val="0"/>
                                          </p:val>
                                        </p:tav>
                                        <p:tav tm="100000">
                                          <p:val>
                                            <p:strVal val="#ppt_h"/>
                                          </p:val>
                                        </p:tav>
                                      </p:tavLst>
                                    </p:anim>
                                    <p:animEffect transition="in" filter="fade">
                                      <p:cBhvr>
                                        <p:cTn id="49" dur="500"/>
                                        <p:tgtEl>
                                          <p:spTgt spid="25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51"/>
                                        </p:tgtEl>
                                        <p:attrNameLst>
                                          <p:attrName>style.visibility</p:attrName>
                                        </p:attrNameLst>
                                      </p:cBhvr>
                                      <p:to>
                                        <p:strVal val="visible"/>
                                      </p:to>
                                    </p:set>
                                    <p:anim calcmode="lin" valueType="num">
                                      <p:cBhvr>
                                        <p:cTn id="52" dur="500" fill="hold"/>
                                        <p:tgtEl>
                                          <p:spTgt spid="251"/>
                                        </p:tgtEl>
                                        <p:attrNameLst>
                                          <p:attrName>ppt_w</p:attrName>
                                        </p:attrNameLst>
                                      </p:cBhvr>
                                      <p:tavLst>
                                        <p:tav tm="0">
                                          <p:val>
                                            <p:fltVal val="0"/>
                                          </p:val>
                                        </p:tav>
                                        <p:tav tm="100000">
                                          <p:val>
                                            <p:strVal val="#ppt_w"/>
                                          </p:val>
                                        </p:tav>
                                      </p:tavLst>
                                    </p:anim>
                                    <p:anim calcmode="lin" valueType="num">
                                      <p:cBhvr>
                                        <p:cTn id="53" dur="500" fill="hold"/>
                                        <p:tgtEl>
                                          <p:spTgt spid="251"/>
                                        </p:tgtEl>
                                        <p:attrNameLst>
                                          <p:attrName>ppt_h</p:attrName>
                                        </p:attrNameLst>
                                      </p:cBhvr>
                                      <p:tavLst>
                                        <p:tav tm="0">
                                          <p:val>
                                            <p:fltVal val="0"/>
                                          </p:val>
                                        </p:tav>
                                        <p:tav tm="100000">
                                          <p:val>
                                            <p:strVal val="#ppt_h"/>
                                          </p:val>
                                        </p:tav>
                                      </p:tavLst>
                                    </p:anim>
                                    <p:animEffect transition="in" filter="fade">
                                      <p:cBhvr>
                                        <p:cTn id="54" dur="500"/>
                                        <p:tgtEl>
                                          <p:spTgt spid="25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57"/>
                                        </p:tgtEl>
                                        <p:attrNameLst>
                                          <p:attrName>style.visibility</p:attrName>
                                        </p:attrNameLst>
                                      </p:cBhvr>
                                      <p:to>
                                        <p:strVal val="visible"/>
                                      </p:to>
                                    </p:set>
                                    <p:anim calcmode="lin" valueType="num">
                                      <p:cBhvr>
                                        <p:cTn id="57" dur="500" fill="hold"/>
                                        <p:tgtEl>
                                          <p:spTgt spid="257"/>
                                        </p:tgtEl>
                                        <p:attrNameLst>
                                          <p:attrName>ppt_w</p:attrName>
                                        </p:attrNameLst>
                                      </p:cBhvr>
                                      <p:tavLst>
                                        <p:tav tm="0">
                                          <p:val>
                                            <p:fltVal val="0"/>
                                          </p:val>
                                        </p:tav>
                                        <p:tav tm="100000">
                                          <p:val>
                                            <p:strVal val="#ppt_w"/>
                                          </p:val>
                                        </p:tav>
                                      </p:tavLst>
                                    </p:anim>
                                    <p:anim calcmode="lin" valueType="num">
                                      <p:cBhvr>
                                        <p:cTn id="58" dur="500" fill="hold"/>
                                        <p:tgtEl>
                                          <p:spTgt spid="257"/>
                                        </p:tgtEl>
                                        <p:attrNameLst>
                                          <p:attrName>ppt_h</p:attrName>
                                        </p:attrNameLst>
                                      </p:cBhvr>
                                      <p:tavLst>
                                        <p:tav tm="0">
                                          <p:val>
                                            <p:fltVal val="0"/>
                                          </p:val>
                                        </p:tav>
                                        <p:tav tm="100000">
                                          <p:val>
                                            <p:strVal val="#ppt_h"/>
                                          </p:val>
                                        </p:tav>
                                      </p:tavLst>
                                    </p:anim>
                                    <p:animEffect transition="in" filter="fade">
                                      <p:cBhvr>
                                        <p:cTn id="59" dur="500"/>
                                        <p:tgtEl>
                                          <p:spTgt spid="25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42"/>
                                        </p:tgtEl>
                                        <p:attrNameLst>
                                          <p:attrName>style.visibility</p:attrName>
                                        </p:attrNameLst>
                                      </p:cBhvr>
                                      <p:to>
                                        <p:strVal val="visible"/>
                                      </p:to>
                                    </p:set>
                                    <p:anim calcmode="lin" valueType="num">
                                      <p:cBhvr>
                                        <p:cTn id="62" dur="500" fill="hold"/>
                                        <p:tgtEl>
                                          <p:spTgt spid="242"/>
                                        </p:tgtEl>
                                        <p:attrNameLst>
                                          <p:attrName>ppt_w</p:attrName>
                                        </p:attrNameLst>
                                      </p:cBhvr>
                                      <p:tavLst>
                                        <p:tav tm="0">
                                          <p:val>
                                            <p:fltVal val="0"/>
                                          </p:val>
                                        </p:tav>
                                        <p:tav tm="100000">
                                          <p:val>
                                            <p:strVal val="#ppt_w"/>
                                          </p:val>
                                        </p:tav>
                                      </p:tavLst>
                                    </p:anim>
                                    <p:anim calcmode="lin" valueType="num">
                                      <p:cBhvr>
                                        <p:cTn id="63" dur="500" fill="hold"/>
                                        <p:tgtEl>
                                          <p:spTgt spid="242"/>
                                        </p:tgtEl>
                                        <p:attrNameLst>
                                          <p:attrName>ppt_h</p:attrName>
                                        </p:attrNameLst>
                                      </p:cBhvr>
                                      <p:tavLst>
                                        <p:tav tm="0">
                                          <p:val>
                                            <p:fltVal val="0"/>
                                          </p:val>
                                        </p:tav>
                                        <p:tav tm="100000">
                                          <p:val>
                                            <p:strVal val="#ppt_h"/>
                                          </p:val>
                                        </p:tav>
                                      </p:tavLst>
                                    </p:anim>
                                    <p:animEffect transition="in" filter="fade">
                                      <p:cBhvr>
                                        <p:cTn id="64" dur="500"/>
                                        <p:tgtEl>
                                          <p:spTgt spid="24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39"/>
                                        </p:tgtEl>
                                        <p:attrNameLst>
                                          <p:attrName>style.visibility</p:attrName>
                                        </p:attrNameLst>
                                      </p:cBhvr>
                                      <p:to>
                                        <p:strVal val="visible"/>
                                      </p:to>
                                    </p:set>
                                    <p:anim calcmode="lin" valueType="num">
                                      <p:cBhvr>
                                        <p:cTn id="67" dur="500" fill="hold"/>
                                        <p:tgtEl>
                                          <p:spTgt spid="239"/>
                                        </p:tgtEl>
                                        <p:attrNameLst>
                                          <p:attrName>ppt_w</p:attrName>
                                        </p:attrNameLst>
                                      </p:cBhvr>
                                      <p:tavLst>
                                        <p:tav tm="0">
                                          <p:val>
                                            <p:fltVal val="0"/>
                                          </p:val>
                                        </p:tav>
                                        <p:tav tm="100000">
                                          <p:val>
                                            <p:strVal val="#ppt_w"/>
                                          </p:val>
                                        </p:tav>
                                      </p:tavLst>
                                    </p:anim>
                                    <p:anim calcmode="lin" valueType="num">
                                      <p:cBhvr>
                                        <p:cTn id="68" dur="500" fill="hold"/>
                                        <p:tgtEl>
                                          <p:spTgt spid="239"/>
                                        </p:tgtEl>
                                        <p:attrNameLst>
                                          <p:attrName>ppt_h</p:attrName>
                                        </p:attrNameLst>
                                      </p:cBhvr>
                                      <p:tavLst>
                                        <p:tav tm="0">
                                          <p:val>
                                            <p:fltVal val="0"/>
                                          </p:val>
                                        </p:tav>
                                        <p:tav tm="100000">
                                          <p:val>
                                            <p:strVal val="#ppt_h"/>
                                          </p:val>
                                        </p:tav>
                                      </p:tavLst>
                                    </p:anim>
                                    <p:animEffect transition="in" filter="fade">
                                      <p:cBhvr>
                                        <p:cTn id="69" dur="500"/>
                                        <p:tgtEl>
                                          <p:spTgt spid="239"/>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33"/>
                                        </p:tgtEl>
                                        <p:attrNameLst>
                                          <p:attrName>style.visibility</p:attrName>
                                        </p:attrNameLst>
                                      </p:cBhvr>
                                      <p:to>
                                        <p:strVal val="visible"/>
                                      </p:to>
                                    </p:set>
                                    <p:anim calcmode="lin" valueType="num">
                                      <p:cBhvr>
                                        <p:cTn id="72" dur="500" fill="hold"/>
                                        <p:tgtEl>
                                          <p:spTgt spid="233"/>
                                        </p:tgtEl>
                                        <p:attrNameLst>
                                          <p:attrName>ppt_w</p:attrName>
                                        </p:attrNameLst>
                                      </p:cBhvr>
                                      <p:tavLst>
                                        <p:tav tm="0">
                                          <p:val>
                                            <p:fltVal val="0"/>
                                          </p:val>
                                        </p:tav>
                                        <p:tav tm="100000">
                                          <p:val>
                                            <p:strVal val="#ppt_w"/>
                                          </p:val>
                                        </p:tav>
                                      </p:tavLst>
                                    </p:anim>
                                    <p:anim calcmode="lin" valueType="num">
                                      <p:cBhvr>
                                        <p:cTn id="73" dur="500" fill="hold"/>
                                        <p:tgtEl>
                                          <p:spTgt spid="233"/>
                                        </p:tgtEl>
                                        <p:attrNameLst>
                                          <p:attrName>ppt_h</p:attrName>
                                        </p:attrNameLst>
                                      </p:cBhvr>
                                      <p:tavLst>
                                        <p:tav tm="0">
                                          <p:val>
                                            <p:fltVal val="0"/>
                                          </p:val>
                                        </p:tav>
                                        <p:tav tm="100000">
                                          <p:val>
                                            <p:strVal val="#ppt_h"/>
                                          </p:val>
                                        </p:tav>
                                      </p:tavLst>
                                    </p:anim>
                                    <p:animEffect transition="in" filter="fade">
                                      <p:cBhvr>
                                        <p:cTn id="74" dur="500"/>
                                        <p:tgtEl>
                                          <p:spTgt spid="233"/>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30"/>
                                        </p:tgtEl>
                                        <p:attrNameLst>
                                          <p:attrName>style.visibility</p:attrName>
                                        </p:attrNameLst>
                                      </p:cBhvr>
                                      <p:to>
                                        <p:strVal val="visible"/>
                                      </p:to>
                                    </p:set>
                                    <p:anim calcmode="lin" valueType="num">
                                      <p:cBhvr>
                                        <p:cTn id="77" dur="500" fill="hold"/>
                                        <p:tgtEl>
                                          <p:spTgt spid="230"/>
                                        </p:tgtEl>
                                        <p:attrNameLst>
                                          <p:attrName>ppt_w</p:attrName>
                                        </p:attrNameLst>
                                      </p:cBhvr>
                                      <p:tavLst>
                                        <p:tav tm="0">
                                          <p:val>
                                            <p:fltVal val="0"/>
                                          </p:val>
                                        </p:tav>
                                        <p:tav tm="100000">
                                          <p:val>
                                            <p:strVal val="#ppt_w"/>
                                          </p:val>
                                        </p:tav>
                                      </p:tavLst>
                                    </p:anim>
                                    <p:anim calcmode="lin" valueType="num">
                                      <p:cBhvr>
                                        <p:cTn id="78" dur="500" fill="hold"/>
                                        <p:tgtEl>
                                          <p:spTgt spid="230"/>
                                        </p:tgtEl>
                                        <p:attrNameLst>
                                          <p:attrName>ppt_h</p:attrName>
                                        </p:attrNameLst>
                                      </p:cBhvr>
                                      <p:tavLst>
                                        <p:tav tm="0">
                                          <p:val>
                                            <p:fltVal val="0"/>
                                          </p:val>
                                        </p:tav>
                                        <p:tav tm="100000">
                                          <p:val>
                                            <p:strVal val="#ppt_h"/>
                                          </p:val>
                                        </p:tav>
                                      </p:tavLst>
                                    </p:anim>
                                    <p:animEffect transition="in" filter="fade">
                                      <p:cBhvr>
                                        <p:cTn id="79" dur="500"/>
                                        <p:tgtEl>
                                          <p:spTgt spid="230"/>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36"/>
                                        </p:tgtEl>
                                        <p:attrNameLst>
                                          <p:attrName>style.visibility</p:attrName>
                                        </p:attrNameLst>
                                      </p:cBhvr>
                                      <p:to>
                                        <p:strVal val="visible"/>
                                      </p:to>
                                    </p:set>
                                    <p:anim calcmode="lin" valueType="num">
                                      <p:cBhvr>
                                        <p:cTn id="82" dur="500" fill="hold"/>
                                        <p:tgtEl>
                                          <p:spTgt spid="236"/>
                                        </p:tgtEl>
                                        <p:attrNameLst>
                                          <p:attrName>ppt_w</p:attrName>
                                        </p:attrNameLst>
                                      </p:cBhvr>
                                      <p:tavLst>
                                        <p:tav tm="0">
                                          <p:val>
                                            <p:fltVal val="0"/>
                                          </p:val>
                                        </p:tav>
                                        <p:tav tm="100000">
                                          <p:val>
                                            <p:strVal val="#ppt_w"/>
                                          </p:val>
                                        </p:tav>
                                      </p:tavLst>
                                    </p:anim>
                                    <p:anim calcmode="lin" valueType="num">
                                      <p:cBhvr>
                                        <p:cTn id="83" dur="500" fill="hold"/>
                                        <p:tgtEl>
                                          <p:spTgt spid="236"/>
                                        </p:tgtEl>
                                        <p:attrNameLst>
                                          <p:attrName>ppt_h</p:attrName>
                                        </p:attrNameLst>
                                      </p:cBhvr>
                                      <p:tavLst>
                                        <p:tav tm="0">
                                          <p:val>
                                            <p:fltVal val="0"/>
                                          </p:val>
                                        </p:tav>
                                        <p:tav tm="100000">
                                          <p:val>
                                            <p:strVal val="#ppt_h"/>
                                          </p:val>
                                        </p:tav>
                                      </p:tavLst>
                                    </p:anim>
                                    <p:animEffect transition="in" filter="fade">
                                      <p:cBhvr>
                                        <p:cTn id="84" dur="500"/>
                                        <p:tgtEl>
                                          <p:spTgt spid="236"/>
                                        </p:tgtEl>
                                      </p:cBhvr>
                                    </p:animEffect>
                                  </p:childTnLst>
                                </p:cTn>
                              </p:par>
                            </p:childTnLst>
                          </p:cTn>
                        </p:par>
                        <p:par>
                          <p:cTn id="85" fill="hold">
                            <p:stCondLst>
                              <p:cond delay="1000"/>
                            </p:stCondLst>
                            <p:childTnLst>
                              <p:par>
                                <p:cTn id="86" presetID="49" presetClass="entr" presetSubtype="0" decel="100000" fill="hold" nodeType="afterEffect">
                                  <p:stCondLst>
                                    <p:cond delay="0"/>
                                  </p:stCondLst>
                                  <p:childTnLst>
                                    <p:set>
                                      <p:cBhvr>
                                        <p:cTn id="87" dur="1" fill="hold">
                                          <p:stCondLst>
                                            <p:cond delay="0"/>
                                          </p:stCondLst>
                                        </p:cTn>
                                        <p:tgtEl>
                                          <p:spTgt spid="32"/>
                                        </p:tgtEl>
                                        <p:attrNameLst>
                                          <p:attrName>style.visibility</p:attrName>
                                        </p:attrNameLst>
                                      </p:cBhvr>
                                      <p:to>
                                        <p:strVal val="visible"/>
                                      </p:to>
                                    </p:set>
                                    <p:anim calcmode="lin" valueType="num">
                                      <p:cBhvr>
                                        <p:cTn id="88" dur="500" fill="hold"/>
                                        <p:tgtEl>
                                          <p:spTgt spid="32"/>
                                        </p:tgtEl>
                                        <p:attrNameLst>
                                          <p:attrName>ppt_w</p:attrName>
                                        </p:attrNameLst>
                                      </p:cBhvr>
                                      <p:tavLst>
                                        <p:tav tm="0">
                                          <p:val>
                                            <p:fltVal val="0"/>
                                          </p:val>
                                        </p:tav>
                                        <p:tav tm="100000">
                                          <p:val>
                                            <p:strVal val="#ppt_w"/>
                                          </p:val>
                                        </p:tav>
                                      </p:tavLst>
                                    </p:anim>
                                    <p:anim calcmode="lin" valueType="num">
                                      <p:cBhvr>
                                        <p:cTn id="89" dur="500" fill="hold"/>
                                        <p:tgtEl>
                                          <p:spTgt spid="32"/>
                                        </p:tgtEl>
                                        <p:attrNameLst>
                                          <p:attrName>ppt_h</p:attrName>
                                        </p:attrNameLst>
                                      </p:cBhvr>
                                      <p:tavLst>
                                        <p:tav tm="0">
                                          <p:val>
                                            <p:fltVal val="0"/>
                                          </p:val>
                                        </p:tav>
                                        <p:tav tm="100000">
                                          <p:val>
                                            <p:strVal val="#ppt_h"/>
                                          </p:val>
                                        </p:tav>
                                      </p:tavLst>
                                    </p:anim>
                                    <p:anim calcmode="lin" valueType="num">
                                      <p:cBhvr>
                                        <p:cTn id="90" dur="500" fill="hold"/>
                                        <p:tgtEl>
                                          <p:spTgt spid="32"/>
                                        </p:tgtEl>
                                        <p:attrNameLst>
                                          <p:attrName>style.rotation</p:attrName>
                                        </p:attrNameLst>
                                      </p:cBhvr>
                                      <p:tavLst>
                                        <p:tav tm="0">
                                          <p:val>
                                            <p:fltVal val="360"/>
                                          </p:val>
                                        </p:tav>
                                        <p:tav tm="100000">
                                          <p:val>
                                            <p:fltVal val="0"/>
                                          </p:val>
                                        </p:tav>
                                      </p:tavLst>
                                    </p:anim>
                                    <p:animEffect transition="in" filter="fade">
                                      <p:cBhvr>
                                        <p:cTn id="91" dur="500"/>
                                        <p:tgtEl>
                                          <p:spTgt spid="32"/>
                                        </p:tgtEl>
                                      </p:cBhvr>
                                    </p:animEffect>
                                  </p:childTnLst>
                                </p:cTn>
                              </p:par>
                              <p:par>
                                <p:cTn id="92" presetID="49" presetClass="entr" presetSubtype="0" decel="100000" fill="hold" nodeType="withEffect">
                                  <p:stCondLst>
                                    <p:cond delay="0"/>
                                  </p:stCondLst>
                                  <p:childTnLst>
                                    <p:set>
                                      <p:cBhvr>
                                        <p:cTn id="93" dur="1" fill="hold">
                                          <p:stCondLst>
                                            <p:cond delay="0"/>
                                          </p:stCondLst>
                                        </p:cTn>
                                        <p:tgtEl>
                                          <p:spTgt spid="205"/>
                                        </p:tgtEl>
                                        <p:attrNameLst>
                                          <p:attrName>style.visibility</p:attrName>
                                        </p:attrNameLst>
                                      </p:cBhvr>
                                      <p:to>
                                        <p:strVal val="visible"/>
                                      </p:to>
                                    </p:set>
                                    <p:anim calcmode="lin" valueType="num">
                                      <p:cBhvr>
                                        <p:cTn id="94" dur="500" fill="hold"/>
                                        <p:tgtEl>
                                          <p:spTgt spid="205"/>
                                        </p:tgtEl>
                                        <p:attrNameLst>
                                          <p:attrName>ppt_w</p:attrName>
                                        </p:attrNameLst>
                                      </p:cBhvr>
                                      <p:tavLst>
                                        <p:tav tm="0">
                                          <p:val>
                                            <p:fltVal val="0"/>
                                          </p:val>
                                        </p:tav>
                                        <p:tav tm="100000">
                                          <p:val>
                                            <p:strVal val="#ppt_w"/>
                                          </p:val>
                                        </p:tav>
                                      </p:tavLst>
                                    </p:anim>
                                    <p:anim calcmode="lin" valueType="num">
                                      <p:cBhvr>
                                        <p:cTn id="95" dur="500" fill="hold"/>
                                        <p:tgtEl>
                                          <p:spTgt spid="205"/>
                                        </p:tgtEl>
                                        <p:attrNameLst>
                                          <p:attrName>ppt_h</p:attrName>
                                        </p:attrNameLst>
                                      </p:cBhvr>
                                      <p:tavLst>
                                        <p:tav tm="0">
                                          <p:val>
                                            <p:fltVal val="0"/>
                                          </p:val>
                                        </p:tav>
                                        <p:tav tm="100000">
                                          <p:val>
                                            <p:strVal val="#ppt_h"/>
                                          </p:val>
                                        </p:tav>
                                      </p:tavLst>
                                    </p:anim>
                                    <p:anim calcmode="lin" valueType="num">
                                      <p:cBhvr>
                                        <p:cTn id="96" dur="500" fill="hold"/>
                                        <p:tgtEl>
                                          <p:spTgt spid="205"/>
                                        </p:tgtEl>
                                        <p:attrNameLst>
                                          <p:attrName>style.rotation</p:attrName>
                                        </p:attrNameLst>
                                      </p:cBhvr>
                                      <p:tavLst>
                                        <p:tav tm="0">
                                          <p:val>
                                            <p:fltVal val="360"/>
                                          </p:val>
                                        </p:tav>
                                        <p:tav tm="100000">
                                          <p:val>
                                            <p:fltVal val="0"/>
                                          </p:val>
                                        </p:tav>
                                      </p:tavLst>
                                    </p:anim>
                                    <p:animEffect transition="in" filter="fade">
                                      <p:cBhvr>
                                        <p:cTn id="97" dur="500"/>
                                        <p:tgtEl>
                                          <p:spTgt spid="205"/>
                                        </p:tgtEl>
                                      </p:cBhvr>
                                    </p:animEffect>
                                  </p:childTnLst>
                                </p:cTn>
                              </p:par>
                              <p:par>
                                <p:cTn id="98" presetID="49" presetClass="entr" presetSubtype="0" decel="100000" fill="hold" nodeType="withEffect">
                                  <p:stCondLst>
                                    <p:cond delay="0"/>
                                  </p:stCondLst>
                                  <p:childTnLst>
                                    <p:set>
                                      <p:cBhvr>
                                        <p:cTn id="99" dur="1" fill="hold">
                                          <p:stCondLst>
                                            <p:cond delay="0"/>
                                          </p:stCondLst>
                                        </p:cTn>
                                        <p:tgtEl>
                                          <p:spTgt spid="213"/>
                                        </p:tgtEl>
                                        <p:attrNameLst>
                                          <p:attrName>style.visibility</p:attrName>
                                        </p:attrNameLst>
                                      </p:cBhvr>
                                      <p:to>
                                        <p:strVal val="visible"/>
                                      </p:to>
                                    </p:set>
                                    <p:anim calcmode="lin" valueType="num">
                                      <p:cBhvr>
                                        <p:cTn id="100" dur="500" fill="hold"/>
                                        <p:tgtEl>
                                          <p:spTgt spid="213"/>
                                        </p:tgtEl>
                                        <p:attrNameLst>
                                          <p:attrName>ppt_w</p:attrName>
                                        </p:attrNameLst>
                                      </p:cBhvr>
                                      <p:tavLst>
                                        <p:tav tm="0">
                                          <p:val>
                                            <p:fltVal val="0"/>
                                          </p:val>
                                        </p:tav>
                                        <p:tav tm="100000">
                                          <p:val>
                                            <p:strVal val="#ppt_w"/>
                                          </p:val>
                                        </p:tav>
                                      </p:tavLst>
                                    </p:anim>
                                    <p:anim calcmode="lin" valueType="num">
                                      <p:cBhvr>
                                        <p:cTn id="101" dur="500" fill="hold"/>
                                        <p:tgtEl>
                                          <p:spTgt spid="213"/>
                                        </p:tgtEl>
                                        <p:attrNameLst>
                                          <p:attrName>ppt_h</p:attrName>
                                        </p:attrNameLst>
                                      </p:cBhvr>
                                      <p:tavLst>
                                        <p:tav tm="0">
                                          <p:val>
                                            <p:fltVal val="0"/>
                                          </p:val>
                                        </p:tav>
                                        <p:tav tm="100000">
                                          <p:val>
                                            <p:strVal val="#ppt_h"/>
                                          </p:val>
                                        </p:tav>
                                      </p:tavLst>
                                    </p:anim>
                                    <p:anim calcmode="lin" valueType="num">
                                      <p:cBhvr>
                                        <p:cTn id="102" dur="500" fill="hold"/>
                                        <p:tgtEl>
                                          <p:spTgt spid="213"/>
                                        </p:tgtEl>
                                        <p:attrNameLst>
                                          <p:attrName>style.rotation</p:attrName>
                                        </p:attrNameLst>
                                      </p:cBhvr>
                                      <p:tavLst>
                                        <p:tav tm="0">
                                          <p:val>
                                            <p:fltVal val="360"/>
                                          </p:val>
                                        </p:tav>
                                        <p:tav tm="100000">
                                          <p:val>
                                            <p:fltVal val="0"/>
                                          </p:val>
                                        </p:tav>
                                      </p:tavLst>
                                    </p:anim>
                                    <p:animEffect transition="in" filter="fade">
                                      <p:cBhvr>
                                        <p:cTn id="103" dur="500"/>
                                        <p:tgtEl>
                                          <p:spTgt spid="213"/>
                                        </p:tgtEl>
                                      </p:cBhvr>
                                    </p:animEffect>
                                  </p:childTnLst>
                                </p:cTn>
                              </p:par>
                              <p:par>
                                <p:cTn id="104" presetID="49" presetClass="entr" presetSubtype="0" decel="100000" fill="hold" nodeType="withEffect">
                                  <p:stCondLst>
                                    <p:cond delay="0"/>
                                  </p:stCondLst>
                                  <p:childTnLst>
                                    <p:set>
                                      <p:cBhvr>
                                        <p:cTn id="105" dur="1" fill="hold">
                                          <p:stCondLst>
                                            <p:cond delay="0"/>
                                          </p:stCondLst>
                                        </p:cTn>
                                        <p:tgtEl>
                                          <p:spTgt spid="221"/>
                                        </p:tgtEl>
                                        <p:attrNameLst>
                                          <p:attrName>style.visibility</p:attrName>
                                        </p:attrNameLst>
                                      </p:cBhvr>
                                      <p:to>
                                        <p:strVal val="visible"/>
                                      </p:to>
                                    </p:set>
                                    <p:anim calcmode="lin" valueType="num">
                                      <p:cBhvr>
                                        <p:cTn id="106" dur="500" fill="hold"/>
                                        <p:tgtEl>
                                          <p:spTgt spid="221"/>
                                        </p:tgtEl>
                                        <p:attrNameLst>
                                          <p:attrName>ppt_w</p:attrName>
                                        </p:attrNameLst>
                                      </p:cBhvr>
                                      <p:tavLst>
                                        <p:tav tm="0">
                                          <p:val>
                                            <p:fltVal val="0"/>
                                          </p:val>
                                        </p:tav>
                                        <p:tav tm="100000">
                                          <p:val>
                                            <p:strVal val="#ppt_w"/>
                                          </p:val>
                                        </p:tav>
                                      </p:tavLst>
                                    </p:anim>
                                    <p:anim calcmode="lin" valueType="num">
                                      <p:cBhvr>
                                        <p:cTn id="107" dur="500" fill="hold"/>
                                        <p:tgtEl>
                                          <p:spTgt spid="221"/>
                                        </p:tgtEl>
                                        <p:attrNameLst>
                                          <p:attrName>ppt_h</p:attrName>
                                        </p:attrNameLst>
                                      </p:cBhvr>
                                      <p:tavLst>
                                        <p:tav tm="0">
                                          <p:val>
                                            <p:fltVal val="0"/>
                                          </p:val>
                                        </p:tav>
                                        <p:tav tm="100000">
                                          <p:val>
                                            <p:strVal val="#ppt_h"/>
                                          </p:val>
                                        </p:tav>
                                      </p:tavLst>
                                    </p:anim>
                                    <p:anim calcmode="lin" valueType="num">
                                      <p:cBhvr>
                                        <p:cTn id="108" dur="500" fill="hold"/>
                                        <p:tgtEl>
                                          <p:spTgt spid="221"/>
                                        </p:tgtEl>
                                        <p:attrNameLst>
                                          <p:attrName>style.rotation</p:attrName>
                                        </p:attrNameLst>
                                      </p:cBhvr>
                                      <p:tavLst>
                                        <p:tav tm="0">
                                          <p:val>
                                            <p:fltVal val="360"/>
                                          </p:val>
                                        </p:tav>
                                        <p:tav tm="100000">
                                          <p:val>
                                            <p:fltVal val="0"/>
                                          </p:val>
                                        </p:tav>
                                      </p:tavLst>
                                    </p:anim>
                                    <p:animEffect transition="in" filter="fade">
                                      <p:cBhvr>
                                        <p:cTn id="109" dur="500"/>
                                        <p:tgtEl>
                                          <p:spTgt spid="221"/>
                                        </p:tgtEl>
                                      </p:cBhvr>
                                    </p:animEffect>
                                  </p:childTnLst>
                                </p:cTn>
                              </p:par>
                              <p:par>
                                <p:cTn id="110" presetID="49" presetClass="entr" presetSubtype="0" decel="100000" fill="hold" nodeType="withEffect">
                                  <p:stCondLst>
                                    <p:cond delay="0"/>
                                  </p:stCondLst>
                                  <p:childTnLst>
                                    <p:set>
                                      <p:cBhvr>
                                        <p:cTn id="111" dur="1" fill="hold">
                                          <p:stCondLst>
                                            <p:cond delay="0"/>
                                          </p:stCondLst>
                                        </p:cTn>
                                        <p:tgtEl>
                                          <p:spTgt spid="209"/>
                                        </p:tgtEl>
                                        <p:attrNameLst>
                                          <p:attrName>style.visibility</p:attrName>
                                        </p:attrNameLst>
                                      </p:cBhvr>
                                      <p:to>
                                        <p:strVal val="visible"/>
                                      </p:to>
                                    </p:set>
                                    <p:anim calcmode="lin" valueType="num">
                                      <p:cBhvr>
                                        <p:cTn id="112" dur="500" fill="hold"/>
                                        <p:tgtEl>
                                          <p:spTgt spid="209"/>
                                        </p:tgtEl>
                                        <p:attrNameLst>
                                          <p:attrName>ppt_w</p:attrName>
                                        </p:attrNameLst>
                                      </p:cBhvr>
                                      <p:tavLst>
                                        <p:tav tm="0">
                                          <p:val>
                                            <p:fltVal val="0"/>
                                          </p:val>
                                        </p:tav>
                                        <p:tav tm="100000">
                                          <p:val>
                                            <p:strVal val="#ppt_w"/>
                                          </p:val>
                                        </p:tav>
                                      </p:tavLst>
                                    </p:anim>
                                    <p:anim calcmode="lin" valueType="num">
                                      <p:cBhvr>
                                        <p:cTn id="113" dur="500" fill="hold"/>
                                        <p:tgtEl>
                                          <p:spTgt spid="209"/>
                                        </p:tgtEl>
                                        <p:attrNameLst>
                                          <p:attrName>ppt_h</p:attrName>
                                        </p:attrNameLst>
                                      </p:cBhvr>
                                      <p:tavLst>
                                        <p:tav tm="0">
                                          <p:val>
                                            <p:fltVal val="0"/>
                                          </p:val>
                                        </p:tav>
                                        <p:tav tm="100000">
                                          <p:val>
                                            <p:strVal val="#ppt_h"/>
                                          </p:val>
                                        </p:tav>
                                      </p:tavLst>
                                    </p:anim>
                                    <p:anim calcmode="lin" valueType="num">
                                      <p:cBhvr>
                                        <p:cTn id="114" dur="500" fill="hold"/>
                                        <p:tgtEl>
                                          <p:spTgt spid="209"/>
                                        </p:tgtEl>
                                        <p:attrNameLst>
                                          <p:attrName>style.rotation</p:attrName>
                                        </p:attrNameLst>
                                      </p:cBhvr>
                                      <p:tavLst>
                                        <p:tav tm="0">
                                          <p:val>
                                            <p:fltVal val="360"/>
                                          </p:val>
                                        </p:tav>
                                        <p:tav tm="100000">
                                          <p:val>
                                            <p:fltVal val="0"/>
                                          </p:val>
                                        </p:tav>
                                      </p:tavLst>
                                    </p:anim>
                                    <p:animEffect transition="in" filter="fade">
                                      <p:cBhvr>
                                        <p:cTn id="115" dur="500"/>
                                        <p:tgtEl>
                                          <p:spTgt spid="209"/>
                                        </p:tgtEl>
                                      </p:cBhvr>
                                    </p:animEffect>
                                  </p:childTnLst>
                                </p:cTn>
                              </p:par>
                              <p:par>
                                <p:cTn id="116" presetID="49" presetClass="entr" presetSubtype="0" decel="100000" fill="hold" nodeType="withEffect">
                                  <p:stCondLst>
                                    <p:cond delay="0"/>
                                  </p:stCondLst>
                                  <p:childTnLst>
                                    <p:set>
                                      <p:cBhvr>
                                        <p:cTn id="117" dur="1" fill="hold">
                                          <p:stCondLst>
                                            <p:cond delay="0"/>
                                          </p:stCondLst>
                                        </p:cTn>
                                        <p:tgtEl>
                                          <p:spTgt spid="264"/>
                                        </p:tgtEl>
                                        <p:attrNameLst>
                                          <p:attrName>style.visibility</p:attrName>
                                        </p:attrNameLst>
                                      </p:cBhvr>
                                      <p:to>
                                        <p:strVal val="visible"/>
                                      </p:to>
                                    </p:set>
                                    <p:anim calcmode="lin" valueType="num">
                                      <p:cBhvr>
                                        <p:cTn id="118" dur="500" fill="hold"/>
                                        <p:tgtEl>
                                          <p:spTgt spid="264"/>
                                        </p:tgtEl>
                                        <p:attrNameLst>
                                          <p:attrName>ppt_w</p:attrName>
                                        </p:attrNameLst>
                                      </p:cBhvr>
                                      <p:tavLst>
                                        <p:tav tm="0">
                                          <p:val>
                                            <p:fltVal val="0"/>
                                          </p:val>
                                        </p:tav>
                                        <p:tav tm="100000">
                                          <p:val>
                                            <p:strVal val="#ppt_w"/>
                                          </p:val>
                                        </p:tav>
                                      </p:tavLst>
                                    </p:anim>
                                    <p:anim calcmode="lin" valueType="num">
                                      <p:cBhvr>
                                        <p:cTn id="119" dur="500" fill="hold"/>
                                        <p:tgtEl>
                                          <p:spTgt spid="264"/>
                                        </p:tgtEl>
                                        <p:attrNameLst>
                                          <p:attrName>ppt_h</p:attrName>
                                        </p:attrNameLst>
                                      </p:cBhvr>
                                      <p:tavLst>
                                        <p:tav tm="0">
                                          <p:val>
                                            <p:fltVal val="0"/>
                                          </p:val>
                                        </p:tav>
                                        <p:tav tm="100000">
                                          <p:val>
                                            <p:strVal val="#ppt_h"/>
                                          </p:val>
                                        </p:tav>
                                      </p:tavLst>
                                    </p:anim>
                                    <p:anim calcmode="lin" valueType="num">
                                      <p:cBhvr>
                                        <p:cTn id="120" dur="500" fill="hold"/>
                                        <p:tgtEl>
                                          <p:spTgt spid="264"/>
                                        </p:tgtEl>
                                        <p:attrNameLst>
                                          <p:attrName>style.rotation</p:attrName>
                                        </p:attrNameLst>
                                      </p:cBhvr>
                                      <p:tavLst>
                                        <p:tav tm="0">
                                          <p:val>
                                            <p:fltVal val="360"/>
                                          </p:val>
                                        </p:tav>
                                        <p:tav tm="100000">
                                          <p:val>
                                            <p:fltVal val="0"/>
                                          </p:val>
                                        </p:tav>
                                      </p:tavLst>
                                    </p:anim>
                                    <p:animEffect transition="in" filter="fade">
                                      <p:cBhvr>
                                        <p:cTn id="121" dur="500"/>
                                        <p:tgtEl>
                                          <p:spTgt spid="264"/>
                                        </p:tgtEl>
                                      </p:cBhvr>
                                    </p:animEffect>
                                  </p:childTnLst>
                                </p:cTn>
                              </p:par>
                              <p:par>
                                <p:cTn id="122" presetID="49" presetClass="entr" presetSubtype="0" decel="100000" fill="hold" nodeType="withEffect">
                                  <p:stCondLst>
                                    <p:cond delay="0"/>
                                  </p:stCondLst>
                                  <p:childTnLst>
                                    <p:set>
                                      <p:cBhvr>
                                        <p:cTn id="123" dur="1" fill="hold">
                                          <p:stCondLst>
                                            <p:cond delay="0"/>
                                          </p:stCondLst>
                                        </p:cTn>
                                        <p:tgtEl>
                                          <p:spTgt spid="261"/>
                                        </p:tgtEl>
                                        <p:attrNameLst>
                                          <p:attrName>style.visibility</p:attrName>
                                        </p:attrNameLst>
                                      </p:cBhvr>
                                      <p:to>
                                        <p:strVal val="visible"/>
                                      </p:to>
                                    </p:set>
                                    <p:anim calcmode="lin" valueType="num">
                                      <p:cBhvr>
                                        <p:cTn id="124" dur="500" fill="hold"/>
                                        <p:tgtEl>
                                          <p:spTgt spid="261"/>
                                        </p:tgtEl>
                                        <p:attrNameLst>
                                          <p:attrName>ppt_w</p:attrName>
                                        </p:attrNameLst>
                                      </p:cBhvr>
                                      <p:tavLst>
                                        <p:tav tm="0">
                                          <p:val>
                                            <p:fltVal val="0"/>
                                          </p:val>
                                        </p:tav>
                                        <p:tav tm="100000">
                                          <p:val>
                                            <p:strVal val="#ppt_w"/>
                                          </p:val>
                                        </p:tav>
                                      </p:tavLst>
                                    </p:anim>
                                    <p:anim calcmode="lin" valueType="num">
                                      <p:cBhvr>
                                        <p:cTn id="125" dur="500" fill="hold"/>
                                        <p:tgtEl>
                                          <p:spTgt spid="261"/>
                                        </p:tgtEl>
                                        <p:attrNameLst>
                                          <p:attrName>ppt_h</p:attrName>
                                        </p:attrNameLst>
                                      </p:cBhvr>
                                      <p:tavLst>
                                        <p:tav tm="0">
                                          <p:val>
                                            <p:fltVal val="0"/>
                                          </p:val>
                                        </p:tav>
                                        <p:tav tm="100000">
                                          <p:val>
                                            <p:strVal val="#ppt_h"/>
                                          </p:val>
                                        </p:tav>
                                      </p:tavLst>
                                    </p:anim>
                                    <p:anim calcmode="lin" valueType="num">
                                      <p:cBhvr>
                                        <p:cTn id="126" dur="500" fill="hold"/>
                                        <p:tgtEl>
                                          <p:spTgt spid="261"/>
                                        </p:tgtEl>
                                        <p:attrNameLst>
                                          <p:attrName>style.rotation</p:attrName>
                                        </p:attrNameLst>
                                      </p:cBhvr>
                                      <p:tavLst>
                                        <p:tav tm="0">
                                          <p:val>
                                            <p:fltVal val="360"/>
                                          </p:val>
                                        </p:tav>
                                        <p:tav tm="100000">
                                          <p:val>
                                            <p:fltVal val="0"/>
                                          </p:val>
                                        </p:tav>
                                      </p:tavLst>
                                    </p:anim>
                                    <p:animEffect transition="in" filter="fade">
                                      <p:cBhvr>
                                        <p:cTn id="127" dur="500"/>
                                        <p:tgtEl>
                                          <p:spTgt spid="261"/>
                                        </p:tgtEl>
                                      </p:cBhvr>
                                    </p:animEffect>
                                  </p:childTnLst>
                                </p:cTn>
                              </p:par>
                              <p:par>
                                <p:cTn id="128" presetID="49" presetClass="entr" presetSubtype="0" decel="100000" fill="hold" nodeType="withEffect">
                                  <p:stCondLst>
                                    <p:cond delay="0"/>
                                  </p:stCondLst>
                                  <p:childTnLst>
                                    <p:set>
                                      <p:cBhvr>
                                        <p:cTn id="129" dur="1" fill="hold">
                                          <p:stCondLst>
                                            <p:cond delay="0"/>
                                          </p:stCondLst>
                                        </p:cTn>
                                        <p:tgtEl>
                                          <p:spTgt spid="255"/>
                                        </p:tgtEl>
                                        <p:attrNameLst>
                                          <p:attrName>style.visibility</p:attrName>
                                        </p:attrNameLst>
                                      </p:cBhvr>
                                      <p:to>
                                        <p:strVal val="visible"/>
                                      </p:to>
                                    </p:set>
                                    <p:anim calcmode="lin" valueType="num">
                                      <p:cBhvr>
                                        <p:cTn id="130" dur="500" fill="hold"/>
                                        <p:tgtEl>
                                          <p:spTgt spid="255"/>
                                        </p:tgtEl>
                                        <p:attrNameLst>
                                          <p:attrName>ppt_w</p:attrName>
                                        </p:attrNameLst>
                                      </p:cBhvr>
                                      <p:tavLst>
                                        <p:tav tm="0">
                                          <p:val>
                                            <p:fltVal val="0"/>
                                          </p:val>
                                        </p:tav>
                                        <p:tav tm="100000">
                                          <p:val>
                                            <p:strVal val="#ppt_w"/>
                                          </p:val>
                                        </p:tav>
                                      </p:tavLst>
                                    </p:anim>
                                    <p:anim calcmode="lin" valueType="num">
                                      <p:cBhvr>
                                        <p:cTn id="131" dur="500" fill="hold"/>
                                        <p:tgtEl>
                                          <p:spTgt spid="255"/>
                                        </p:tgtEl>
                                        <p:attrNameLst>
                                          <p:attrName>ppt_h</p:attrName>
                                        </p:attrNameLst>
                                      </p:cBhvr>
                                      <p:tavLst>
                                        <p:tav tm="0">
                                          <p:val>
                                            <p:fltVal val="0"/>
                                          </p:val>
                                        </p:tav>
                                        <p:tav tm="100000">
                                          <p:val>
                                            <p:strVal val="#ppt_h"/>
                                          </p:val>
                                        </p:tav>
                                      </p:tavLst>
                                    </p:anim>
                                    <p:anim calcmode="lin" valueType="num">
                                      <p:cBhvr>
                                        <p:cTn id="132" dur="500" fill="hold"/>
                                        <p:tgtEl>
                                          <p:spTgt spid="255"/>
                                        </p:tgtEl>
                                        <p:attrNameLst>
                                          <p:attrName>style.rotation</p:attrName>
                                        </p:attrNameLst>
                                      </p:cBhvr>
                                      <p:tavLst>
                                        <p:tav tm="0">
                                          <p:val>
                                            <p:fltVal val="360"/>
                                          </p:val>
                                        </p:tav>
                                        <p:tav tm="100000">
                                          <p:val>
                                            <p:fltVal val="0"/>
                                          </p:val>
                                        </p:tav>
                                      </p:tavLst>
                                    </p:anim>
                                    <p:animEffect transition="in" filter="fade">
                                      <p:cBhvr>
                                        <p:cTn id="133" dur="500"/>
                                        <p:tgtEl>
                                          <p:spTgt spid="255"/>
                                        </p:tgtEl>
                                      </p:cBhvr>
                                    </p:animEffect>
                                  </p:childTnLst>
                                </p:cTn>
                              </p:par>
                              <p:par>
                                <p:cTn id="134" presetID="49" presetClass="entr" presetSubtype="0" decel="100000" fill="hold" nodeType="withEffect">
                                  <p:stCondLst>
                                    <p:cond delay="0"/>
                                  </p:stCondLst>
                                  <p:childTnLst>
                                    <p:set>
                                      <p:cBhvr>
                                        <p:cTn id="135" dur="1" fill="hold">
                                          <p:stCondLst>
                                            <p:cond delay="0"/>
                                          </p:stCondLst>
                                        </p:cTn>
                                        <p:tgtEl>
                                          <p:spTgt spid="252"/>
                                        </p:tgtEl>
                                        <p:attrNameLst>
                                          <p:attrName>style.visibility</p:attrName>
                                        </p:attrNameLst>
                                      </p:cBhvr>
                                      <p:to>
                                        <p:strVal val="visible"/>
                                      </p:to>
                                    </p:set>
                                    <p:anim calcmode="lin" valueType="num">
                                      <p:cBhvr>
                                        <p:cTn id="136" dur="500" fill="hold"/>
                                        <p:tgtEl>
                                          <p:spTgt spid="252"/>
                                        </p:tgtEl>
                                        <p:attrNameLst>
                                          <p:attrName>ppt_w</p:attrName>
                                        </p:attrNameLst>
                                      </p:cBhvr>
                                      <p:tavLst>
                                        <p:tav tm="0">
                                          <p:val>
                                            <p:fltVal val="0"/>
                                          </p:val>
                                        </p:tav>
                                        <p:tav tm="100000">
                                          <p:val>
                                            <p:strVal val="#ppt_w"/>
                                          </p:val>
                                        </p:tav>
                                      </p:tavLst>
                                    </p:anim>
                                    <p:anim calcmode="lin" valueType="num">
                                      <p:cBhvr>
                                        <p:cTn id="137" dur="500" fill="hold"/>
                                        <p:tgtEl>
                                          <p:spTgt spid="252"/>
                                        </p:tgtEl>
                                        <p:attrNameLst>
                                          <p:attrName>ppt_h</p:attrName>
                                        </p:attrNameLst>
                                      </p:cBhvr>
                                      <p:tavLst>
                                        <p:tav tm="0">
                                          <p:val>
                                            <p:fltVal val="0"/>
                                          </p:val>
                                        </p:tav>
                                        <p:tav tm="100000">
                                          <p:val>
                                            <p:strVal val="#ppt_h"/>
                                          </p:val>
                                        </p:tav>
                                      </p:tavLst>
                                    </p:anim>
                                    <p:anim calcmode="lin" valueType="num">
                                      <p:cBhvr>
                                        <p:cTn id="138" dur="500" fill="hold"/>
                                        <p:tgtEl>
                                          <p:spTgt spid="252"/>
                                        </p:tgtEl>
                                        <p:attrNameLst>
                                          <p:attrName>style.rotation</p:attrName>
                                        </p:attrNameLst>
                                      </p:cBhvr>
                                      <p:tavLst>
                                        <p:tav tm="0">
                                          <p:val>
                                            <p:fltVal val="360"/>
                                          </p:val>
                                        </p:tav>
                                        <p:tav tm="100000">
                                          <p:val>
                                            <p:fltVal val="0"/>
                                          </p:val>
                                        </p:tav>
                                      </p:tavLst>
                                    </p:anim>
                                    <p:animEffect transition="in" filter="fade">
                                      <p:cBhvr>
                                        <p:cTn id="139" dur="500"/>
                                        <p:tgtEl>
                                          <p:spTgt spid="252"/>
                                        </p:tgtEl>
                                      </p:cBhvr>
                                    </p:animEffect>
                                  </p:childTnLst>
                                </p:cTn>
                              </p:par>
                              <p:par>
                                <p:cTn id="140" presetID="49" presetClass="entr" presetSubtype="0" decel="100000" fill="hold" nodeType="withEffect">
                                  <p:stCondLst>
                                    <p:cond delay="0"/>
                                  </p:stCondLst>
                                  <p:childTnLst>
                                    <p:set>
                                      <p:cBhvr>
                                        <p:cTn id="141" dur="1" fill="hold">
                                          <p:stCondLst>
                                            <p:cond delay="0"/>
                                          </p:stCondLst>
                                        </p:cTn>
                                        <p:tgtEl>
                                          <p:spTgt spid="258"/>
                                        </p:tgtEl>
                                        <p:attrNameLst>
                                          <p:attrName>style.visibility</p:attrName>
                                        </p:attrNameLst>
                                      </p:cBhvr>
                                      <p:to>
                                        <p:strVal val="visible"/>
                                      </p:to>
                                    </p:set>
                                    <p:anim calcmode="lin" valueType="num">
                                      <p:cBhvr>
                                        <p:cTn id="142" dur="500" fill="hold"/>
                                        <p:tgtEl>
                                          <p:spTgt spid="258"/>
                                        </p:tgtEl>
                                        <p:attrNameLst>
                                          <p:attrName>ppt_w</p:attrName>
                                        </p:attrNameLst>
                                      </p:cBhvr>
                                      <p:tavLst>
                                        <p:tav tm="0">
                                          <p:val>
                                            <p:fltVal val="0"/>
                                          </p:val>
                                        </p:tav>
                                        <p:tav tm="100000">
                                          <p:val>
                                            <p:strVal val="#ppt_w"/>
                                          </p:val>
                                        </p:tav>
                                      </p:tavLst>
                                    </p:anim>
                                    <p:anim calcmode="lin" valueType="num">
                                      <p:cBhvr>
                                        <p:cTn id="143" dur="500" fill="hold"/>
                                        <p:tgtEl>
                                          <p:spTgt spid="258"/>
                                        </p:tgtEl>
                                        <p:attrNameLst>
                                          <p:attrName>ppt_h</p:attrName>
                                        </p:attrNameLst>
                                      </p:cBhvr>
                                      <p:tavLst>
                                        <p:tav tm="0">
                                          <p:val>
                                            <p:fltVal val="0"/>
                                          </p:val>
                                        </p:tav>
                                        <p:tav tm="100000">
                                          <p:val>
                                            <p:strVal val="#ppt_h"/>
                                          </p:val>
                                        </p:tav>
                                      </p:tavLst>
                                    </p:anim>
                                    <p:anim calcmode="lin" valueType="num">
                                      <p:cBhvr>
                                        <p:cTn id="144" dur="500" fill="hold"/>
                                        <p:tgtEl>
                                          <p:spTgt spid="258"/>
                                        </p:tgtEl>
                                        <p:attrNameLst>
                                          <p:attrName>style.rotation</p:attrName>
                                        </p:attrNameLst>
                                      </p:cBhvr>
                                      <p:tavLst>
                                        <p:tav tm="0">
                                          <p:val>
                                            <p:fltVal val="360"/>
                                          </p:val>
                                        </p:tav>
                                        <p:tav tm="100000">
                                          <p:val>
                                            <p:fltVal val="0"/>
                                          </p:val>
                                        </p:tav>
                                      </p:tavLst>
                                    </p:anim>
                                    <p:animEffect transition="in" filter="fade">
                                      <p:cBhvr>
                                        <p:cTn id="145" dur="500"/>
                                        <p:tgtEl>
                                          <p:spTgt spid="258"/>
                                        </p:tgtEl>
                                      </p:cBhvr>
                                    </p:animEffect>
                                  </p:childTnLst>
                                </p:cTn>
                              </p:par>
                              <p:par>
                                <p:cTn id="146" presetID="49" presetClass="entr" presetSubtype="0" decel="100000" fill="hold" nodeType="withEffect">
                                  <p:stCondLst>
                                    <p:cond delay="0"/>
                                  </p:stCondLst>
                                  <p:childTnLst>
                                    <p:set>
                                      <p:cBhvr>
                                        <p:cTn id="147" dur="1" fill="hold">
                                          <p:stCondLst>
                                            <p:cond delay="0"/>
                                          </p:stCondLst>
                                        </p:cTn>
                                        <p:tgtEl>
                                          <p:spTgt spid="243"/>
                                        </p:tgtEl>
                                        <p:attrNameLst>
                                          <p:attrName>style.visibility</p:attrName>
                                        </p:attrNameLst>
                                      </p:cBhvr>
                                      <p:to>
                                        <p:strVal val="visible"/>
                                      </p:to>
                                    </p:set>
                                    <p:anim calcmode="lin" valueType="num">
                                      <p:cBhvr>
                                        <p:cTn id="148" dur="500" fill="hold"/>
                                        <p:tgtEl>
                                          <p:spTgt spid="243"/>
                                        </p:tgtEl>
                                        <p:attrNameLst>
                                          <p:attrName>ppt_w</p:attrName>
                                        </p:attrNameLst>
                                      </p:cBhvr>
                                      <p:tavLst>
                                        <p:tav tm="0">
                                          <p:val>
                                            <p:fltVal val="0"/>
                                          </p:val>
                                        </p:tav>
                                        <p:tav tm="100000">
                                          <p:val>
                                            <p:strVal val="#ppt_w"/>
                                          </p:val>
                                        </p:tav>
                                      </p:tavLst>
                                    </p:anim>
                                    <p:anim calcmode="lin" valueType="num">
                                      <p:cBhvr>
                                        <p:cTn id="149" dur="500" fill="hold"/>
                                        <p:tgtEl>
                                          <p:spTgt spid="243"/>
                                        </p:tgtEl>
                                        <p:attrNameLst>
                                          <p:attrName>ppt_h</p:attrName>
                                        </p:attrNameLst>
                                      </p:cBhvr>
                                      <p:tavLst>
                                        <p:tav tm="0">
                                          <p:val>
                                            <p:fltVal val="0"/>
                                          </p:val>
                                        </p:tav>
                                        <p:tav tm="100000">
                                          <p:val>
                                            <p:strVal val="#ppt_h"/>
                                          </p:val>
                                        </p:tav>
                                      </p:tavLst>
                                    </p:anim>
                                    <p:anim calcmode="lin" valueType="num">
                                      <p:cBhvr>
                                        <p:cTn id="150" dur="500" fill="hold"/>
                                        <p:tgtEl>
                                          <p:spTgt spid="243"/>
                                        </p:tgtEl>
                                        <p:attrNameLst>
                                          <p:attrName>style.rotation</p:attrName>
                                        </p:attrNameLst>
                                      </p:cBhvr>
                                      <p:tavLst>
                                        <p:tav tm="0">
                                          <p:val>
                                            <p:fltVal val="360"/>
                                          </p:val>
                                        </p:tav>
                                        <p:tav tm="100000">
                                          <p:val>
                                            <p:fltVal val="0"/>
                                          </p:val>
                                        </p:tav>
                                      </p:tavLst>
                                    </p:anim>
                                    <p:animEffect transition="in" filter="fade">
                                      <p:cBhvr>
                                        <p:cTn id="151" dur="500"/>
                                        <p:tgtEl>
                                          <p:spTgt spid="243"/>
                                        </p:tgtEl>
                                      </p:cBhvr>
                                    </p:animEffect>
                                  </p:childTnLst>
                                </p:cTn>
                              </p:par>
                              <p:par>
                                <p:cTn id="152" presetID="49" presetClass="entr" presetSubtype="0" decel="100000" fill="hold" nodeType="withEffect">
                                  <p:stCondLst>
                                    <p:cond delay="0"/>
                                  </p:stCondLst>
                                  <p:childTnLst>
                                    <p:set>
                                      <p:cBhvr>
                                        <p:cTn id="153" dur="1" fill="hold">
                                          <p:stCondLst>
                                            <p:cond delay="0"/>
                                          </p:stCondLst>
                                        </p:cTn>
                                        <p:tgtEl>
                                          <p:spTgt spid="240"/>
                                        </p:tgtEl>
                                        <p:attrNameLst>
                                          <p:attrName>style.visibility</p:attrName>
                                        </p:attrNameLst>
                                      </p:cBhvr>
                                      <p:to>
                                        <p:strVal val="visible"/>
                                      </p:to>
                                    </p:set>
                                    <p:anim calcmode="lin" valueType="num">
                                      <p:cBhvr>
                                        <p:cTn id="154" dur="500" fill="hold"/>
                                        <p:tgtEl>
                                          <p:spTgt spid="240"/>
                                        </p:tgtEl>
                                        <p:attrNameLst>
                                          <p:attrName>ppt_w</p:attrName>
                                        </p:attrNameLst>
                                      </p:cBhvr>
                                      <p:tavLst>
                                        <p:tav tm="0">
                                          <p:val>
                                            <p:fltVal val="0"/>
                                          </p:val>
                                        </p:tav>
                                        <p:tav tm="100000">
                                          <p:val>
                                            <p:strVal val="#ppt_w"/>
                                          </p:val>
                                        </p:tav>
                                      </p:tavLst>
                                    </p:anim>
                                    <p:anim calcmode="lin" valueType="num">
                                      <p:cBhvr>
                                        <p:cTn id="155" dur="500" fill="hold"/>
                                        <p:tgtEl>
                                          <p:spTgt spid="240"/>
                                        </p:tgtEl>
                                        <p:attrNameLst>
                                          <p:attrName>ppt_h</p:attrName>
                                        </p:attrNameLst>
                                      </p:cBhvr>
                                      <p:tavLst>
                                        <p:tav tm="0">
                                          <p:val>
                                            <p:fltVal val="0"/>
                                          </p:val>
                                        </p:tav>
                                        <p:tav tm="100000">
                                          <p:val>
                                            <p:strVal val="#ppt_h"/>
                                          </p:val>
                                        </p:tav>
                                      </p:tavLst>
                                    </p:anim>
                                    <p:anim calcmode="lin" valueType="num">
                                      <p:cBhvr>
                                        <p:cTn id="156" dur="500" fill="hold"/>
                                        <p:tgtEl>
                                          <p:spTgt spid="240"/>
                                        </p:tgtEl>
                                        <p:attrNameLst>
                                          <p:attrName>style.rotation</p:attrName>
                                        </p:attrNameLst>
                                      </p:cBhvr>
                                      <p:tavLst>
                                        <p:tav tm="0">
                                          <p:val>
                                            <p:fltVal val="360"/>
                                          </p:val>
                                        </p:tav>
                                        <p:tav tm="100000">
                                          <p:val>
                                            <p:fltVal val="0"/>
                                          </p:val>
                                        </p:tav>
                                      </p:tavLst>
                                    </p:anim>
                                    <p:animEffect transition="in" filter="fade">
                                      <p:cBhvr>
                                        <p:cTn id="157" dur="500"/>
                                        <p:tgtEl>
                                          <p:spTgt spid="240"/>
                                        </p:tgtEl>
                                      </p:cBhvr>
                                    </p:animEffect>
                                  </p:childTnLst>
                                </p:cTn>
                              </p:par>
                              <p:par>
                                <p:cTn id="158" presetID="49" presetClass="entr" presetSubtype="0" decel="100000" fill="hold" nodeType="withEffect">
                                  <p:stCondLst>
                                    <p:cond delay="0"/>
                                  </p:stCondLst>
                                  <p:childTnLst>
                                    <p:set>
                                      <p:cBhvr>
                                        <p:cTn id="159" dur="1" fill="hold">
                                          <p:stCondLst>
                                            <p:cond delay="0"/>
                                          </p:stCondLst>
                                        </p:cTn>
                                        <p:tgtEl>
                                          <p:spTgt spid="234"/>
                                        </p:tgtEl>
                                        <p:attrNameLst>
                                          <p:attrName>style.visibility</p:attrName>
                                        </p:attrNameLst>
                                      </p:cBhvr>
                                      <p:to>
                                        <p:strVal val="visible"/>
                                      </p:to>
                                    </p:set>
                                    <p:anim calcmode="lin" valueType="num">
                                      <p:cBhvr>
                                        <p:cTn id="160" dur="500" fill="hold"/>
                                        <p:tgtEl>
                                          <p:spTgt spid="234"/>
                                        </p:tgtEl>
                                        <p:attrNameLst>
                                          <p:attrName>ppt_w</p:attrName>
                                        </p:attrNameLst>
                                      </p:cBhvr>
                                      <p:tavLst>
                                        <p:tav tm="0">
                                          <p:val>
                                            <p:fltVal val="0"/>
                                          </p:val>
                                        </p:tav>
                                        <p:tav tm="100000">
                                          <p:val>
                                            <p:strVal val="#ppt_w"/>
                                          </p:val>
                                        </p:tav>
                                      </p:tavLst>
                                    </p:anim>
                                    <p:anim calcmode="lin" valueType="num">
                                      <p:cBhvr>
                                        <p:cTn id="161" dur="500" fill="hold"/>
                                        <p:tgtEl>
                                          <p:spTgt spid="234"/>
                                        </p:tgtEl>
                                        <p:attrNameLst>
                                          <p:attrName>ppt_h</p:attrName>
                                        </p:attrNameLst>
                                      </p:cBhvr>
                                      <p:tavLst>
                                        <p:tav tm="0">
                                          <p:val>
                                            <p:fltVal val="0"/>
                                          </p:val>
                                        </p:tav>
                                        <p:tav tm="100000">
                                          <p:val>
                                            <p:strVal val="#ppt_h"/>
                                          </p:val>
                                        </p:tav>
                                      </p:tavLst>
                                    </p:anim>
                                    <p:anim calcmode="lin" valueType="num">
                                      <p:cBhvr>
                                        <p:cTn id="162" dur="500" fill="hold"/>
                                        <p:tgtEl>
                                          <p:spTgt spid="234"/>
                                        </p:tgtEl>
                                        <p:attrNameLst>
                                          <p:attrName>style.rotation</p:attrName>
                                        </p:attrNameLst>
                                      </p:cBhvr>
                                      <p:tavLst>
                                        <p:tav tm="0">
                                          <p:val>
                                            <p:fltVal val="360"/>
                                          </p:val>
                                        </p:tav>
                                        <p:tav tm="100000">
                                          <p:val>
                                            <p:fltVal val="0"/>
                                          </p:val>
                                        </p:tav>
                                      </p:tavLst>
                                    </p:anim>
                                    <p:animEffect transition="in" filter="fade">
                                      <p:cBhvr>
                                        <p:cTn id="163" dur="500"/>
                                        <p:tgtEl>
                                          <p:spTgt spid="234"/>
                                        </p:tgtEl>
                                      </p:cBhvr>
                                    </p:animEffect>
                                  </p:childTnLst>
                                </p:cTn>
                              </p:par>
                              <p:par>
                                <p:cTn id="164" presetID="49" presetClass="entr" presetSubtype="0" decel="100000" fill="hold" nodeType="withEffect">
                                  <p:stCondLst>
                                    <p:cond delay="0"/>
                                  </p:stCondLst>
                                  <p:childTnLst>
                                    <p:set>
                                      <p:cBhvr>
                                        <p:cTn id="165" dur="1" fill="hold">
                                          <p:stCondLst>
                                            <p:cond delay="0"/>
                                          </p:stCondLst>
                                        </p:cTn>
                                        <p:tgtEl>
                                          <p:spTgt spid="231"/>
                                        </p:tgtEl>
                                        <p:attrNameLst>
                                          <p:attrName>style.visibility</p:attrName>
                                        </p:attrNameLst>
                                      </p:cBhvr>
                                      <p:to>
                                        <p:strVal val="visible"/>
                                      </p:to>
                                    </p:set>
                                    <p:anim calcmode="lin" valueType="num">
                                      <p:cBhvr>
                                        <p:cTn id="166" dur="500" fill="hold"/>
                                        <p:tgtEl>
                                          <p:spTgt spid="231"/>
                                        </p:tgtEl>
                                        <p:attrNameLst>
                                          <p:attrName>ppt_w</p:attrName>
                                        </p:attrNameLst>
                                      </p:cBhvr>
                                      <p:tavLst>
                                        <p:tav tm="0">
                                          <p:val>
                                            <p:fltVal val="0"/>
                                          </p:val>
                                        </p:tav>
                                        <p:tav tm="100000">
                                          <p:val>
                                            <p:strVal val="#ppt_w"/>
                                          </p:val>
                                        </p:tav>
                                      </p:tavLst>
                                    </p:anim>
                                    <p:anim calcmode="lin" valueType="num">
                                      <p:cBhvr>
                                        <p:cTn id="167" dur="500" fill="hold"/>
                                        <p:tgtEl>
                                          <p:spTgt spid="231"/>
                                        </p:tgtEl>
                                        <p:attrNameLst>
                                          <p:attrName>ppt_h</p:attrName>
                                        </p:attrNameLst>
                                      </p:cBhvr>
                                      <p:tavLst>
                                        <p:tav tm="0">
                                          <p:val>
                                            <p:fltVal val="0"/>
                                          </p:val>
                                        </p:tav>
                                        <p:tav tm="100000">
                                          <p:val>
                                            <p:strVal val="#ppt_h"/>
                                          </p:val>
                                        </p:tav>
                                      </p:tavLst>
                                    </p:anim>
                                    <p:anim calcmode="lin" valueType="num">
                                      <p:cBhvr>
                                        <p:cTn id="168" dur="500" fill="hold"/>
                                        <p:tgtEl>
                                          <p:spTgt spid="231"/>
                                        </p:tgtEl>
                                        <p:attrNameLst>
                                          <p:attrName>style.rotation</p:attrName>
                                        </p:attrNameLst>
                                      </p:cBhvr>
                                      <p:tavLst>
                                        <p:tav tm="0">
                                          <p:val>
                                            <p:fltVal val="360"/>
                                          </p:val>
                                        </p:tav>
                                        <p:tav tm="100000">
                                          <p:val>
                                            <p:fltVal val="0"/>
                                          </p:val>
                                        </p:tav>
                                      </p:tavLst>
                                    </p:anim>
                                    <p:animEffect transition="in" filter="fade">
                                      <p:cBhvr>
                                        <p:cTn id="169" dur="500"/>
                                        <p:tgtEl>
                                          <p:spTgt spid="231"/>
                                        </p:tgtEl>
                                      </p:cBhvr>
                                    </p:animEffect>
                                  </p:childTnLst>
                                </p:cTn>
                              </p:par>
                              <p:par>
                                <p:cTn id="170" presetID="49" presetClass="entr" presetSubtype="0" decel="100000" fill="hold" nodeType="withEffect">
                                  <p:stCondLst>
                                    <p:cond delay="0"/>
                                  </p:stCondLst>
                                  <p:childTnLst>
                                    <p:set>
                                      <p:cBhvr>
                                        <p:cTn id="171" dur="1" fill="hold">
                                          <p:stCondLst>
                                            <p:cond delay="0"/>
                                          </p:stCondLst>
                                        </p:cTn>
                                        <p:tgtEl>
                                          <p:spTgt spid="237"/>
                                        </p:tgtEl>
                                        <p:attrNameLst>
                                          <p:attrName>style.visibility</p:attrName>
                                        </p:attrNameLst>
                                      </p:cBhvr>
                                      <p:to>
                                        <p:strVal val="visible"/>
                                      </p:to>
                                    </p:set>
                                    <p:anim calcmode="lin" valueType="num">
                                      <p:cBhvr>
                                        <p:cTn id="172" dur="500" fill="hold"/>
                                        <p:tgtEl>
                                          <p:spTgt spid="237"/>
                                        </p:tgtEl>
                                        <p:attrNameLst>
                                          <p:attrName>ppt_w</p:attrName>
                                        </p:attrNameLst>
                                      </p:cBhvr>
                                      <p:tavLst>
                                        <p:tav tm="0">
                                          <p:val>
                                            <p:fltVal val="0"/>
                                          </p:val>
                                        </p:tav>
                                        <p:tav tm="100000">
                                          <p:val>
                                            <p:strVal val="#ppt_w"/>
                                          </p:val>
                                        </p:tav>
                                      </p:tavLst>
                                    </p:anim>
                                    <p:anim calcmode="lin" valueType="num">
                                      <p:cBhvr>
                                        <p:cTn id="173" dur="500" fill="hold"/>
                                        <p:tgtEl>
                                          <p:spTgt spid="237"/>
                                        </p:tgtEl>
                                        <p:attrNameLst>
                                          <p:attrName>ppt_h</p:attrName>
                                        </p:attrNameLst>
                                      </p:cBhvr>
                                      <p:tavLst>
                                        <p:tav tm="0">
                                          <p:val>
                                            <p:fltVal val="0"/>
                                          </p:val>
                                        </p:tav>
                                        <p:tav tm="100000">
                                          <p:val>
                                            <p:strVal val="#ppt_h"/>
                                          </p:val>
                                        </p:tav>
                                      </p:tavLst>
                                    </p:anim>
                                    <p:anim calcmode="lin" valueType="num">
                                      <p:cBhvr>
                                        <p:cTn id="174" dur="500" fill="hold"/>
                                        <p:tgtEl>
                                          <p:spTgt spid="237"/>
                                        </p:tgtEl>
                                        <p:attrNameLst>
                                          <p:attrName>style.rotation</p:attrName>
                                        </p:attrNameLst>
                                      </p:cBhvr>
                                      <p:tavLst>
                                        <p:tav tm="0">
                                          <p:val>
                                            <p:fltVal val="360"/>
                                          </p:val>
                                        </p:tav>
                                        <p:tav tm="100000">
                                          <p:val>
                                            <p:fltVal val="0"/>
                                          </p:val>
                                        </p:tav>
                                      </p:tavLst>
                                    </p:anim>
                                    <p:animEffect transition="in" filter="fade">
                                      <p:cBhvr>
                                        <p:cTn id="175" dur="500"/>
                                        <p:tgtEl>
                                          <p:spTgt spid="237"/>
                                        </p:tgtEl>
                                      </p:cBhvr>
                                    </p:animEffect>
                                  </p:childTnLst>
                                </p:cTn>
                              </p:par>
                              <p:par>
                                <p:cTn id="176" presetID="42" presetClass="entr" presetSubtype="0" fill="hold" grpId="0" nodeType="withEffect">
                                  <p:stCondLst>
                                    <p:cond delay="250"/>
                                  </p:stCondLst>
                                  <p:childTnLst>
                                    <p:set>
                                      <p:cBhvr>
                                        <p:cTn id="177" dur="1" fill="hold">
                                          <p:stCondLst>
                                            <p:cond delay="0"/>
                                          </p:stCondLst>
                                        </p:cTn>
                                        <p:tgtEl>
                                          <p:spTgt spid="122"/>
                                        </p:tgtEl>
                                        <p:attrNameLst>
                                          <p:attrName>style.visibility</p:attrName>
                                        </p:attrNameLst>
                                      </p:cBhvr>
                                      <p:to>
                                        <p:strVal val="visible"/>
                                      </p:to>
                                    </p:set>
                                    <p:animEffect transition="in" filter="fade">
                                      <p:cBhvr>
                                        <p:cTn id="178" dur="500"/>
                                        <p:tgtEl>
                                          <p:spTgt spid="122"/>
                                        </p:tgtEl>
                                      </p:cBhvr>
                                    </p:animEffect>
                                    <p:anim calcmode="lin" valueType="num">
                                      <p:cBhvr>
                                        <p:cTn id="179" dur="500" fill="hold"/>
                                        <p:tgtEl>
                                          <p:spTgt spid="122"/>
                                        </p:tgtEl>
                                        <p:attrNameLst>
                                          <p:attrName>ppt_x</p:attrName>
                                        </p:attrNameLst>
                                      </p:cBhvr>
                                      <p:tavLst>
                                        <p:tav tm="0">
                                          <p:val>
                                            <p:strVal val="#ppt_x"/>
                                          </p:val>
                                        </p:tav>
                                        <p:tav tm="100000">
                                          <p:val>
                                            <p:strVal val="#ppt_x"/>
                                          </p:val>
                                        </p:tav>
                                      </p:tavLst>
                                    </p:anim>
                                    <p:anim calcmode="lin" valueType="num">
                                      <p:cBhvr>
                                        <p:cTn id="180" dur="500" fill="hold"/>
                                        <p:tgtEl>
                                          <p:spTgt spid="122"/>
                                        </p:tgtEl>
                                        <p:attrNameLst>
                                          <p:attrName>ppt_y</p:attrName>
                                        </p:attrNameLst>
                                      </p:cBhvr>
                                      <p:tavLst>
                                        <p:tav tm="0">
                                          <p:val>
                                            <p:strVal val="#ppt_y+.1"/>
                                          </p:val>
                                        </p:tav>
                                        <p:tav tm="100000">
                                          <p:val>
                                            <p:strVal val="#ppt_y"/>
                                          </p:val>
                                        </p:tav>
                                      </p:tavLst>
                                    </p:anim>
                                  </p:childTnLst>
                                </p:cTn>
                              </p:par>
                              <p:par>
                                <p:cTn id="181" presetID="42" presetClass="entr" presetSubtype="0" fill="hold" grpId="0" nodeType="withEffect">
                                  <p:stCondLst>
                                    <p:cond delay="250"/>
                                  </p:stCondLst>
                                  <p:childTnLst>
                                    <p:set>
                                      <p:cBhvr>
                                        <p:cTn id="182" dur="1" fill="hold">
                                          <p:stCondLst>
                                            <p:cond delay="0"/>
                                          </p:stCondLst>
                                        </p:cTn>
                                        <p:tgtEl>
                                          <p:spTgt spid="206"/>
                                        </p:tgtEl>
                                        <p:attrNameLst>
                                          <p:attrName>style.visibility</p:attrName>
                                        </p:attrNameLst>
                                      </p:cBhvr>
                                      <p:to>
                                        <p:strVal val="visible"/>
                                      </p:to>
                                    </p:set>
                                    <p:animEffect transition="in" filter="fade">
                                      <p:cBhvr>
                                        <p:cTn id="183" dur="500"/>
                                        <p:tgtEl>
                                          <p:spTgt spid="206"/>
                                        </p:tgtEl>
                                      </p:cBhvr>
                                    </p:animEffect>
                                    <p:anim calcmode="lin" valueType="num">
                                      <p:cBhvr>
                                        <p:cTn id="184" dur="500" fill="hold"/>
                                        <p:tgtEl>
                                          <p:spTgt spid="206"/>
                                        </p:tgtEl>
                                        <p:attrNameLst>
                                          <p:attrName>ppt_x</p:attrName>
                                        </p:attrNameLst>
                                      </p:cBhvr>
                                      <p:tavLst>
                                        <p:tav tm="0">
                                          <p:val>
                                            <p:strVal val="#ppt_x"/>
                                          </p:val>
                                        </p:tav>
                                        <p:tav tm="100000">
                                          <p:val>
                                            <p:strVal val="#ppt_x"/>
                                          </p:val>
                                        </p:tav>
                                      </p:tavLst>
                                    </p:anim>
                                    <p:anim calcmode="lin" valueType="num">
                                      <p:cBhvr>
                                        <p:cTn id="185" dur="500" fill="hold"/>
                                        <p:tgtEl>
                                          <p:spTgt spid="206"/>
                                        </p:tgtEl>
                                        <p:attrNameLst>
                                          <p:attrName>ppt_y</p:attrName>
                                        </p:attrNameLst>
                                      </p:cBhvr>
                                      <p:tavLst>
                                        <p:tav tm="0">
                                          <p:val>
                                            <p:strVal val="#ppt_y+.1"/>
                                          </p:val>
                                        </p:tav>
                                        <p:tav tm="100000">
                                          <p:val>
                                            <p:strVal val="#ppt_y"/>
                                          </p:val>
                                        </p:tav>
                                      </p:tavLst>
                                    </p:anim>
                                  </p:childTnLst>
                                </p:cTn>
                              </p:par>
                              <p:par>
                                <p:cTn id="186" presetID="42" presetClass="entr" presetSubtype="0" fill="hold" grpId="0" nodeType="withEffect">
                                  <p:stCondLst>
                                    <p:cond delay="250"/>
                                  </p:stCondLst>
                                  <p:childTnLst>
                                    <p:set>
                                      <p:cBhvr>
                                        <p:cTn id="187" dur="1" fill="hold">
                                          <p:stCondLst>
                                            <p:cond delay="0"/>
                                          </p:stCondLst>
                                        </p:cTn>
                                        <p:tgtEl>
                                          <p:spTgt spid="214"/>
                                        </p:tgtEl>
                                        <p:attrNameLst>
                                          <p:attrName>style.visibility</p:attrName>
                                        </p:attrNameLst>
                                      </p:cBhvr>
                                      <p:to>
                                        <p:strVal val="visible"/>
                                      </p:to>
                                    </p:set>
                                    <p:animEffect transition="in" filter="fade">
                                      <p:cBhvr>
                                        <p:cTn id="188" dur="500"/>
                                        <p:tgtEl>
                                          <p:spTgt spid="214"/>
                                        </p:tgtEl>
                                      </p:cBhvr>
                                    </p:animEffect>
                                    <p:anim calcmode="lin" valueType="num">
                                      <p:cBhvr>
                                        <p:cTn id="189" dur="500" fill="hold"/>
                                        <p:tgtEl>
                                          <p:spTgt spid="214"/>
                                        </p:tgtEl>
                                        <p:attrNameLst>
                                          <p:attrName>ppt_x</p:attrName>
                                        </p:attrNameLst>
                                      </p:cBhvr>
                                      <p:tavLst>
                                        <p:tav tm="0">
                                          <p:val>
                                            <p:strVal val="#ppt_x"/>
                                          </p:val>
                                        </p:tav>
                                        <p:tav tm="100000">
                                          <p:val>
                                            <p:strVal val="#ppt_x"/>
                                          </p:val>
                                        </p:tav>
                                      </p:tavLst>
                                    </p:anim>
                                    <p:anim calcmode="lin" valueType="num">
                                      <p:cBhvr>
                                        <p:cTn id="190" dur="500" fill="hold"/>
                                        <p:tgtEl>
                                          <p:spTgt spid="214"/>
                                        </p:tgtEl>
                                        <p:attrNameLst>
                                          <p:attrName>ppt_y</p:attrName>
                                        </p:attrNameLst>
                                      </p:cBhvr>
                                      <p:tavLst>
                                        <p:tav tm="0">
                                          <p:val>
                                            <p:strVal val="#ppt_y+.1"/>
                                          </p:val>
                                        </p:tav>
                                        <p:tav tm="100000">
                                          <p:val>
                                            <p:strVal val="#ppt_y"/>
                                          </p:val>
                                        </p:tav>
                                      </p:tavLst>
                                    </p:anim>
                                  </p:childTnLst>
                                </p:cTn>
                              </p:par>
                              <p:par>
                                <p:cTn id="191" presetID="42" presetClass="entr" presetSubtype="0" fill="hold" grpId="0" nodeType="withEffect">
                                  <p:stCondLst>
                                    <p:cond delay="250"/>
                                  </p:stCondLst>
                                  <p:childTnLst>
                                    <p:set>
                                      <p:cBhvr>
                                        <p:cTn id="192" dur="1" fill="hold">
                                          <p:stCondLst>
                                            <p:cond delay="0"/>
                                          </p:stCondLst>
                                        </p:cTn>
                                        <p:tgtEl>
                                          <p:spTgt spid="222"/>
                                        </p:tgtEl>
                                        <p:attrNameLst>
                                          <p:attrName>style.visibility</p:attrName>
                                        </p:attrNameLst>
                                      </p:cBhvr>
                                      <p:to>
                                        <p:strVal val="visible"/>
                                      </p:to>
                                    </p:set>
                                    <p:animEffect transition="in" filter="fade">
                                      <p:cBhvr>
                                        <p:cTn id="193" dur="500"/>
                                        <p:tgtEl>
                                          <p:spTgt spid="222"/>
                                        </p:tgtEl>
                                      </p:cBhvr>
                                    </p:animEffect>
                                    <p:anim calcmode="lin" valueType="num">
                                      <p:cBhvr>
                                        <p:cTn id="194" dur="500" fill="hold"/>
                                        <p:tgtEl>
                                          <p:spTgt spid="222"/>
                                        </p:tgtEl>
                                        <p:attrNameLst>
                                          <p:attrName>ppt_x</p:attrName>
                                        </p:attrNameLst>
                                      </p:cBhvr>
                                      <p:tavLst>
                                        <p:tav tm="0">
                                          <p:val>
                                            <p:strVal val="#ppt_x"/>
                                          </p:val>
                                        </p:tav>
                                        <p:tav tm="100000">
                                          <p:val>
                                            <p:strVal val="#ppt_x"/>
                                          </p:val>
                                        </p:tav>
                                      </p:tavLst>
                                    </p:anim>
                                    <p:anim calcmode="lin" valueType="num">
                                      <p:cBhvr>
                                        <p:cTn id="195" dur="500" fill="hold"/>
                                        <p:tgtEl>
                                          <p:spTgt spid="222"/>
                                        </p:tgtEl>
                                        <p:attrNameLst>
                                          <p:attrName>ppt_y</p:attrName>
                                        </p:attrNameLst>
                                      </p:cBhvr>
                                      <p:tavLst>
                                        <p:tav tm="0">
                                          <p:val>
                                            <p:strVal val="#ppt_y+.1"/>
                                          </p:val>
                                        </p:tav>
                                        <p:tav tm="100000">
                                          <p:val>
                                            <p:strVal val="#ppt_y"/>
                                          </p:val>
                                        </p:tav>
                                      </p:tavLst>
                                    </p:anim>
                                  </p:childTnLst>
                                </p:cTn>
                              </p:par>
                              <p:par>
                                <p:cTn id="196" presetID="42" presetClass="entr" presetSubtype="0" fill="hold" grpId="0" nodeType="withEffect">
                                  <p:stCondLst>
                                    <p:cond delay="250"/>
                                  </p:stCondLst>
                                  <p:childTnLst>
                                    <p:set>
                                      <p:cBhvr>
                                        <p:cTn id="197" dur="1" fill="hold">
                                          <p:stCondLst>
                                            <p:cond delay="0"/>
                                          </p:stCondLst>
                                        </p:cTn>
                                        <p:tgtEl>
                                          <p:spTgt spid="210"/>
                                        </p:tgtEl>
                                        <p:attrNameLst>
                                          <p:attrName>style.visibility</p:attrName>
                                        </p:attrNameLst>
                                      </p:cBhvr>
                                      <p:to>
                                        <p:strVal val="visible"/>
                                      </p:to>
                                    </p:set>
                                    <p:animEffect transition="in" filter="fade">
                                      <p:cBhvr>
                                        <p:cTn id="198" dur="500"/>
                                        <p:tgtEl>
                                          <p:spTgt spid="210"/>
                                        </p:tgtEl>
                                      </p:cBhvr>
                                    </p:animEffect>
                                    <p:anim calcmode="lin" valueType="num">
                                      <p:cBhvr>
                                        <p:cTn id="199" dur="500" fill="hold"/>
                                        <p:tgtEl>
                                          <p:spTgt spid="210"/>
                                        </p:tgtEl>
                                        <p:attrNameLst>
                                          <p:attrName>ppt_x</p:attrName>
                                        </p:attrNameLst>
                                      </p:cBhvr>
                                      <p:tavLst>
                                        <p:tav tm="0">
                                          <p:val>
                                            <p:strVal val="#ppt_x"/>
                                          </p:val>
                                        </p:tav>
                                        <p:tav tm="100000">
                                          <p:val>
                                            <p:strVal val="#ppt_x"/>
                                          </p:val>
                                        </p:tav>
                                      </p:tavLst>
                                    </p:anim>
                                    <p:anim calcmode="lin" valueType="num">
                                      <p:cBhvr>
                                        <p:cTn id="200" dur="500" fill="hold"/>
                                        <p:tgtEl>
                                          <p:spTgt spid="210"/>
                                        </p:tgtEl>
                                        <p:attrNameLst>
                                          <p:attrName>ppt_y</p:attrName>
                                        </p:attrNameLst>
                                      </p:cBhvr>
                                      <p:tavLst>
                                        <p:tav tm="0">
                                          <p:val>
                                            <p:strVal val="#ppt_y+.1"/>
                                          </p:val>
                                        </p:tav>
                                        <p:tav tm="100000">
                                          <p:val>
                                            <p:strVal val="#ppt_y"/>
                                          </p:val>
                                        </p:tav>
                                      </p:tavLst>
                                    </p:anim>
                                  </p:childTnLst>
                                </p:cTn>
                              </p:par>
                              <p:par>
                                <p:cTn id="201" presetID="42" presetClass="entr" presetSubtype="0" fill="hold" grpId="0" nodeType="withEffect">
                                  <p:stCondLst>
                                    <p:cond delay="250"/>
                                  </p:stCondLst>
                                  <p:childTnLst>
                                    <p:set>
                                      <p:cBhvr>
                                        <p:cTn id="202" dur="1" fill="hold">
                                          <p:stCondLst>
                                            <p:cond delay="0"/>
                                          </p:stCondLst>
                                        </p:cTn>
                                        <p:tgtEl>
                                          <p:spTgt spid="265"/>
                                        </p:tgtEl>
                                        <p:attrNameLst>
                                          <p:attrName>style.visibility</p:attrName>
                                        </p:attrNameLst>
                                      </p:cBhvr>
                                      <p:to>
                                        <p:strVal val="visible"/>
                                      </p:to>
                                    </p:set>
                                    <p:animEffect transition="in" filter="fade">
                                      <p:cBhvr>
                                        <p:cTn id="203" dur="500"/>
                                        <p:tgtEl>
                                          <p:spTgt spid="265"/>
                                        </p:tgtEl>
                                      </p:cBhvr>
                                    </p:animEffect>
                                    <p:anim calcmode="lin" valueType="num">
                                      <p:cBhvr>
                                        <p:cTn id="204" dur="500" fill="hold"/>
                                        <p:tgtEl>
                                          <p:spTgt spid="265"/>
                                        </p:tgtEl>
                                        <p:attrNameLst>
                                          <p:attrName>ppt_x</p:attrName>
                                        </p:attrNameLst>
                                      </p:cBhvr>
                                      <p:tavLst>
                                        <p:tav tm="0">
                                          <p:val>
                                            <p:strVal val="#ppt_x"/>
                                          </p:val>
                                        </p:tav>
                                        <p:tav tm="100000">
                                          <p:val>
                                            <p:strVal val="#ppt_x"/>
                                          </p:val>
                                        </p:tav>
                                      </p:tavLst>
                                    </p:anim>
                                    <p:anim calcmode="lin" valueType="num">
                                      <p:cBhvr>
                                        <p:cTn id="205" dur="500" fill="hold"/>
                                        <p:tgtEl>
                                          <p:spTgt spid="265"/>
                                        </p:tgtEl>
                                        <p:attrNameLst>
                                          <p:attrName>ppt_y</p:attrName>
                                        </p:attrNameLst>
                                      </p:cBhvr>
                                      <p:tavLst>
                                        <p:tav tm="0">
                                          <p:val>
                                            <p:strVal val="#ppt_y+.1"/>
                                          </p:val>
                                        </p:tav>
                                        <p:tav tm="100000">
                                          <p:val>
                                            <p:strVal val="#ppt_y"/>
                                          </p:val>
                                        </p:tav>
                                      </p:tavLst>
                                    </p:anim>
                                  </p:childTnLst>
                                </p:cTn>
                              </p:par>
                              <p:par>
                                <p:cTn id="206" presetID="42" presetClass="entr" presetSubtype="0" fill="hold" grpId="0" nodeType="withEffect">
                                  <p:stCondLst>
                                    <p:cond delay="250"/>
                                  </p:stCondLst>
                                  <p:childTnLst>
                                    <p:set>
                                      <p:cBhvr>
                                        <p:cTn id="207" dur="1" fill="hold">
                                          <p:stCondLst>
                                            <p:cond delay="0"/>
                                          </p:stCondLst>
                                        </p:cTn>
                                        <p:tgtEl>
                                          <p:spTgt spid="262"/>
                                        </p:tgtEl>
                                        <p:attrNameLst>
                                          <p:attrName>style.visibility</p:attrName>
                                        </p:attrNameLst>
                                      </p:cBhvr>
                                      <p:to>
                                        <p:strVal val="visible"/>
                                      </p:to>
                                    </p:set>
                                    <p:animEffect transition="in" filter="fade">
                                      <p:cBhvr>
                                        <p:cTn id="208" dur="500"/>
                                        <p:tgtEl>
                                          <p:spTgt spid="262"/>
                                        </p:tgtEl>
                                      </p:cBhvr>
                                    </p:animEffect>
                                    <p:anim calcmode="lin" valueType="num">
                                      <p:cBhvr>
                                        <p:cTn id="209" dur="500" fill="hold"/>
                                        <p:tgtEl>
                                          <p:spTgt spid="262"/>
                                        </p:tgtEl>
                                        <p:attrNameLst>
                                          <p:attrName>ppt_x</p:attrName>
                                        </p:attrNameLst>
                                      </p:cBhvr>
                                      <p:tavLst>
                                        <p:tav tm="0">
                                          <p:val>
                                            <p:strVal val="#ppt_x"/>
                                          </p:val>
                                        </p:tav>
                                        <p:tav tm="100000">
                                          <p:val>
                                            <p:strVal val="#ppt_x"/>
                                          </p:val>
                                        </p:tav>
                                      </p:tavLst>
                                    </p:anim>
                                    <p:anim calcmode="lin" valueType="num">
                                      <p:cBhvr>
                                        <p:cTn id="210" dur="500" fill="hold"/>
                                        <p:tgtEl>
                                          <p:spTgt spid="262"/>
                                        </p:tgtEl>
                                        <p:attrNameLst>
                                          <p:attrName>ppt_y</p:attrName>
                                        </p:attrNameLst>
                                      </p:cBhvr>
                                      <p:tavLst>
                                        <p:tav tm="0">
                                          <p:val>
                                            <p:strVal val="#ppt_y+.1"/>
                                          </p:val>
                                        </p:tav>
                                        <p:tav tm="100000">
                                          <p:val>
                                            <p:strVal val="#ppt_y"/>
                                          </p:val>
                                        </p:tav>
                                      </p:tavLst>
                                    </p:anim>
                                  </p:childTnLst>
                                </p:cTn>
                              </p:par>
                              <p:par>
                                <p:cTn id="211" presetID="42" presetClass="entr" presetSubtype="0" fill="hold" grpId="0" nodeType="withEffect">
                                  <p:stCondLst>
                                    <p:cond delay="250"/>
                                  </p:stCondLst>
                                  <p:childTnLst>
                                    <p:set>
                                      <p:cBhvr>
                                        <p:cTn id="212" dur="1" fill="hold">
                                          <p:stCondLst>
                                            <p:cond delay="0"/>
                                          </p:stCondLst>
                                        </p:cTn>
                                        <p:tgtEl>
                                          <p:spTgt spid="256"/>
                                        </p:tgtEl>
                                        <p:attrNameLst>
                                          <p:attrName>style.visibility</p:attrName>
                                        </p:attrNameLst>
                                      </p:cBhvr>
                                      <p:to>
                                        <p:strVal val="visible"/>
                                      </p:to>
                                    </p:set>
                                    <p:animEffect transition="in" filter="fade">
                                      <p:cBhvr>
                                        <p:cTn id="213" dur="500"/>
                                        <p:tgtEl>
                                          <p:spTgt spid="256"/>
                                        </p:tgtEl>
                                      </p:cBhvr>
                                    </p:animEffect>
                                    <p:anim calcmode="lin" valueType="num">
                                      <p:cBhvr>
                                        <p:cTn id="214" dur="500" fill="hold"/>
                                        <p:tgtEl>
                                          <p:spTgt spid="256"/>
                                        </p:tgtEl>
                                        <p:attrNameLst>
                                          <p:attrName>ppt_x</p:attrName>
                                        </p:attrNameLst>
                                      </p:cBhvr>
                                      <p:tavLst>
                                        <p:tav tm="0">
                                          <p:val>
                                            <p:strVal val="#ppt_x"/>
                                          </p:val>
                                        </p:tav>
                                        <p:tav tm="100000">
                                          <p:val>
                                            <p:strVal val="#ppt_x"/>
                                          </p:val>
                                        </p:tav>
                                      </p:tavLst>
                                    </p:anim>
                                    <p:anim calcmode="lin" valueType="num">
                                      <p:cBhvr>
                                        <p:cTn id="215" dur="500" fill="hold"/>
                                        <p:tgtEl>
                                          <p:spTgt spid="256"/>
                                        </p:tgtEl>
                                        <p:attrNameLst>
                                          <p:attrName>ppt_y</p:attrName>
                                        </p:attrNameLst>
                                      </p:cBhvr>
                                      <p:tavLst>
                                        <p:tav tm="0">
                                          <p:val>
                                            <p:strVal val="#ppt_y+.1"/>
                                          </p:val>
                                        </p:tav>
                                        <p:tav tm="100000">
                                          <p:val>
                                            <p:strVal val="#ppt_y"/>
                                          </p:val>
                                        </p:tav>
                                      </p:tavLst>
                                    </p:anim>
                                  </p:childTnLst>
                                </p:cTn>
                              </p:par>
                              <p:par>
                                <p:cTn id="216" presetID="42" presetClass="entr" presetSubtype="0" fill="hold" grpId="0" nodeType="withEffect">
                                  <p:stCondLst>
                                    <p:cond delay="250"/>
                                  </p:stCondLst>
                                  <p:childTnLst>
                                    <p:set>
                                      <p:cBhvr>
                                        <p:cTn id="217" dur="1" fill="hold">
                                          <p:stCondLst>
                                            <p:cond delay="0"/>
                                          </p:stCondLst>
                                        </p:cTn>
                                        <p:tgtEl>
                                          <p:spTgt spid="253"/>
                                        </p:tgtEl>
                                        <p:attrNameLst>
                                          <p:attrName>style.visibility</p:attrName>
                                        </p:attrNameLst>
                                      </p:cBhvr>
                                      <p:to>
                                        <p:strVal val="visible"/>
                                      </p:to>
                                    </p:set>
                                    <p:animEffect transition="in" filter="fade">
                                      <p:cBhvr>
                                        <p:cTn id="218" dur="500"/>
                                        <p:tgtEl>
                                          <p:spTgt spid="253"/>
                                        </p:tgtEl>
                                      </p:cBhvr>
                                    </p:animEffect>
                                    <p:anim calcmode="lin" valueType="num">
                                      <p:cBhvr>
                                        <p:cTn id="219" dur="500" fill="hold"/>
                                        <p:tgtEl>
                                          <p:spTgt spid="253"/>
                                        </p:tgtEl>
                                        <p:attrNameLst>
                                          <p:attrName>ppt_x</p:attrName>
                                        </p:attrNameLst>
                                      </p:cBhvr>
                                      <p:tavLst>
                                        <p:tav tm="0">
                                          <p:val>
                                            <p:strVal val="#ppt_x"/>
                                          </p:val>
                                        </p:tav>
                                        <p:tav tm="100000">
                                          <p:val>
                                            <p:strVal val="#ppt_x"/>
                                          </p:val>
                                        </p:tav>
                                      </p:tavLst>
                                    </p:anim>
                                    <p:anim calcmode="lin" valueType="num">
                                      <p:cBhvr>
                                        <p:cTn id="220" dur="500" fill="hold"/>
                                        <p:tgtEl>
                                          <p:spTgt spid="253"/>
                                        </p:tgtEl>
                                        <p:attrNameLst>
                                          <p:attrName>ppt_y</p:attrName>
                                        </p:attrNameLst>
                                      </p:cBhvr>
                                      <p:tavLst>
                                        <p:tav tm="0">
                                          <p:val>
                                            <p:strVal val="#ppt_y+.1"/>
                                          </p:val>
                                        </p:tav>
                                        <p:tav tm="100000">
                                          <p:val>
                                            <p:strVal val="#ppt_y"/>
                                          </p:val>
                                        </p:tav>
                                      </p:tavLst>
                                    </p:anim>
                                  </p:childTnLst>
                                </p:cTn>
                              </p:par>
                              <p:par>
                                <p:cTn id="221" presetID="42" presetClass="entr" presetSubtype="0" fill="hold" grpId="0" nodeType="withEffect">
                                  <p:stCondLst>
                                    <p:cond delay="250"/>
                                  </p:stCondLst>
                                  <p:childTnLst>
                                    <p:set>
                                      <p:cBhvr>
                                        <p:cTn id="222" dur="1" fill="hold">
                                          <p:stCondLst>
                                            <p:cond delay="0"/>
                                          </p:stCondLst>
                                        </p:cTn>
                                        <p:tgtEl>
                                          <p:spTgt spid="259"/>
                                        </p:tgtEl>
                                        <p:attrNameLst>
                                          <p:attrName>style.visibility</p:attrName>
                                        </p:attrNameLst>
                                      </p:cBhvr>
                                      <p:to>
                                        <p:strVal val="visible"/>
                                      </p:to>
                                    </p:set>
                                    <p:animEffect transition="in" filter="fade">
                                      <p:cBhvr>
                                        <p:cTn id="223" dur="500"/>
                                        <p:tgtEl>
                                          <p:spTgt spid="259"/>
                                        </p:tgtEl>
                                      </p:cBhvr>
                                    </p:animEffect>
                                    <p:anim calcmode="lin" valueType="num">
                                      <p:cBhvr>
                                        <p:cTn id="224" dur="500" fill="hold"/>
                                        <p:tgtEl>
                                          <p:spTgt spid="259"/>
                                        </p:tgtEl>
                                        <p:attrNameLst>
                                          <p:attrName>ppt_x</p:attrName>
                                        </p:attrNameLst>
                                      </p:cBhvr>
                                      <p:tavLst>
                                        <p:tav tm="0">
                                          <p:val>
                                            <p:strVal val="#ppt_x"/>
                                          </p:val>
                                        </p:tav>
                                        <p:tav tm="100000">
                                          <p:val>
                                            <p:strVal val="#ppt_x"/>
                                          </p:val>
                                        </p:tav>
                                      </p:tavLst>
                                    </p:anim>
                                    <p:anim calcmode="lin" valueType="num">
                                      <p:cBhvr>
                                        <p:cTn id="225" dur="500" fill="hold"/>
                                        <p:tgtEl>
                                          <p:spTgt spid="259"/>
                                        </p:tgtEl>
                                        <p:attrNameLst>
                                          <p:attrName>ppt_y</p:attrName>
                                        </p:attrNameLst>
                                      </p:cBhvr>
                                      <p:tavLst>
                                        <p:tav tm="0">
                                          <p:val>
                                            <p:strVal val="#ppt_y+.1"/>
                                          </p:val>
                                        </p:tav>
                                        <p:tav tm="100000">
                                          <p:val>
                                            <p:strVal val="#ppt_y"/>
                                          </p:val>
                                        </p:tav>
                                      </p:tavLst>
                                    </p:anim>
                                  </p:childTnLst>
                                </p:cTn>
                              </p:par>
                              <p:par>
                                <p:cTn id="226" presetID="42" presetClass="entr" presetSubtype="0" fill="hold" grpId="0" nodeType="withEffect">
                                  <p:stCondLst>
                                    <p:cond delay="250"/>
                                  </p:stCondLst>
                                  <p:childTnLst>
                                    <p:set>
                                      <p:cBhvr>
                                        <p:cTn id="227" dur="1" fill="hold">
                                          <p:stCondLst>
                                            <p:cond delay="0"/>
                                          </p:stCondLst>
                                        </p:cTn>
                                        <p:tgtEl>
                                          <p:spTgt spid="244"/>
                                        </p:tgtEl>
                                        <p:attrNameLst>
                                          <p:attrName>style.visibility</p:attrName>
                                        </p:attrNameLst>
                                      </p:cBhvr>
                                      <p:to>
                                        <p:strVal val="visible"/>
                                      </p:to>
                                    </p:set>
                                    <p:animEffect transition="in" filter="fade">
                                      <p:cBhvr>
                                        <p:cTn id="228" dur="500"/>
                                        <p:tgtEl>
                                          <p:spTgt spid="244"/>
                                        </p:tgtEl>
                                      </p:cBhvr>
                                    </p:animEffect>
                                    <p:anim calcmode="lin" valueType="num">
                                      <p:cBhvr>
                                        <p:cTn id="229" dur="500" fill="hold"/>
                                        <p:tgtEl>
                                          <p:spTgt spid="244"/>
                                        </p:tgtEl>
                                        <p:attrNameLst>
                                          <p:attrName>ppt_x</p:attrName>
                                        </p:attrNameLst>
                                      </p:cBhvr>
                                      <p:tavLst>
                                        <p:tav tm="0">
                                          <p:val>
                                            <p:strVal val="#ppt_x"/>
                                          </p:val>
                                        </p:tav>
                                        <p:tav tm="100000">
                                          <p:val>
                                            <p:strVal val="#ppt_x"/>
                                          </p:val>
                                        </p:tav>
                                      </p:tavLst>
                                    </p:anim>
                                    <p:anim calcmode="lin" valueType="num">
                                      <p:cBhvr>
                                        <p:cTn id="230" dur="500" fill="hold"/>
                                        <p:tgtEl>
                                          <p:spTgt spid="244"/>
                                        </p:tgtEl>
                                        <p:attrNameLst>
                                          <p:attrName>ppt_y</p:attrName>
                                        </p:attrNameLst>
                                      </p:cBhvr>
                                      <p:tavLst>
                                        <p:tav tm="0">
                                          <p:val>
                                            <p:strVal val="#ppt_y+.1"/>
                                          </p:val>
                                        </p:tav>
                                        <p:tav tm="100000">
                                          <p:val>
                                            <p:strVal val="#ppt_y"/>
                                          </p:val>
                                        </p:tav>
                                      </p:tavLst>
                                    </p:anim>
                                  </p:childTnLst>
                                </p:cTn>
                              </p:par>
                              <p:par>
                                <p:cTn id="231" presetID="42" presetClass="entr" presetSubtype="0" fill="hold" grpId="0" nodeType="withEffect">
                                  <p:stCondLst>
                                    <p:cond delay="250"/>
                                  </p:stCondLst>
                                  <p:childTnLst>
                                    <p:set>
                                      <p:cBhvr>
                                        <p:cTn id="232" dur="1" fill="hold">
                                          <p:stCondLst>
                                            <p:cond delay="0"/>
                                          </p:stCondLst>
                                        </p:cTn>
                                        <p:tgtEl>
                                          <p:spTgt spid="241"/>
                                        </p:tgtEl>
                                        <p:attrNameLst>
                                          <p:attrName>style.visibility</p:attrName>
                                        </p:attrNameLst>
                                      </p:cBhvr>
                                      <p:to>
                                        <p:strVal val="visible"/>
                                      </p:to>
                                    </p:set>
                                    <p:animEffect transition="in" filter="fade">
                                      <p:cBhvr>
                                        <p:cTn id="233" dur="500"/>
                                        <p:tgtEl>
                                          <p:spTgt spid="241"/>
                                        </p:tgtEl>
                                      </p:cBhvr>
                                    </p:animEffect>
                                    <p:anim calcmode="lin" valueType="num">
                                      <p:cBhvr>
                                        <p:cTn id="234" dur="500" fill="hold"/>
                                        <p:tgtEl>
                                          <p:spTgt spid="241"/>
                                        </p:tgtEl>
                                        <p:attrNameLst>
                                          <p:attrName>ppt_x</p:attrName>
                                        </p:attrNameLst>
                                      </p:cBhvr>
                                      <p:tavLst>
                                        <p:tav tm="0">
                                          <p:val>
                                            <p:strVal val="#ppt_x"/>
                                          </p:val>
                                        </p:tav>
                                        <p:tav tm="100000">
                                          <p:val>
                                            <p:strVal val="#ppt_x"/>
                                          </p:val>
                                        </p:tav>
                                      </p:tavLst>
                                    </p:anim>
                                    <p:anim calcmode="lin" valueType="num">
                                      <p:cBhvr>
                                        <p:cTn id="235" dur="500" fill="hold"/>
                                        <p:tgtEl>
                                          <p:spTgt spid="241"/>
                                        </p:tgtEl>
                                        <p:attrNameLst>
                                          <p:attrName>ppt_y</p:attrName>
                                        </p:attrNameLst>
                                      </p:cBhvr>
                                      <p:tavLst>
                                        <p:tav tm="0">
                                          <p:val>
                                            <p:strVal val="#ppt_y+.1"/>
                                          </p:val>
                                        </p:tav>
                                        <p:tav tm="100000">
                                          <p:val>
                                            <p:strVal val="#ppt_y"/>
                                          </p:val>
                                        </p:tav>
                                      </p:tavLst>
                                    </p:anim>
                                  </p:childTnLst>
                                </p:cTn>
                              </p:par>
                              <p:par>
                                <p:cTn id="236" presetID="42" presetClass="entr" presetSubtype="0" fill="hold" grpId="0" nodeType="withEffect">
                                  <p:stCondLst>
                                    <p:cond delay="250"/>
                                  </p:stCondLst>
                                  <p:childTnLst>
                                    <p:set>
                                      <p:cBhvr>
                                        <p:cTn id="237" dur="1" fill="hold">
                                          <p:stCondLst>
                                            <p:cond delay="0"/>
                                          </p:stCondLst>
                                        </p:cTn>
                                        <p:tgtEl>
                                          <p:spTgt spid="235"/>
                                        </p:tgtEl>
                                        <p:attrNameLst>
                                          <p:attrName>style.visibility</p:attrName>
                                        </p:attrNameLst>
                                      </p:cBhvr>
                                      <p:to>
                                        <p:strVal val="visible"/>
                                      </p:to>
                                    </p:set>
                                    <p:animEffect transition="in" filter="fade">
                                      <p:cBhvr>
                                        <p:cTn id="238" dur="500"/>
                                        <p:tgtEl>
                                          <p:spTgt spid="235"/>
                                        </p:tgtEl>
                                      </p:cBhvr>
                                    </p:animEffect>
                                    <p:anim calcmode="lin" valueType="num">
                                      <p:cBhvr>
                                        <p:cTn id="239" dur="500" fill="hold"/>
                                        <p:tgtEl>
                                          <p:spTgt spid="235"/>
                                        </p:tgtEl>
                                        <p:attrNameLst>
                                          <p:attrName>ppt_x</p:attrName>
                                        </p:attrNameLst>
                                      </p:cBhvr>
                                      <p:tavLst>
                                        <p:tav tm="0">
                                          <p:val>
                                            <p:strVal val="#ppt_x"/>
                                          </p:val>
                                        </p:tav>
                                        <p:tav tm="100000">
                                          <p:val>
                                            <p:strVal val="#ppt_x"/>
                                          </p:val>
                                        </p:tav>
                                      </p:tavLst>
                                    </p:anim>
                                    <p:anim calcmode="lin" valueType="num">
                                      <p:cBhvr>
                                        <p:cTn id="240" dur="500" fill="hold"/>
                                        <p:tgtEl>
                                          <p:spTgt spid="235"/>
                                        </p:tgtEl>
                                        <p:attrNameLst>
                                          <p:attrName>ppt_y</p:attrName>
                                        </p:attrNameLst>
                                      </p:cBhvr>
                                      <p:tavLst>
                                        <p:tav tm="0">
                                          <p:val>
                                            <p:strVal val="#ppt_y+.1"/>
                                          </p:val>
                                        </p:tav>
                                        <p:tav tm="100000">
                                          <p:val>
                                            <p:strVal val="#ppt_y"/>
                                          </p:val>
                                        </p:tav>
                                      </p:tavLst>
                                    </p:anim>
                                  </p:childTnLst>
                                </p:cTn>
                              </p:par>
                              <p:par>
                                <p:cTn id="241" presetID="42" presetClass="entr" presetSubtype="0" fill="hold" grpId="0" nodeType="withEffect">
                                  <p:stCondLst>
                                    <p:cond delay="250"/>
                                  </p:stCondLst>
                                  <p:childTnLst>
                                    <p:set>
                                      <p:cBhvr>
                                        <p:cTn id="242" dur="1" fill="hold">
                                          <p:stCondLst>
                                            <p:cond delay="0"/>
                                          </p:stCondLst>
                                        </p:cTn>
                                        <p:tgtEl>
                                          <p:spTgt spid="232"/>
                                        </p:tgtEl>
                                        <p:attrNameLst>
                                          <p:attrName>style.visibility</p:attrName>
                                        </p:attrNameLst>
                                      </p:cBhvr>
                                      <p:to>
                                        <p:strVal val="visible"/>
                                      </p:to>
                                    </p:set>
                                    <p:animEffect transition="in" filter="fade">
                                      <p:cBhvr>
                                        <p:cTn id="243" dur="500"/>
                                        <p:tgtEl>
                                          <p:spTgt spid="232"/>
                                        </p:tgtEl>
                                      </p:cBhvr>
                                    </p:animEffect>
                                    <p:anim calcmode="lin" valueType="num">
                                      <p:cBhvr>
                                        <p:cTn id="244" dur="500" fill="hold"/>
                                        <p:tgtEl>
                                          <p:spTgt spid="232"/>
                                        </p:tgtEl>
                                        <p:attrNameLst>
                                          <p:attrName>ppt_x</p:attrName>
                                        </p:attrNameLst>
                                      </p:cBhvr>
                                      <p:tavLst>
                                        <p:tav tm="0">
                                          <p:val>
                                            <p:strVal val="#ppt_x"/>
                                          </p:val>
                                        </p:tav>
                                        <p:tav tm="100000">
                                          <p:val>
                                            <p:strVal val="#ppt_x"/>
                                          </p:val>
                                        </p:tav>
                                      </p:tavLst>
                                    </p:anim>
                                    <p:anim calcmode="lin" valueType="num">
                                      <p:cBhvr>
                                        <p:cTn id="245" dur="500" fill="hold"/>
                                        <p:tgtEl>
                                          <p:spTgt spid="232"/>
                                        </p:tgtEl>
                                        <p:attrNameLst>
                                          <p:attrName>ppt_y</p:attrName>
                                        </p:attrNameLst>
                                      </p:cBhvr>
                                      <p:tavLst>
                                        <p:tav tm="0">
                                          <p:val>
                                            <p:strVal val="#ppt_y+.1"/>
                                          </p:val>
                                        </p:tav>
                                        <p:tav tm="100000">
                                          <p:val>
                                            <p:strVal val="#ppt_y"/>
                                          </p:val>
                                        </p:tav>
                                      </p:tavLst>
                                    </p:anim>
                                  </p:childTnLst>
                                </p:cTn>
                              </p:par>
                              <p:par>
                                <p:cTn id="246" presetID="42" presetClass="entr" presetSubtype="0" fill="hold" grpId="0" nodeType="withEffect">
                                  <p:stCondLst>
                                    <p:cond delay="250"/>
                                  </p:stCondLst>
                                  <p:childTnLst>
                                    <p:set>
                                      <p:cBhvr>
                                        <p:cTn id="247" dur="1" fill="hold">
                                          <p:stCondLst>
                                            <p:cond delay="0"/>
                                          </p:stCondLst>
                                        </p:cTn>
                                        <p:tgtEl>
                                          <p:spTgt spid="238"/>
                                        </p:tgtEl>
                                        <p:attrNameLst>
                                          <p:attrName>style.visibility</p:attrName>
                                        </p:attrNameLst>
                                      </p:cBhvr>
                                      <p:to>
                                        <p:strVal val="visible"/>
                                      </p:to>
                                    </p:set>
                                    <p:animEffect transition="in" filter="fade">
                                      <p:cBhvr>
                                        <p:cTn id="248" dur="500"/>
                                        <p:tgtEl>
                                          <p:spTgt spid="238"/>
                                        </p:tgtEl>
                                      </p:cBhvr>
                                    </p:animEffect>
                                    <p:anim calcmode="lin" valueType="num">
                                      <p:cBhvr>
                                        <p:cTn id="249" dur="500" fill="hold"/>
                                        <p:tgtEl>
                                          <p:spTgt spid="238"/>
                                        </p:tgtEl>
                                        <p:attrNameLst>
                                          <p:attrName>ppt_x</p:attrName>
                                        </p:attrNameLst>
                                      </p:cBhvr>
                                      <p:tavLst>
                                        <p:tav tm="0">
                                          <p:val>
                                            <p:strVal val="#ppt_x"/>
                                          </p:val>
                                        </p:tav>
                                        <p:tav tm="100000">
                                          <p:val>
                                            <p:strVal val="#ppt_x"/>
                                          </p:val>
                                        </p:tav>
                                      </p:tavLst>
                                    </p:anim>
                                    <p:anim calcmode="lin" valueType="num">
                                      <p:cBhvr>
                                        <p:cTn id="250" dur="500" fill="hold"/>
                                        <p:tgtEl>
                                          <p:spTgt spid="2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8" grpId="0" animBg="1"/>
      <p:bldP spid="122" grpId="0"/>
      <p:bldP spid="204" grpId="0" animBg="1"/>
      <p:bldP spid="206" grpId="0"/>
      <p:bldP spid="208" grpId="0" animBg="1"/>
      <p:bldP spid="210" grpId="0"/>
      <p:bldP spid="212" grpId="0" animBg="1"/>
      <p:bldP spid="214" grpId="0"/>
      <p:bldP spid="220" grpId="0" animBg="1"/>
      <p:bldP spid="222" grpId="0"/>
      <p:bldP spid="242" grpId="0" animBg="1"/>
      <p:bldP spid="244" grpId="0"/>
      <p:bldP spid="239" grpId="0" animBg="1"/>
      <p:bldP spid="241" grpId="0"/>
      <p:bldP spid="236" grpId="0" animBg="1"/>
      <p:bldP spid="238" grpId="0"/>
      <p:bldP spid="233" grpId="0" animBg="1"/>
      <p:bldP spid="235" grpId="0"/>
      <p:bldP spid="230" grpId="0" animBg="1"/>
      <p:bldP spid="232" grpId="0"/>
      <p:bldP spid="263" grpId="0" animBg="1"/>
      <p:bldP spid="265" grpId="0"/>
      <p:bldP spid="260" grpId="0" animBg="1"/>
      <p:bldP spid="262" grpId="0"/>
      <p:bldP spid="257" grpId="0" animBg="1"/>
      <p:bldP spid="259" grpId="0"/>
      <p:bldP spid="254" grpId="0" animBg="1"/>
      <p:bldP spid="256" grpId="0"/>
      <p:bldP spid="251" grpId="0" animBg="1"/>
      <p:bldP spid="2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64DF709-E0EE-4847-8DA6-C1AE6A5497B5}"/>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7" name="Parallelogram 6">
            <a:extLst>
              <a:ext uri="{FF2B5EF4-FFF2-40B4-BE49-F238E27FC236}">
                <a16:creationId xmlns:a16="http://schemas.microsoft.com/office/drawing/2014/main" id="{D51599A7-A8B6-4503-BEC1-A9B640463F87}"/>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42E70BE-70A6-4FC5-B5A1-F9224FC91A71}"/>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pic>
        <p:nvPicPr>
          <p:cNvPr id="9" name="Picture 8">
            <a:extLst>
              <a:ext uri="{FF2B5EF4-FFF2-40B4-BE49-F238E27FC236}">
                <a16:creationId xmlns:a16="http://schemas.microsoft.com/office/drawing/2014/main" id="{41A62F93-43A8-4B72-9E59-D4A6C0FAC8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pic>
        <p:nvPicPr>
          <p:cNvPr id="11" name="Graphic 10">
            <a:extLst>
              <a:ext uri="{FF2B5EF4-FFF2-40B4-BE49-F238E27FC236}">
                <a16:creationId xmlns:a16="http://schemas.microsoft.com/office/drawing/2014/main" id="{5F01C59B-AE7E-4F6F-A44B-466CF8E5A3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108" y="1883909"/>
            <a:ext cx="11499784" cy="3090183"/>
          </a:xfrm>
          <a:prstGeom prst="rect">
            <a:avLst/>
          </a:prstGeom>
        </p:spPr>
      </p:pic>
      <p:grpSp>
        <p:nvGrpSpPr>
          <p:cNvPr id="926" name="Group 925">
            <a:extLst>
              <a:ext uri="{FF2B5EF4-FFF2-40B4-BE49-F238E27FC236}">
                <a16:creationId xmlns:a16="http://schemas.microsoft.com/office/drawing/2014/main" id="{E3D88510-ECC2-4345-B3AD-1E166002D1BA}"/>
              </a:ext>
            </a:extLst>
          </p:cNvPr>
          <p:cNvGrpSpPr/>
          <p:nvPr/>
        </p:nvGrpSpPr>
        <p:grpSpPr>
          <a:xfrm>
            <a:off x="777094" y="2228509"/>
            <a:ext cx="1342666" cy="2405107"/>
            <a:chOff x="777094" y="2228509"/>
            <a:chExt cx="1342666" cy="2405107"/>
          </a:xfrm>
        </p:grpSpPr>
        <p:sp>
          <p:nvSpPr>
            <p:cNvPr id="537" name="Freeform: Shape 536">
              <a:extLst>
                <a:ext uri="{FF2B5EF4-FFF2-40B4-BE49-F238E27FC236}">
                  <a16:creationId xmlns:a16="http://schemas.microsoft.com/office/drawing/2014/main" id="{8C44C9BD-C0E2-4EB0-98EB-6C0170905B65}"/>
                </a:ext>
              </a:extLst>
            </p:cNvPr>
            <p:cNvSpPr/>
            <p:nvPr/>
          </p:nvSpPr>
          <p:spPr>
            <a:xfrm>
              <a:off x="777094" y="2228509"/>
              <a:ext cx="1342666" cy="2405107"/>
            </a:xfrm>
            <a:custGeom>
              <a:avLst/>
              <a:gdLst>
                <a:gd name="connsiteX0" fmla="*/ 693266 w 1342666"/>
                <a:gd name="connsiteY0" fmla="*/ 2405107 h 2405107"/>
                <a:gd name="connsiteX1" fmla="*/ 649501 w 1342666"/>
                <a:gd name="connsiteY1" fmla="*/ 2405107 h 2405107"/>
                <a:gd name="connsiteX2" fmla="*/ 0 w 1342666"/>
                <a:gd name="connsiteY2" fmla="*/ 1754526 h 2405107"/>
                <a:gd name="connsiteX3" fmla="*/ 0 w 1342666"/>
                <a:gd name="connsiteY3" fmla="*/ 650581 h 2405107"/>
                <a:gd name="connsiteX4" fmla="*/ 649501 w 1342666"/>
                <a:gd name="connsiteY4" fmla="*/ 0 h 2405107"/>
                <a:gd name="connsiteX5" fmla="*/ 693266 w 1342666"/>
                <a:gd name="connsiteY5" fmla="*/ 0 h 2405107"/>
                <a:gd name="connsiteX6" fmla="*/ 1342666 w 1342666"/>
                <a:gd name="connsiteY6" fmla="*/ 650581 h 2405107"/>
                <a:gd name="connsiteX7" fmla="*/ 1342666 w 1342666"/>
                <a:gd name="connsiteY7" fmla="*/ 1754526 h 2405107"/>
                <a:gd name="connsiteX8" fmla="*/ 693266 w 1342666"/>
                <a:gd name="connsiteY8" fmla="*/ 2405107 h 240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666" h="2405107">
                  <a:moveTo>
                    <a:pt x="693266" y="2405107"/>
                  </a:moveTo>
                  <a:lnTo>
                    <a:pt x="649501" y="2405107"/>
                  </a:lnTo>
                  <a:cubicBezTo>
                    <a:pt x="290876" y="2405107"/>
                    <a:pt x="0" y="2113850"/>
                    <a:pt x="0" y="1754526"/>
                  </a:cubicBezTo>
                  <a:lnTo>
                    <a:pt x="0" y="650581"/>
                  </a:lnTo>
                  <a:cubicBezTo>
                    <a:pt x="0" y="291257"/>
                    <a:pt x="290876" y="0"/>
                    <a:pt x="649501" y="0"/>
                  </a:cubicBezTo>
                  <a:lnTo>
                    <a:pt x="693266" y="0"/>
                  </a:lnTo>
                  <a:cubicBezTo>
                    <a:pt x="1051891" y="0"/>
                    <a:pt x="1342666" y="291257"/>
                    <a:pt x="1342666" y="650581"/>
                  </a:cubicBezTo>
                  <a:lnTo>
                    <a:pt x="1342666" y="1754526"/>
                  </a:lnTo>
                  <a:cubicBezTo>
                    <a:pt x="1342666" y="2113850"/>
                    <a:pt x="1051891" y="2405107"/>
                    <a:pt x="693266" y="2405107"/>
                  </a:cubicBezTo>
                  <a:close/>
                </a:path>
              </a:pathLst>
            </a:custGeom>
            <a:solidFill>
              <a:srgbClr val="FFFFFF"/>
            </a:solidFill>
            <a:ln w="10247" cap="flat">
              <a:noFill/>
              <a:prstDash val="solid"/>
              <a:miter/>
            </a:ln>
            <a:effectLst>
              <a:outerShdw blurRad="38100" dir="5400000" algn="ctr" rotWithShape="0">
                <a:schemeClr val="tx1">
                  <a:lumMod val="85000"/>
                  <a:lumOff val="15000"/>
                  <a:alpha val="35000"/>
                </a:schemeClr>
              </a:outerShdw>
            </a:effectLst>
          </p:spPr>
          <p:txBody>
            <a:bodyPr rtlCol="0" anchor="ctr"/>
            <a:lstStyle/>
            <a:p>
              <a:endParaRPr lang="en-US"/>
            </a:p>
          </p:txBody>
        </p:sp>
        <p:pic>
          <p:nvPicPr>
            <p:cNvPr id="788" name="Graphic 787" descr="Checkmark">
              <a:extLst>
                <a:ext uri="{FF2B5EF4-FFF2-40B4-BE49-F238E27FC236}">
                  <a16:creationId xmlns:a16="http://schemas.microsoft.com/office/drawing/2014/main" id="{107E4FDE-F732-45E2-8599-44E11F8224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19827" y="2717438"/>
              <a:ext cx="457200" cy="457200"/>
            </a:xfrm>
            <a:prstGeom prst="rect">
              <a:avLst/>
            </a:prstGeom>
          </p:spPr>
        </p:pic>
        <p:sp>
          <p:nvSpPr>
            <p:cNvPr id="790" name="TextBox 789">
              <a:extLst>
                <a:ext uri="{FF2B5EF4-FFF2-40B4-BE49-F238E27FC236}">
                  <a16:creationId xmlns:a16="http://schemas.microsoft.com/office/drawing/2014/main" id="{0FD80E38-84CE-44F6-89A2-86C05613A140}"/>
                </a:ext>
              </a:extLst>
            </p:cNvPr>
            <p:cNvSpPr txBox="1"/>
            <p:nvPr/>
          </p:nvSpPr>
          <p:spPr>
            <a:xfrm>
              <a:off x="856603" y="3304008"/>
              <a:ext cx="1183648" cy="840679"/>
            </a:xfrm>
            <a:prstGeom prst="rect">
              <a:avLst/>
            </a:prstGeom>
            <a:noFill/>
          </p:spPr>
          <p:txBody>
            <a:bodyPr wrap="square" rtlCol="0">
              <a:spAutoFit/>
            </a:bodyPr>
            <a:lstStyle/>
            <a:p>
              <a:pPr algn="ctr">
                <a:lnSpc>
                  <a:spcPts val="2000"/>
                </a:lnSpc>
              </a:pP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Tiếp</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nhận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và</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phân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tích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yêu</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cầu</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grpSp>
        <p:nvGrpSpPr>
          <p:cNvPr id="927" name="Group 926">
            <a:extLst>
              <a:ext uri="{FF2B5EF4-FFF2-40B4-BE49-F238E27FC236}">
                <a16:creationId xmlns:a16="http://schemas.microsoft.com/office/drawing/2014/main" id="{1DD12A12-E366-44EA-B22C-7C75606C9AB0}"/>
              </a:ext>
            </a:extLst>
          </p:cNvPr>
          <p:cNvGrpSpPr/>
          <p:nvPr/>
        </p:nvGrpSpPr>
        <p:grpSpPr>
          <a:xfrm>
            <a:off x="2636122" y="2228509"/>
            <a:ext cx="1342666" cy="2405107"/>
            <a:chOff x="2636122" y="2228509"/>
            <a:chExt cx="1342666" cy="2405107"/>
          </a:xfrm>
        </p:grpSpPr>
        <p:sp>
          <p:nvSpPr>
            <p:cNvPr id="538" name="Freeform: Shape 537">
              <a:extLst>
                <a:ext uri="{FF2B5EF4-FFF2-40B4-BE49-F238E27FC236}">
                  <a16:creationId xmlns:a16="http://schemas.microsoft.com/office/drawing/2014/main" id="{B7FC3542-8E71-4E11-9EBC-F5BC39E524D6}"/>
                </a:ext>
              </a:extLst>
            </p:cNvPr>
            <p:cNvSpPr/>
            <p:nvPr/>
          </p:nvSpPr>
          <p:spPr>
            <a:xfrm>
              <a:off x="2636122" y="2228509"/>
              <a:ext cx="1342666" cy="2405107"/>
            </a:xfrm>
            <a:custGeom>
              <a:avLst/>
              <a:gdLst>
                <a:gd name="connsiteX0" fmla="*/ 693166 w 1342666"/>
                <a:gd name="connsiteY0" fmla="*/ 2405107 h 2405107"/>
                <a:gd name="connsiteX1" fmla="*/ 649503 w 1342666"/>
                <a:gd name="connsiteY1" fmla="*/ 2405107 h 2405107"/>
                <a:gd name="connsiteX2" fmla="*/ 0 w 1342666"/>
                <a:gd name="connsiteY2" fmla="*/ 1754526 h 2405107"/>
                <a:gd name="connsiteX3" fmla="*/ 0 w 1342666"/>
                <a:gd name="connsiteY3" fmla="*/ 650581 h 2405107"/>
                <a:gd name="connsiteX4" fmla="*/ 649503 w 1342666"/>
                <a:gd name="connsiteY4" fmla="*/ 0 h 2405107"/>
                <a:gd name="connsiteX5" fmla="*/ 693166 w 1342666"/>
                <a:gd name="connsiteY5" fmla="*/ 0 h 2405107"/>
                <a:gd name="connsiteX6" fmla="*/ 1342666 w 1342666"/>
                <a:gd name="connsiteY6" fmla="*/ 650581 h 2405107"/>
                <a:gd name="connsiteX7" fmla="*/ 1342666 w 1342666"/>
                <a:gd name="connsiteY7" fmla="*/ 1754526 h 2405107"/>
                <a:gd name="connsiteX8" fmla="*/ 693166 w 1342666"/>
                <a:gd name="connsiteY8" fmla="*/ 2405107 h 240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666" h="2405107">
                  <a:moveTo>
                    <a:pt x="693166" y="2405107"/>
                  </a:moveTo>
                  <a:lnTo>
                    <a:pt x="649503" y="2405107"/>
                  </a:lnTo>
                  <a:cubicBezTo>
                    <a:pt x="290776" y="2405107"/>
                    <a:pt x="0" y="2113850"/>
                    <a:pt x="0" y="1754526"/>
                  </a:cubicBezTo>
                  <a:lnTo>
                    <a:pt x="0" y="650581"/>
                  </a:lnTo>
                  <a:cubicBezTo>
                    <a:pt x="0" y="291257"/>
                    <a:pt x="290776" y="0"/>
                    <a:pt x="649503" y="0"/>
                  </a:cubicBezTo>
                  <a:lnTo>
                    <a:pt x="693166" y="0"/>
                  </a:lnTo>
                  <a:cubicBezTo>
                    <a:pt x="1051893" y="0"/>
                    <a:pt x="1342666" y="291257"/>
                    <a:pt x="1342666" y="650581"/>
                  </a:cubicBezTo>
                  <a:lnTo>
                    <a:pt x="1342666" y="1754526"/>
                  </a:lnTo>
                  <a:cubicBezTo>
                    <a:pt x="1342666" y="2113850"/>
                    <a:pt x="1051893" y="2405107"/>
                    <a:pt x="693166" y="2405107"/>
                  </a:cubicBezTo>
                  <a:close/>
                </a:path>
              </a:pathLst>
            </a:custGeom>
            <a:solidFill>
              <a:srgbClr val="FFFFFF"/>
            </a:solidFill>
            <a:ln w="10247" cap="flat">
              <a:noFill/>
              <a:prstDash val="solid"/>
              <a:miter/>
            </a:ln>
            <a:effectLst>
              <a:outerShdw blurRad="38100" dir="5400000" algn="ctr" rotWithShape="0">
                <a:schemeClr val="tx1">
                  <a:lumMod val="85000"/>
                  <a:lumOff val="15000"/>
                  <a:alpha val="35000"/>
                </a:schemeClr>
              </a:outerShdw>
            </a:effectLst>
          </p:spPr>
          <p:txBody>
            <a:bodyPr rtlCol="0" anchor="ctr"/>
            <a:lstStyle/>
            <a:p>
              <a:endParaRPr lang="en-US"/>
            </a:p>
          </p:txBody>
        </p:sp>
        <p:pic>
          <p:nvPicPr>
            <p:cNvPr id="793" name="Graphic 792">
              <a:extLst>
                <a:ext uri="{FF2B5EF4-FFF2-40B4-BE49-F238E27FC236}">
                  <a16:creationId xmlns:a16="http://schemas.microsoft.com/office/drawing/2014/main" id="{AE501BB9-A481-46D0-A5B8-CBE44FC995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078855" y="2717438"/>
              <a:ext cx="457200" cy="457200"/>
            </a:xfrm>
            <a:prstGeom prst="rect">
              <a:avLst/>
            </a:prstGeom>
          </p:spPr>
        </p:pic>
        <p:sp>
          <p:nvSpPr>
            <p:cNvPr id="795" name="TextBox 794">
              <a:extLst>
                <a:ext uri="{FF2B5EF4-FFF2-40B4-BE49-F238E27FC236}">
                  <a16:creationId xmlns:a16="http://schemas.microsoft.com/office/drawing/2014/main" id="{28901629-2B01-4A72-A3AE-0624583A704B}"/>
                </a:ext>
              </a:extLst>
            </p:cNvPr>
            <p:cNvSpPr txBox="1"/>
            <p:nvPr/>
          </p:nvSpPr>
          <p:spPr>
            <a:xfrm>
              <a:off x="2715255" y="3304008"/>
              <a:ext cx="1184400" cy="844014"/>
            </a:xfrm>
            <a:prstGeom prst="rect">
              <a:avLst/>
            </a:prstGeom>
            <a:noFill/>
          </p:spPr>
          <p:txBody>
            <a:bodyPr wrap="square" rtlCol="0">
              <a:spAutoFit/>
            </a:bodyPr>
            <a:lstStyle/>
            <a:p>
              <a:pPr algn="ctr">
                <a:lnSpc>
                  <a:spcPts val="2000"/>
                </a:lnSpc>
              </a:pP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Đề</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xuất</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algn="ctr">
                <a:lnSpc>
                  <a:spcPts val="2000"/>
                </a:lnSpc>
              </a:pP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giải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pháp</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báo</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giá</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grpSp>
        <p:nvGrpSpPr>
          <p:cNvPr id="928" name="Group 927">
            <a:extLst>
              <a:ext uri="{FF2B5EF4-FFF2-40B4-BE49-F238E27FC236}">
                <a16:creationId xmlns:a16="http://schemas.microsoft.com/office/drawing/2014/main" id="{639AA69D-2226-41B7-8609-31DD1AD1B15C}"/>
              </a:ext>
            </a:extLst>
          </p:cNvPr>
          <p:cNvGrpSpPr/>
          <p:nvPr/>
        </p:nvGrpSpPr>
        <p:grpSpPr>
          <a:xfrm>
            <a:off x="4495152" y="2228509"/>
            <a:ext cx="1342666" cy="2405107"/>
            <a:chOff x="4495152" y="2228509"/>
            <a:chExt cx="1342666" cy="2405107"/>
          </a:xfrm>
        </p:grpSpPr>
        <p:sp>
          <p:nvSpPr>
            <p:cNvPr id="539" name="Freeform: Shape 538">
              <a:extLst>
                <a:ext uri="{FF2B5EF4-FFF2-40B4-BE49-F238E27FC236}">
                  <a16:creationId xmlns:a16="http://schemas.microsoft.com/office/drawing/2014/main" id="{0267913D-3F75-4D7E-8B6F-DBD6CA938F00}"/>
                </a:ext>
              </a:extLst>
            </p:cNvPr>
            <p:cNvSpPr/>
            <p:nvPr/>
          </p:nvSpPr>
          <p:spPr>
            <a:xfrm>
              <a:off x="4495152" y="2228509"/>
              <a:ext cx="1342666" cy="2405107"/>
            </a:xfrm>
            <a:custGeom>
              <a:avLst/>
              <a:gdLst>
                <a:gd name="connsiteX0" fmla="*/ 693163 w 1342666"/>
                <a:gd name="connsiteY0" fmla="*/ 2405107 h 2405107"/>
                <a:gd name="connsiteX1" fmla="*/ 649501 w 1342666"/>
                <a:gd name="connsiteY1" fmla="*/ 2405107 h 2405107"/>
                <a:gd name="connsiteX2" fmla="*/ 0 w 1342666"/>
                <a:gd name="connsiteY2" fmla="*/ 1754526 h 2405107"/>
                <a:gd name="connsiteX3" fmla="*/ 0 w 1342666"/>
                <a:gd name="connsiteY3" fmla="*/ 650581 h 2405107"/>
                <a:gd name="connsiteX4" fmla="*/ 649501 w 1342666"/>
                <a:gd name="connsiteY4" fmla="*/ 0 h 2405107"/>
                <a:gd name="connsiteX5" fmla="*/ 693163 w 1342666"/>
                <a:gd name="connsiteY5" fmla="*/ 0 h 2405107"/>
                <a:gd name="connsiteX6" fmla="*/ 1342666 w 1342666"/>
                <a:gd name="connsiteY6" fmla="*/ 650581 h 2405107"/>
                <a:gd name="connsiteX7" fmla="*/ 1342666 w 1342666"/>
                <a:gd name="connsiteY7" fmla="*/ 1754526 h 2405107"/>
                <a:gd name="connsiteX8" fmla="*/ 693163 w 1342666"/>
                <a:gd name="connsiteY8" fmla="*/ 2405107 h 240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666" h="2405107">
                  <a:moveTo>
                    <a:pt x="693163" y="2405107"/>
                  </a:moveTo>
                  <a:lnTo>
                    <a:pt x="649501" y="2405107"/>
                  </a:lnTo>
                  <a:cubicBezTo>
                    <a:pt x="290773" y="2405107"/>
                    <a:pt x="0" y="2113850"/>
                    <a:pt x="0" y="1754526"/>
                  </a:cubicBezTo>
                  <a:lnTo>
                    <a:pt x="0" y="650581"/>
                  </a:lnTo>
                  <a:cubicBezTo>
                    <a:pt x="0" y="291257"/>
                    <a:pt x="290773" y="0"/>
                    <a:pt x="649501" y="0"/>
                  </a:cubicBezTo>
                  <a:lnTo>
                    <a:pt x="693163" y="0"/>
                  </a:lnTo>
                  <a:cubicBezTo>
                    <a:pt x="1051891" y="0"/>
                    <a:pt x="1342666" y="291257"/>
                    <a:pt x="1342666" y="650581"/>
                  </a:cubicBezTo>
                  <a:lnTo>
                    <a:pt x="1342666" y="1754526"/>
                  </a:lnTo>
                  <a:cubicBezTo>
                    <a:pt x="1342666" y="2113850"/>
                    <a:pt x="1051891" y="2405107"/>
                    <a:pt x="693163" y="2405107"/>
                  </a:cubicBezTo>
                  <a:close/>
                </a:path>
              </a:pathLst>
            </a:custGeom>
            <a:solidFill>
              <a:srgbClr val="FFFFFF"/>
            </a:solidFill>
            <a:ln w="10247" cap="flat">
              <a:noFill/>
              <a:prstDash val="solid"/>
              <a:miter/>
            </a:ln>
            <a:effectLst>
              <a:outerShdw blurRad="38100" dir="5400000" algn="ctr" rotWithShape="0">
                <a:schemeClr val="tx1">
                  <a:lumMod val="85000"/>
                  <a:lumOff val="15000"/>
                  <a:alpha val="35000"/>
                </a:schemeClr>
              </a:outerShdw>
            </a:effectLst>
          </p:spPr>
          <p:txBody>
            <a:bodyPr rtlCol="0" anchor="ctr"/>
            <a:lstStyle/>
            <a:p>
              <a:endParaRPr lang="en-US"/>
            </a:p>
          </p:txBody>
        </p:sp>
        <p:pic>
          <p:nvPicPr>
            <p:cNvPr id="798" name="Graphic 797" descr="Handshake">
              <a:extLst>
                <a:ext uri="{FF2B5EF4-FFF2-40B4-BE49-F238E27FC236}">
                  <a16:creationId xmlns:a16="http://schemas.microsoft.com/office/drawing/2014/main" id="{7CADE860-BDBD-4E9C-BB23-C0C08B037A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937885" y="2717438"/>
              <a:ext cx="457200" cy="457200"/>
            </a:xfrm>
            <a:prstGeom prst="rect">
              <a:avLst/>
            </a:prstGeom>
          </p:spPr>
        </p:pic>
        <p:sp>
          <p:nvSpPr>
            <p:cNvPr id="800" name="TextBox 799">
              <a:extLst>
                <a:ext uri="{FF2B5EF4-FFF2-40B4-BE49-F238E27FC236}">
                  <a16:creationId xmlns:a16="http://schemas.microsoft.com/office/drawing/2014/main" id="{20558113-E925-476B-96E3-7C20B2383D78}"/>
                </a:ext>
              </a:extLst>
            </p:cNvPr>
            <p:cNvSpPr txBox="1"/>
            <p:nvPr/>
          </p:nvSpPr>
          <p:spPr>
            <a:xfrm>
              <a:off x="4574661" y="3304008"/>
              <a:ext cx="1183648" cy="840679"/>
            </a:xfrm>
            <a:prstGeom prst="rect">
              <a:avLst/>
            </a:prstGeom>
            <a:noFill/>
          </p:spPr>
          <p:txBody>
            <a:bodyPr wrap="square" rtlCol="0">
              <a:spAutoFit/>
            </a:bodyPr>
            <a:lstStyle/>
            <a:p>
              <a:pPr algn="ctr">
                <a:lnSpc>
                  <a:spcPts val="2000"/>
                </a:lnSpc>
              </a:pP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Ký</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kết</a:t>
              </a:r>
              <a:endPar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algn="ctr">
                <a:lnSpc>
                  <a:spcPts val="2000"/>
                </a:lnSpc>
              </a:pP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hợp</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đồng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thực</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hiện</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grpSp>
        <p:nvGrpSpPr>
          <p:cNvPr id="929" name="Group 928">
            <a:extLst>
              <a:ext uri="{FF2B5EF4-FFF2-40B4-BE49-F238E27FC236}">
                <a16:creationId xmlns:a16="http://schemas.microsoft.com/office/drawing/2014/main" id="{178DA339-0B06-4B14-AE41-76F79CC790B2}"/>
              </a:ext>
            </a:extLst>
          </p:cNvPr>
          <p:cNvGrpSpPr/>
          <p:nvPr/>
        </p:nvGrpSpPr>
        <p:grpSpPr>
          <a:xfrm>
            <a:off x="6354180" y="2228509"/>
            <a:ext cx="1342666" cy="2405107"/>
            <a:chOff x="6354180" y="2228509"/>
            <a:chExt cx="1342666" cy="2405107"/>
          </a:xfrm>
        </p:grpSpPr>
        <p:sp>
          <p:nvSpPr>
            <p:cNvPr id="540" name="Freeform: Shape 539">
              <a:extLst>
                <a:ext uri="{FF2B5EF4-FFF2-40B4-BE49-F238E27FC236}">
                  <a16:creationId xmlns:a16="http://schemas.microsoft.com/office/drawing/2014/main" id="{925FBA80-6AE9-42A9-BBF1-6D6989893DBF}"/>
                </a:ext>
              </a:extLst>
            </p:cNvPr>
            <p:cNvSpPr/>
            <p:nvPr/>
          </p:nvSpPr>
          <p:spPr>
            <a:xfrm>
              <a:off x="6354180" y="2228509"/>
              <a:ext cx="1342666" cy="2405107"/>
            </a:xfrm>
            <a:custGeom>
              <a:avLst/>
              <a:gdLst>
                <a:gd name="connsiteX0" fmla="*/ 693166 w 1342666"/>
                <a:gd name="connsiteY0" fmla="*/ 2405107 h 2405107"/>
                <a:gd name="connsiteX1" fmla="*/ 649503 w 1342666"/>
                <a:gd name="connsiteY1" fmla="*/ 2405107 h 2405107"/>
                <a:gd name="connsiteX2" fmla="*/ 0 w 1342666"/>
                <a:gd name="connsiteY2" fmla="*/ 1754526 h 2405107"/>
                <a:gd name="connsiteX3" fmla="*/ 0 w 1342666"/>
                <a:gd name="connsiteY3" fmla="*/ 650581 h 2405107"/>
                <a:gd name="connsiteX4" fmla="*/ 649503 w 1342666"/>
                <a:gd name="connsiteY4" fmla="*/ 0 h 2405107"/>
                <a:gd name="connsiteX5" fmla="*/ 693166 w 1342666"/>
                <a:gd name="connsiteY5" fmla="*/ 0 h 2405107"/>
                <a:gd name="connsiteX6" fmla="*/ 1342666 w 1342666"/>
                <a:gd name="connsiteY6" fmla="*/ 650581 h 2405107"/>
                <a:gd name="connsiteX7" fmla="*/ 1342666 w 1342666"/>
                <a:gd name="connsiteY7" fmla="*/ 1754526 h 2405107"/>
                <a:gd name="connsiteX8" fmla="*/ 693166 w 1342666"/>
                <a:gd name="connsiteY8" fmla="*/ 2405107 h 240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666" h="2405107">
                  <a:moveTo>
                    <a:pt x="693166" y="2405107"/>
                  </a:moveTo>
                  <a:lnTo>
                    <a:pt x="649503" y="2405107"/>
                  </a:lnTo>
                  <a:cubicBezTo>
                    <a:pt x="290776" y="2405107"/>
                    <a:pt x="0" y="2113850"/>
                    <a:pt x="0" y="1754526"/>
                  </a:cubicBezTo>
                  <a:lnTo>
                    <a:pt x="0" y="650581"/>
                  </a:lnTo>
                  <a:cubicBezTo>
                    <a:pt x="0" y="291257"/>
                    <a:pt x="290776" y="0"/>
                    <a:pt x="649503" y="0"/>
                  </a:cubicBezTo>
                  <a:lnTo>
                    <a:pt x="693166" y="0"/>
                  </a:lnTo>
                  <a:cubicBezTo>
                    <a:pt x="1051893" y="0"/>
                    <a:pt x="1342666" y="291257"/>
                    <a:pt x="1342666" y="650581"/>
                  </a:cubicBezTo>
                  <a:lnTo>
                    <a:pt x="1342666" y="1754526"/>
                  </a:lnTo>
                  <a:cubicBezTo>
                    <a:pt x="1342666" y="2113850"/>
                    <a:pt x="1051893" y="2405107"/>
                    <a:pt x="693166" y="2405107"/>
                  </a:cubicBezTo>
                  <a:close/>
                </a:path>
              </a:pathLst>
            </a:custGeom>
            <a:solidFill>
              <a:srgbClr val="FFFFFF"/>
            </a:solidFill>
            <a:ln w="10247" cap="flat">
              <a:noFill/>
              <a:prstDash val="solid"/>
              <a:miter/>
            </a:ln>
            <a:effectLst>
              <a:outerShdw blurRad="38100" dir="5400000" algn="ctr" rotWithShape="0">
                <a:schemeClr val="tx1">
                  <a:lumMod val="85000"/>
                  <a:lumOff val="15000"/>
                  <a:alpha val="35000"/>
                </a:schemeClr>
              </a:outerShdw>
            </a:effectLst>
          </p:spPr>
          <p:txBody>
            <a:bodyPr rtlCol="0" anchor="ctr"/>
            <a:lstStyle/>
            <a:p>
              <a:endParaRPr lang="en-US"/>
            </a:p>
          </p:txBody>
        </p:sp>
        <p:pic>
          <p:nvPicPr>
            <p:cNvPr id="802" name="Graphic 801">
              <a:extLst>
                <a:ext uri="{FF2B5EF4-FFF2-40B4-BE49-F238E27FC236}">
                  <a16:creationId xmlns:a16="http://schemas.microsoft.com/office/drawing/2014/main" id="{96E57907-B8B5-4C8F-B671-51BD645132D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796913" y="2717438"/>
              <a:ext cx="457200" cy="457200"/>
            </a:xfrm>
            <a:prstGeom prst="rect">
              <a:avLst/>
            </a:prstGeom>
          </p:spPr>
        </p:pic>
        <p:sp>
          <p:nvSpPr>
            <p:cNvPr id="804" name="TextBox 803">
              <a:extLst>
                <a:ext uri="{FF2B5EF4-FFF2-40B4-BE49-F238E27FC236}">
                  <a16:creationId xmlns:a16="http://schemas.microsoft.com/office/drawing/2014/main" id="{DCFE3347-98C8-4FF9-972F-64D322350B01}"/>
                </a:ext>
              </a:extLst>
            </p:cNvPr>
            <p:cNvSpPr txBox="1"/>
            <p:nvPr/>
          </p:nvSpPr>
          <p:spPr>
            <a:xfrm>
              <a:off x="6433689" y="3304008"/>
              <a:ext cx="1183648" cy="840679"/>
            </a:xfrm>
            <a:prstGeom prst="rect">
              <a:avLst/>
            </a:prstGeom>
            <a:noFill/>
          </p:spPr>
          <p:txBody>
            <a:bodyPr wrap="square" rtlCol="0">
              <a:spAutoFit/>
            </a:bodyPr>
            <a:lstStyle/>
            <a:p>
              <a:pPr algn="ctr">
                <a:lnSpc>
                  <a:spcPts val="2000"/>
                </a:lnSpc>
              </a:pP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Triển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khai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giải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pháp</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CRM</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grpSp>
        <p:nvGrpSpPr>
          <p:cNvPr id="930" name="Group 929">
            <a:extLst>
              <a:ext uri="{FF2B5EF4-FFF2-40B4-BE49-F238E27FC236}">
                <a16:creationId xmlns:a16="http://schemas.microsoft.com/office/drawing/2014/main" id="{50560DA1-F37F-46FA-ADF2-56ABC4D38EC7}"/>
              </a:ext>
            </a:extLst>
          </p:cNvPr>
          <p:cNvGrpSpPr/>
          <p:nvPr/>
        </p:nvGrpSpPr>
        <p:grpSpPr>
          <a:xfrm>
            <a:off x="8213211" y="2228509"/>
            <a:ext cx="1342666" cy="2405107"/>
            <a:chOff x="8213211" y="2228509"/>
            <a:chExt cx="1342666" cy="2405107"/>
          </a:xfrm>
        </p:grpSpPr>
        <p:sp>
          <p:nvSpPr>
            <p:cNvPr id="541" name="Freeform: Shape 540">
              <a:extLst>
                <a:ext uri="{FF2B5EF4-FFF2-40B4-BE49-F238E27FC236}">
                  <a16:creationId xmlns:a16="http://schemas.microsoft.com/office/drawing/2014/main" id="{2CA12668-CE3C-4D38-8D8C-8A594FB52DB2}"/>
                </a:ext>
              </a:extLst>
            </p:cNvPr>
            <p:cNvSpPr/>
            <p:nvPr/>
          </p:nvSpPr>
          <p:spPr>
            <a:xfrm>
              <a:off x="8213211" y="2228509"/>
              <a:ext cx="1342666" cy="2405107"/>
            </a:xfrm>
            <a:custGeom>
              <a:avLst/>
              <a:gdLst>
                <a:gd name="connsiteX0" fmla="*/ 693163 w 1342666"/>
                <a:gd name="connsiteY0" fmla="*/ 2405107 h 2405107"/>
                <a:gd name="connsiteX1" fmla="*/ 649501 w 1342666"/>
                <a:gd name="connsiteY1" fmla="*/ 2405107 h 2405107"/>
                <a:gd name="connsiteX2" fmla="*/ 0 w 1342666"/>
                <a:gd name="connsiteY2" fmla="*/ 1754526 h 2405107"/>
                <a:gd name="connsiteX3" fmla="*/ 0 w 1342666"/>
                <a:gd name="connsiteY3" fmla="*/ 650581 h 2405107"/>
                <a:gd name="connsiteX4" fmla="*/ 649501 w 1342666"/>
                <a:gd name="connsiteY4" fmla="*/ 0 h 2405107"/>
                <a:gd name="connsiteX5" fmla="*/ 693163 w 1342666"/>
                <a:gd name="connsiteY5" fmla="*/ 0 h 2405107"/>
                <a:gd name="connsiteX6" fmla="*/ 1342666 w 1342666"/>
                <a:gd name="connsiteY6" fmla="*/ 650581 h 2405107"/>
                <a:gd name="connsiteX7" fmla="*/ 1342666 w 1342666"/>
                <a:gd name="connsiteY7" fmla="*/ 1754526 h 2405107"/>
                <a:gd name="connsiteX8" fmla="*/ 693163 w 1342666"/>
                <a:gd name="connsiteY8" fmla="*/ 2405107 h 240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666" h="2405107">
                  <a:moveTo>
                    <a:pt x="693163" y="2405107"/>
                  </a:moveTo>
                  <a:lnTo>
                    <a:pt x="649501" y="2405107"/>
                  </a:lnTo>
                  <a:cubicBezTo>
                    <a:pt x="290773" y="2405107"/>
                    <a:pt x="0" y="2113850"/>
                    <a:pt x="0" y="1754526"/>
                  </a:cubicBezTo>
                  <a:lnTo>
                    <a:pt x="0" y="650581"/>
                  </a:lnTo>
                  <a:cubicBezTo>
                    <a:pt x="0" y="291257"/>
                    <a:pt x="290773" y="0"/>
                    <a:pt x="649501" y="0"/>
                  </a:cubicBezTo>
                  <a:lnTo>
                    <a:pt x="693163" y="0"/>
                  </a:lnTo>
                  <a:cubicBezTo>
                    <a:pt x="1051891" y="0"/>
                    <a:pt x="1342666" y="291257"/>
                    <a:pt x="1342666" y="650581"/>
                  </a:cubicBezTo>
                  <a:lnTo>
                    <a:pt x="1342666" y="1754526"/>
                  </a:lnTo>
                  <a:cubicBezTo>
                    <a:pt x="1342666" y="2113850"/>
                    <a:pt x="1051891" y="2405107"/>
                    <a:pt x="693163" y="2405107"/>
                  </a:cubicBezTo>
                  <a:close/>
                </a:path>
              </a:pathLst>
            </a:custGeom>
            <a:solidFill>
              <a:srgbClr val="FFFFFF"/>
            </a:solidFill>
            <a:ln w="10247" cap="flat">
              <a:noFill/>
              <a:prstDash val="solid"/>
              <a:miter/>
            </a:ln>
            <a:effectLst>
              <a:outerShdw blurRad="38100" dir="5400000" algn="ctr" rotWithShape="0">
                <a:schemeClr val="tx1">
                  <a:lumMod val="85000"/>
                  <a:lumOff val="15000"/>
                  <a:alpha val="35000"/>
                </a:schemeClr>
              </a:outerShdw>
            </a:effectLst>
          </p:spPr>
          <p:txBody>
            <a:bodyPr rtlCol="0" anchor="ctr"/>
            <a:lstStyle/>
            <a:p>
              <a:endParaRPr lang="en-US"/>
            </a:p>
          </p:txBody>
        </p:sp>
        <p:pic>
          <p:nvPicPr>
            <p:cNvPr id="806" name="Graphic 805">
              <a:extLst>
                <a:ext uri="{FF2B5EF4-FFF2-40B4-BE49-F238E27FC236}">
                  <a16:creationId xmlns:a16="http://schemas.microsoft.com/office/drawing/2014/main" id="{919084F8-F4AA-4A67-9F63-F071B3286D6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8704544" y="2717438"/>
              <a:ext cx="360000" cy="360000"/>
            </a:xfrm>
            <a:prstGeom prst="rect">
              <a:avLst/>
            </a:prstGeom>
          </p:spPr>
        </p:pic>
        <p:sp>
          <p:nvSpPr>
            <p:cNvPr id="808" name="TextBox 807">
              <a:extLst>
                <a:ext uri="{FF2B5EF4-FFF2-40B4-BE49-F238E27FC236}">
                  <a16:creationId xmlns:a16="http://schemas.microsoft.com/office/drawing/2014/main" id="{A0EF61CD-29C4-412B-B9B5-9743695EFF41}"/>
                </a:ext>
              </a:extLst>
            </p:cNvPr>
            <p:cNvSpPr txBox="1"/>
            <p:nvPr/>
          </p:nvSpPr>
          <p:spPr>
            <a:xfrm>
              <a:off x="8292720" y="3304008"/>
              <a:ext cx="1183648" cy="587533"/>
            </a:xfrm>
            <a:prstGeom prst="rect">
              <a:avLst/>
            </a:prstGeom>
            <a:noFill/>
          </p:spPr>
          <p:txBody>
            <a:bodyPr wrap="square" rtlCol="0">
              <a:spAutoFit/>
            </a:bodyPr>
            <a:lstStyle/>
            <a:p>
              <a:pPr algn="ctr">
                <a:lnSpc>
                  <a:spcPts val="2000"/>
                </a:lnSpc>
              </a:pP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Bàn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giao</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và</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p>
            <a:p>
              <a:pPr algn="ctr">
                <a:lnSpc>
                  <a:spcPts val="2000"/>
                </a:lnSpc>
              </a:pP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nghiệm</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thu</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grpSp>
        <p:nvGrpSpPr>
          <p:cNvPr id="931" name="Group 930">
            <a:extLst>
              <a:ext uri="{FF2B5EF4-FFF2-40B4-BE49-F238E27FC236}">
                <a16:creationId xmlns:a16="http://schemas.microsoft.com/office/drawing/2014/main" id="{F161B63C-0338-45E9-B25B-FB4BAB3C76D2}"/>
              </a:ext>
            </a:extLst>
          </p:cNvPr>
          <p:cNvGrpSpPr/>
          <p:nvPr/>
        </p:nvGrpSpPr>
        <p:grpSpPr>
          <a:xfrm>
            <a:off x="10072239" y="2228509"/>
            <a:ext cx="1342563" cy="2405107"/>
            <a:chOff x="10072239" y="2228509"/>
            <a:chExt cx="1342563" cy="2405107"/>
          </a:xfrm>
        </p:grpSpPr>
        <p:sp>
          <p:nvSpPr>
            <p:cNvPr id="542" name="Freeform: Shape 541">
              <a:extLst>
                <a:ext uri="{FF2B5EF4-FFF2-40B4-BE49-F238E27FC236}">
                  <a16:creationId xmlns:a16="http://schemas.microsoft.com/office/drawing/2014/main" id="{98656995-F060-4D1A-8040-6401CEA2F0BF}"/>
                </a:ext>
              </a:extLst>
            </p:cNvPr>
            <p:cNvSpPr/>
            <p:nvPr/>
          </p:nvSpPr>
          <p:spPr>
            <a:xfrm>
              <a:off x="10072239" y="2228509"/>
              <a:ext cx="1342563" cy="2405107"/>
            </a:xfrm>
            <a:custGeom>
              <a:avLst/>
              <a:gdLst>
                <a:gd name="connsiteX0" fmla="*/ 693166 w 1342563"/>
                <a:gd name="connsiteY0" fmla="*/ 2405107 h 2405107"/>
                <a:gd name="connsiteX1" fmla="*/ 649401 w 1342563"/>
                <a:gd name="connsiteY1" fmla="*/ 2405107 h 2405107"/>
                <a:gd name="connsiteX2" fmla="*/ 0 w 1342563"/>
                <a:gd name="connsiteY2" fmla="*/ 1754526 h 2405107"/>
                <a:gd name="connsiteX3" fmla="*/ 0 w 1342563"/>
                <a:gd name="connsiteY3" fmla="*/ 650581 h 2405107"/>
                <a:gd name="connsiteX4" fmla="*/ 649401 w 1342563"/>
                <a:gd name="connsiteY4" fmla="*/ 0 h 2405107"/>
                <a:gd name="connsiteX5" fmla="*/ 693166 w 1342563"/>
                <a:gd name="connsiteY5" fmla="*/ 0 h 2405107"/>
                <a:gd name="connsiteX6" fmla="*/ 1342564 w 1342563"/>
                <a:gd name="connsiteY6" fmla="*/ 650581 h 2405107"/>
                <a:gd name="connsiteX7" fmla="*/ 1342564 w 1342563"/>
                <a:gd name="connsiteY7" fmla="*/ 1754526 h 2405107"/>
                <a:gd name="connsiteX8" fmla="*/ 693166 w 1342563"/>
                <a:gd name="connsiteY8" fmla="*/ 2405107 h 240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563" h="2405107">
                  <a:moveTo>
                    <a:pt x="693166" y="2405107"/>
                  </a:moveTo>
                  <a:lnTo>
                    <a:pt x="649401" y="2405107"/>
                  </a:lnTo>
                  <a:cubicBezTo>
                    <a:pt x="290776" y="2405107"/>
                    <a:pt x="0" y="2113850"/>
                    <a:pt x="0" y="1754526"/>
                  </a:cubicBezTo>
                  <a:lnTo>
                    <a:pt x="0" y="650581"/>
                  </a:lnTo>
                  <a:cubicBezTo>
                    <a:pt x="0" y="291257"/>
                    <a:pt x="290776" y="0"/>
                    <a:pt x="649401" y="0"/>
                  </a:cubicBezTo>
                  <a:lnTo>
                    <a:pt x="693166" y="0"/>
                  </a:lnTo>
                  <a:cubicBezTo>
                    <a:pt x="1051791" y="0"/>
                    <a:pt x="1342564" y="291257"/>
                    <a:pt x="1342564" y="650581"/>
                  </a:cubicBezTo>
                  <a:lnTo>
                    <a:pt x="1342564" y="1754526"/>
                  </a:lnTo>
                  <a:cubicBezTo>
                    <a:pt x="1342564" y="2113850"/>
                    <a:pt x="1051791" y="2405107"/>
                    <a:pt x="693166" y="2405107"/>
                  </a:cubicBezTo>
                  <a:close/>
                </a:path>
              </a:pathLst>
            </a:custGeom>
            <a:solidFill>
              <a:srgbClr val="FFFFFF"/>
            </a:solidFill>
            <a:ln w="10247" cap="flat">
              <a:noFill/>
              <a:prstDash val="solid"/>
              <a:miter/>
            </a:ln>
            <a:effectLst>
              <a:outerShdw blurRad="38100" dir="5400000" algn="ctr" rotWithShape="0">
                <a:schemeClr val="tx1">
                  <a:lumMod val="85000"/>
                  <a:lumOff val="15000"/>
                  <a:alpha val="35000"/>
                </a:schemeClr>
              </a:outerShdw>
            </a:effectLst>
          </p:spPr>
          <p:txBody>
            <a:bodyPr rtlCol="0" anchor="ctr"/>
            <a:lstStyle/>
            <a:p>
              <a:endParaRPr lang="en-US"/>
            </a:p>
          </p:txBody>
        </p:sp>
        <p:pic>
          <p:nvPicPr>
            <p:cNvPr id="810" name="Graphic 809" descr="Tools">
              <a:extLst>
                <a:ext uri="{FF2B5EF4-FFF2-40B4-BE49-F238E27FC236}">
                  <a16:creationId xmlns:a16="http://schemas.microsoft.com/office/drawing/2014/main" id="{BC3762A5-F042-4C1B-A787-4A5DA94910B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0563520" y="2717438"/>
              <a:ext cx="360000" cy="360000"/>
            </a:xfrm>
            <a:prstGeom prst="rect">
              <a:avLst/>
            </a:prstGeom>
          </p:spPr>
        </p:pic>
        <p:sp>
          <p:nvSpPr>
            <p:cNvPr id="812" name="TextBox 811">
              <a:extLst>
                <a:ext uri="{FF2B5EF4-FFF2-40B4-BE49-F238E27FC236}">
                  <a16:creationId xmlns:a16="http://schemas.microsoft.com/office/drawing/2014/main" id="{D5EF2653-6522-431D-BD1D-901C8DEF9626}"/>
                </a:ext>
              </a:extLst>
            </p:cNvPr>
            <p:cNvSpPr txBox="1"/>
            <p:nvPr/>
          </p:nvSpPr>
          <p:spPr>
            <a:xfrm>
              <a:off x="10151696" y="3304008"/>
              <a:ext cx="1183648" cy="840679"/>
            </a:xfrm>
            <a:prstGeom prst="rect">
              <a:avLst/>
            </a:prstGeom>
            <a:noFill/>
          </p:spPr>
          <p:txBody>
            <a:bodyPr wrap="square" rtlCol="0">
              <a:spAutoFit/>
            </a:bodyPr>
            <a:lstStyle/>
            <a:p>
              <a:pPr algn="ctr">
                <a:lnSpc>
                  <a:spcPts val="2000"/>
                </a:lnSpc>
              </a:pP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Bào</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hành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bảo</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trì</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và</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hỗ</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trợ</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sp>
        <p:nvSpPr>
          <p:cNvPr id="27" name="TextBox 26">
            <a:extLst>
              <a:ext uri="{FF2B5EF4-FFF2-40B4-BE49-F238E27FC236}">
                <a16:creationId xmlns:a16="http://schemas.microsoft.com/office/drawing/2014/main" id="{543D96D9-8F09-47F2-AFE5-1F3076AC5E9F}"/>
              </a:ext>
            </a:extLst>
          </p:cNvPr>
          <p:cNvSpPr txBox="1"/>
          <p:nvPr/>
        </p:nvSpPr>
        <p:spPr>
          <a:xfrm>
            <a:off x="832075" y="194443"/>
            <a:ext cx="7207025"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QUY TRÌNH DỰ ÁN</a:t>
            </a:r>
            <a:endParaRPr lang="vi-VN" sz="4400" b="1" dirty="0">
              <a:solidFill>
                <a:srgbClr val="273444"/>
              </a:solidFill>
              <a:latin typeface="#9Slide03 Bebas Neue Bold" panose="020B0606020202050201" pitchFamily="34" charset="0"/>
            </a:endParaRPr>
          </a:p>
        </p:txBody>
      </p:sp>
      <p:sp>
        <p:nvSpPr>
          <p:cNvPr id="28" name="Parallelogram 27">
            <a:extLst>
              <a:ext uri="{FF2B5EF4-FFF2-40B4-BE49-F238E27FC236}">
                <a16:creationId xmlns:a16="http://schemas.microsoft.com/office/drawing/2014/main" id="{96439741-7530-4D51-82FF-32C436B82E3D}"/>
              </a:ext>
            </a:extLst>
          </p:cNvPr>
          <p:cNvSpPr/>
          <p:nvPr/>
        </p:nvSpPr>
        <p:spPr>
          <a:xfrm rot="6232892" flipV="1">
            <a:off x="-152406" y="208686"/>
            <a:ext cx="844082" cy="70132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arallelogram 28">
            <a:extLst>
              <a:ext uri="{FF2B5EF4-FFF2-40B4-BE49-F238E27FC236}">
                <a16:creationId xmlns:a16="http://schemas.microsoft.com/office/drawing/2014/main" id="{B72D66CF-9B40-4D37-A4D5-EC604C662BD1}"/>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972906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3000"/>
                                        <p:tgtEl>
                                          <p:spTgt spid="11"/>
                                        </p:tgtEl>
                                      </p:cBhvr>
                                    </p:animEffect>
                                  </p:childTnLst>
                                </p:cTn>
                              </p:par>
                              <p:par>
                                <p:cTn id="13" presetID="47" presetClass="entr" presetSubtype="0" fill="hold" nodeType="withEffect">
                                  <p:stCondLst>
                                    <p:cond delay="0"/>
                                  </p:stCondLst>
                                  <p:childTnLst>
                                    <p:set>
                                      <p:cBhvr>
                                        <p:cTn id="14" dur="1" fill="hold">
                                          <p:stCondLst>
                                            <p:cond delay="0"/>
                                          </p:stCondLst>
                                        </p:cTn>
                                        <p:tgtEl>
                                          <p:spTgt spid="926"/>
                                        </p:tgtEl>
                                        <p:attrNameLst>
                                          <p:attrName>style.visibility</p:attrName>
                                        </p:attrNameLst>
                                      </p:cBhvr>
                                      <p:to>
                                        <p:strVal val="visible"/>
                                      </p:to>
                                    </p:set>
                                    <p:animEffect transition="in" filter="fade">
                                      <p:cBhvr>
                                        <p:cTn id="15" dur="500"/>
                                        <p:tgtEl>
                                          <p:spTgt spid="926"/>
                                        </p:tgtEl>
                                      </p:cBhvr>
                                    </p:animEffect>
                                    <p:anim calcmode="lin" valueType="num">
                                      <p:cBhvr>
                                        <p:cTn id="16" dur="500" fill="hold"/>
                                        <p:tgtEl>
                                          <p:spTgt spid="926"/>
                                        </p:tgtEl>
                                        <p:attrNameLst>
                                          <p:attrName>ppt_x</p:attrName>
                                        </p:attrNameLst>
                                      </p:cBhvr>
                                      <p:tavLst>
                                        <p:tav tm="0">
                                          <p:val>
                                            <p:strVal val="#ppt_x"/>
                                          </p:val>
                                        </p:tav>
                                        <p:tav tm="100000">
                                          <p:val>
                                            <p:strVal val="#ppt_x"/>
                                          </p:val>
                                        </p:tav>
                                      </p:tavLst>
                                    </p:anim>
                                    <p:anim calcmode="lin" valueType="num">
                                      <p:cBhvr>
                                        <p:cTn id="17" dur="500" fill="hold"/>
                                        <p:tgtEl>
                                          <p:spTgt spid="92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500"/>
                                  </p:stCondLst>
                                  <p:childTnLst>
                                    <p:set>
                                      <p:cBhvr>
                                        <p:cTn id="19" dur="1" fill="hold">
                                          <p:stCondLst>
                                            <p:cond delay="0"/>
                                          </p:stCondLst>
                                        </p:cTn>
                                        <p:tgtEl>
                                          <p:spTgt spid="927"/>
                                        </p:tgtEl>
                                        <p:attrNameLst>
                                          <p:attrName>style.visibility</p:attrName>
                                        </p:attrNameLst>
                                      </p:cBhvr>
                                      <p:to>
                                        <p:strVal val="visible"/>
                                      </p:to>
                                    </p:set>
                                    <p:animEffect transition="in" filter="fade">
                                      <p:cBhvr>
                                        <p:cTn id="20" dur="500"/>
                                        <p:tgtEl>
                                          <p:spTgt spid="927"/>
                                        </p:tgtEl>
                                      </p:cBhvr>
                                    </p:animEffect>
                                    <p:anim calcmode="lin" valueType="num">
                                      <p:cBhvr>
                                        <p:cTn id="21" dur="500" fill="hold"/>
                                        <p:tgtEl>
                                          <p:spTgt spid="927"/>
                                        </p:tgtEl>
                                        <p:attrNameLst>
                                          <p:attrName>ppt_x</p:attrName>
                                        </p:attrNameLst>
                                      </p:cBhvr>
                                      <p:tavLst>
                                        <p:tav tm="0">
                                          <p:val>
                                            <p:strVal val="#ppt_x"/>
                                          </p:val>
                                        </p:tav>
                                        <p:tav tm="100000">
                                          <p:val>
                                            <p:strVal val="#ppt_x"/>
                                          </p:val>
                                        </p:tav>
                                      </p:tavLst>
                                    </p:anim>
                                    <p:anim calcmode="lin" valueType="num">
                                      <p:cBhvr>
                                        <p:cTn id="22" dur="500" fill="hold"/>
                                        <p:tgtEl>
                                          <p:spTgt spid="927"/>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1000"/>
                                  </p:stCondLst>
                                  <p:childTnLst>
                                    <p:set>
                                      <p:cBhvr>
                                        <p:cTn id="24" dur="1" fill="hold">
                                          <p:stCondLst>
                                            <p:cond delay="0"/>
                                          </p:stCondLst>
                                        </p:cTn>
                                        <p:tgtEl>
                                          <p:spTgt spid="928"/>
                                        </p:tgtEl>
                                        <p:attrNameLst>
                                          <p:attrName>style.visibility</p:attrName>
                                        </p:attrNameLst>
                                      </p:cBhvr>
                                      <p:to>
                                        <p:strVal val="visible"/>
                                      </p:to>
                                    </p:set>
                                    <p:animEffect transition="in" filter="fade">
                                      <p:cBhvr>
                                        <p:cTn id="25" dur="500"/>
                                        <p:tgtEl>
                                          <p:spTgt spid="928"/>
                                        </p:tgtEl>
                                      </p:cBhvr>
                                    </p:animEffect>
                                    <p:anim calcmode="lin" valueType="num">
                                      <p:cBhvr>
                                        <p:cTn id="26" dur="500" fill="hold"/>
                                        <p:tgtEl>
                                          <p:spTgt spid="928"/>
                                        </p:tgtEl>
                                        <p:attrNameLst>
                                          <p:attrName>ppt_x</p:attrName>
                                        </p:attrNameLst>
                                      </p:cBhvr>
                                      <p:tavLst>
                                        <p:tav tm="0">
                                          <p:val>
                                            <p:strVal val="#ppt_x"/>
                                          </p:val>
                                        </p:tav>
                                        <p:tav tm="100000">
                                          <p:val>
                                            <p:strVal val="#ppt_x"/>
                                          </p:val>
                                        </p:tav>
                                      </p:tavLst>
                                    </p:anim>
                                    <p:anim calcmode="lin" valueType="num">
                                      <p:cBhvr>
                                        <p:cTn id="27" dur="500" fill="hold"/>
                                        <p:tgtEl>
                                          <p:spTgt spid="92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1500"/>
                                  </p:stCondLst>
                                  <p:childTnLst>
                                    <p:set>
                                      <p:cBhvr>
                                        <p:cTn id="29" dur="1" fill="hold">
                                          <p:stCondLst>
                                            <p:cond delay="0"/>
                                          </p:stCondLst>
                                        </p:cTn>
                                        <p:tgtEl>
                                          <p:spTgt spid="929"/>
                                        </p:tgtEl>
                                        <p:attrNameLst>
                                          <p:attrName>style.visibility</p:attrName>
                                        </p:attrNameLst>
                                      </p:cBhvr>
                                      <p:to>
                                        <p:strVal val="visible"/>
                                      </p:to>
                                    </p:set>
                                    <p:animEffect transition="in" filter="fade">
                                      <p:cBhvr>
                                        <p:cTn id="30" dur="500"/>
                                        <p:tgtEl>
                                          <p:spTgt spid="929"/>
                                        </p:tgtEl>
                                      </p:cBhvr>
                                    </p:animEffect>
                                    <p:anim calcmode="lin" valueType="num">
                                      <p:cBhvr>
                                        <p:cTn id="31" dur="500" fill="hold"/>
                                        <p:tgtEl>
                                          <p:spTgt spid="929"/>
                                        </p:tgtEl>
                                        <p:attrNameLst>
                                          <p:attrName>ppt_x</p:attrName>
                                        </p:attrNameLst>
                                      </p:cBhvr>
                                      <p:tavLst>
                                        <p:tav tm="0">
                                          <p:val>
                                            <p:strVal val="#ppt_x"/>
                                          </p:val>
                                        </p:tav>
                                        <p:tav tm="100000">
                                          <p:val>
                                            <p:strVal val="#ppt_x"/>
                                          </p:val>
                                        </p:tav>
                                      </p:tavLst>
                                    </p:anim>
                                    <p:anim calcmode="lin" valueType="num">
                                      <p:cBhvr>
                                        <p:cTn id="32" dur="500" fill="hold"/>
                                        <p:tgtEl>
                                          <p:spTgt spid="929"/>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2000"/>
                                  </p:stCondLst>
                                  <p:childTnLst>
                                    <p:set>
                                      <p:cBhvr>
                                        <p:cTn id="34" dur="1" fill="hold">
                                          <p:stCondLst>
                                            <p:cond delay="0"/>
                                          </p:stCondLst>
                                        </p:cTn>
                                        <p:tgtEl>
                                          <p:spTgt spid="930"/>
                                        </p:tgtEl>
                                        <p:attrNameLst>
                                          <p:attrName>style.visibility</p:attrName>
                                        </p:attrNameLst>
                                      </p:cBhvr>
                                      <p:to>
                                        <p:strVal val="visible"/>
                                      </p:to>
                                    </p:set>
                                    <p:animEffect transition="in" filter="fade">
                                      <p:cBhvr>
                                        <p:cTn id="35" dur="500"/>
                                        <p:tgtEl>
                                          <p:spTgt spid="930"/>
                                        </p:tgtEl>
                                      </p:cBhvr>
                                    </p:animEffect>
                                    <p:anim calcmode="lin" valueType="num">
                                      <p:cBhvr>
                                        <p:cTn id="36" dur="500" fill="hold"/>
                                        <p:tgtEl>
                                          <p:spTgt spid="930"/>
                                        </p:tgtEl>
                                        <p:attrNameLst>
                                          <p:attrName>ppt_x</p:attrName>
                                        </p:attrNameLst>
                                      </p:cBhvr>
                                      <p:tavLst>
                                        <p:tav tm="0">
                                          <p:val>
                                            <p:strVal val="#ppt_x"/>
                                          </p:val>
                                        </p:tav>
                                        <p:tav tm="100000">
                                          <p:val>
                                            <p:strVal val="#ppt_x"/>
                                          </p:val>
                                        </p:tav>
                                      </p:tavLst>
                                    </p:anim>
                                    <p:anim calcmode="lin" valueType="num">
                                      <p:cBhvr>
                                        <p:cTn id="37" dur="500" fill="hold"/>
                                        <p:tgtEl>
                                          <p:spTgt spid="93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2500"/>
                                  </p:stCondLst>
                                  <p:childTnLst>
                                    <p:set>
                                      <p:cBhvr>
                                        <p:cTn id="39" dur="1" fill="hold">
                                          <p:stCondLst>
                                            <p:cond delay="0"/>
                                          </p:stCondLst>
                                        </p:cTn>
                                        <p:tgtEl>
                                          <p:spTgt spid="931"/>
                                        </p:tgtEl>
                                        <p:attrNameLst>
                                          <p:attrName>style.visibility</p:attrName>
                                        </p:attrNameLst>
                                      </p:cBhvr>
                                      <p:to>
                                        <p:strVal val="visible"/>
                                      </p:to>
                                    </p:set>
                                    <p:animEffect transition="in" filter="fade">
                                      <p:cBhvr>
                                        <p:cTn id="40" dur="500"/>
                                        <p:tgtEl>
                                          <p:spTgt spid="931"/>
                                        </p:tgtEl>
                                      </p:cBhvr>
                                    </p:animEffect>
                                    <p:anim calcmode="lin" valueType="num">
                                      <p:cBhvr>
                                        <p:cTn id="41" dur="500" fill="hold"/>
                                        <p:tgtEl>
                                          <p:spTgt spid="931"/>
                                        </p:tgtEl>
                                        <p:attrNameLst>
                                          <p:attrName>ppt_x</p:attrName>
                                        </p:attrNameLst>
                                      </p:cBhvr>
                                      <p:tavLst>
                                        <p:tav tm="0">
                                          <p:val>
                                            <p:strVal val="#ppt_x"/>
                                          </p:val>
                                        </p:tav>
                                        <p:tav tm="100000">
                                          <p:val>
                                            <p:strVal val="#ppt_x"/>
                                          </p:val>
                                        </p:tav>
                                      </p:tavLst>
                                    </p:anim>
                                    <p:anim calcmode="lin" valueType="num">
                                      <p:cBhvr>
                                        <p:cTn id="42" dur="500" fill="hold"/>
                                        <p:tgtEl>
                                          <p:spTgt spid="9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64DF709-E0EE-4847-8DA6-C1AE6A5497B5}"/>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7" name="Parallelogram 6">
            <a:extLst>
              <a:ext uri="{FF2B5EF4-FFF2-40B4-BE49-F238E27FC236}">
                <a16:creationId xmlns:a16="http://schemas.microsoft.com/office/drawing/2014/main" id="{D51599A7-A8B6-4503-BEC1-A9B640463F87}"/>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42E70BE-70A6-4FC5-B5A1-F9224FC91A71}"/>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pic>
        <p:nvPicPr>
          <p:cNvPr id="9" name="Picture 8">
            <a:extLst>
              <a:ext uri="{FF2B5EF4-FFF2-40B4-BE49-F238E27FC236}">
                <a16:creationId xmlns:a16="http://schemas.microsoft.com/office/drawing/2014/main" id="{41A62F93-43A8-4B72-9E59-D4A6C0FAC8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sp>
        <p:nvSpPr>
          <p:cNvPr id="27" name="TextBox 26">
            <a:extLst>
              <a:ext uri="{FF2B5EF4-FFF2-40B4-BE49-F238E27FC236}">
                <a16:creationId xmlns:a16="http://schemas.microsoft.com/office/drawing/2014/main" id="{543D96D9-8F09-47F2-AFE5-1F3076AC5E9F}"/>
              </a:ext>
            </a:extLst>
          </p:cNvPr>
          <p:cNvSpPr txBox="1"/>
          <p:nvPr/>
        </p:nvSpPr>
        <p:spPr>
          <a:xfrm>
            <a:off x="832075" y="194443"/>
            <a:ext cx="7207025"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KHÁCH HÀNG TIÊU BIỂU</a:t>
            </a:r>
            <a:endParaRPr lang="vi-VN" sz="4400" b="1" dirty="0">
              <a:solidFill>
                <a:srgbClr val="273444"/>
              </a:solidFill>
              <a:latin typeface="#9Slide03 Bebas Neue Bold" panose="020B0606020202050201" pitchFamily="34" charset="0"/>
            </a:endParaRPr>
          </a:p>
        </p:txBody>
      </p:sp>
      <p:sp>
        <p:nvSpPr>
          <p:cNvPr id="28" name="Parallelogram 27">
            <a:extLst>
              <a:ext uri="{FF2B5EF4-FFF2-40B4-BE49-F238E27FC236}">
                <a16:creationId xmlns:a16="http://schemas.microsoft.com/office/drawing/2014/main" id="{96439741-7530-4D51-82FF-32C436B82E3D}"/>
              </a:ext>
            </a:extLst>
          </p:cNvPr>
          <p:cNvSpPr/>
          <p:nvPr/>
        </p:nvSpPr>
        <p:spPr>
          <a:xfrm rot="6232892" flipV="1">
            <a:off x="-152406" y="208686"/>
            <a:ext cx="844082" cy="70132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arallelogram 28">
            <a:extLst>
              <a:ext uri="{FF2B5EF4-FFF2-40B4-BE49-F238E27FC236}">
                <a16:creationId xmlns:a16="http://schemas.microsoft.com/office/drawing/2014/main" id="{B72D66CF-9B40-4D37-A4D5-EC604C662BD1}"/>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34E16494-B269-484A-8DAA-AFF1E50FB293}"/>
              </a:ext>
            </a:extLst>
          </p:cNvPr>
          <p:cNvSpPr txBox="1"/>
          <p:nvPr/>
        </p:nvSpPr>
        <p:spPr>
          <a:xfrm>
            <a:off x="4189290" y="1022736"/>
            <a:ext cx="3698558" cy="954107"/>
          </a:xfrm>
          <a:prstGeom prst="rect">
            <a:avLst/>
          </a:prstGeom>
          <a:noFill/>
        </p:spPr>
        <p:txBody>
          <a:bodyPr wrap="square" rtlCol="0">
            <a:spAutoFit/>
          </a:bodyPr>
          <a:lstStyle/>
          <a:p>
            <a:pPr algn="ctr"/>
            <a:r>
              <a:rPr lang="en-US" sz="2700" b="1" dirty="0">
                <a:solidFill>
                  <a:srgbClr val="CB2134"/>
                </a:solidFill>
                <a:latin typeface="#9Slide03 Roboto Black" panose="02000000000000000000" pitchFamily="2" charset="0"/>
                <a:ea typeface="#9Slide03 Roboto Black" panose="02000000000000000000" pitchFamily="2" charset="0"/>
                <a:cs typeface="Arial" panose="020B0604020202020204" pitchFamily="34" charset="0"/>
              </a:rPr>
              <a:t>2500+ </a:t>
            </a:r>
            <a:r>
              <a:rPr lang="en-US" sz="2700" b="1" dirty="0" err="1">
                <a:solidFill>
                  <a:srgbClr val="273444"/>
                </a:solidFill>
                <a:latin typeface="#9Slide03 Roboto Black" panose="02000000000000000000" pitchFamily="2" charset="0"/>
                <a:ea typeface="#9Slide03 Roboto Black" panose="02000000000000000000" pitchFamily="2" charset="0"/>
                <a:cs typeface="Arial" panose="020B0604020202020204" pitchFamily="34" charset="0"/>
              </a:rPr>
              <a:t>doanh</a:t>
            </a:r>
            <a:r>
              <a:rPr lang="en-US" sz="2700" b="1" dirty="0">
                <a:solidFill>
                  <a:srgbClr val="273444"/>
                </a:solidFill>
                <a:latin typeface="#9Slide03 Roboto Black" panose="02000000000000000000" pitchFamily="2" charset="0"/>
                <a:ea typeface="#9Slide03 Roboto Black" panose="02000000000000000000" pitchFamily="2" charset="0"/>
                <a:cs typeface="Arial" panose="020B0604020202020204" pitchFamily="34" charset="0"/>
              </a:rPr>
              <a:t> </a:t>
            </a:r>
            <a:r>
              <a:rPr lang="en-US" sz="2700" b="1" dirty="0" err="1">
                <a:solidFill>
                  <a:srgbClr val="273444"/>
                </a:solidFill>
                <a:latin typeface="#9Slide03 Roboto Black" panose="02000000000000000000" pitchFamily="2" charset="0"/>
                <a:ea typeface="#9Slide03 Roboto Black" panose="02000000000000000000" pitchFamily="2" charset="0"/>
                <a:cs typeface="Arial" panose="020B0604020202020204" pitchFamily="34" charset="0"/>
              </a:rPr>
              <a:t>nghiệp</a:t>
            </a:r>
            <a:endParaRPr lang="en-US" sz="2700" b="1" dirty="0">
              <a:solidFill>
                <a:srgbClr val="273444"/>
              </a:solidFill>
              <a:latin typeface="#9Slide03 Roboto Black" panose="02000000000000000000" pitchFamily="2" charset="0"/>
              <a:ea typeface="#9Slide03 Roboto Black" panose="02000000000000000000" pitchFamily="2" charset="0"/>
              <a:cs typeface="Arial" panose="020B0604020202020204" pitchFamily="34" charset="0"/>
            </a:endParaRPr>
          </a:p>
          <a:p>
            <a:pPr algn="ctr"/>
            <a:r>
              <a:rPr lang="en-US" sz="2700" b="1" dirty="0" err="1">
                <a:solidFill>
                  <a:srgbClr val="273444"/>
                </a:solidFill>
                <a:latin typeface="#9Slide03 Roboto Black" panose="02000000000000000000" pitchFamily="2" charset="0"/>
                <a:ea typeface="#9Slide03 Roboto Black" panose="02000000000000000000" pitchFamily="2" charset="0"/>
                <a:cs typeface="Arial" panose="020B0604020202020204" pitchFamily="34" charset="0"/>
              </a:rPr>
              <a:t>đã</a:t>
            </a:r>
            <a:r>
              <a:rPr lang="en-US" sz="2700" b="1" dirty="0">
                <a:solidFill>
                  <a:srgbClr val="273444"/>
                </a:solidFill>
                <a:latin typeface="#9Slide03 Roboto Black" panose="02000000000000000000" pitchFamily="2" charset="0"/>
                <a:ea typeface="#9Slide03 Roboto Black" panose="02000000000000000000" pitchFamily="2" charset="0"/>
                <a:cs typeface="Arial" panose="020B0604020202020204" pitchFamily="34" charset="0"/>
              </a:rPr>
              <a:t> </a:t>
            </a:r>
            <a:r>
              <a:rPr lang="en-US" sz="2700" b="1" dirty="0" err="1">
                <a:solidFill>
                  <a:srgbClr val="273444"/>
                </a:solidFill>
                <a:latin typeface="#9Slide03 Roboto Black" panose="02000000000000000000" pitchFamily="2" charset="0"/>
                <a:ea typeface="#9Slide03 Roboto Black" panose="02000000000000000000" pitchFamily="2" charset="0"/>
                <a:cs typeface="Arial" panose="020B0604020202020204" pitchFamily="34" charset="0"/>
              </a:rPr>
              <a:t>triển</a:t>
            </a:r>
            <a:r>
              <a:rPr lang="en-US" sz="2700" b="1" dirty="0">
                <a:solidFill>
                  <a:srgbClr val="273444"/>
                </a:solidFill>
                <a:latin typeface="#9Slide03 Roboto Black" panose="02000000000000000000" pitchFamily="2" charset="0"/>
                <a:ea typeface="#9Slide03 Roboto Black" panose="02000000000000000000" pitchFamily="2" charset="0"/>
                <a:cs typeface="Arial" panose="020B0604020202020204" pitchFamily="34" charset="0"/>
              </a:rPr>
              <a:t> </a:t>
            </a:r>
            <a:r>
              <a:rPr lang="en-US" sz="2700" b="1" dirty="0" err="1">
                <a:solidFill>
                  <a:srgbClr val="273444"/>
                </a:solidFill>
                <a:latin typeface="#9Slide03 Roboto Black" panose="02000000000000000000" pitchFamily="2" charset="0"/>
                <a:ea typeface="#9Slide03 Roboto Black" panose="02000000000000000000" pitchFamily="2" charset="0"/>
                <a:cs typeface="Arial" panose="020B0604020202020204" pitchFamily="34" charset="0"/>
              </a:rPr>
              <a:t>khai</a:t>
            </a:r>
            <a:endParaRPr lang="en-US" sz="2700" b="1" dirty="0">
              <a:solidFill>
                <a:srgbClr val="273444"/>
              </a:solidFill>
              <a:latin typeface="#9Slide03 Roboto Black" panose="02000000000000000000" pitchFamily="2" charset="0"/>
              <a:ea typeface="#9Slide03 Roboto Black" panose="02000000000000000000" pitchFamily="2" charset="0"/>
              <a:cs typeface="Arial" panose="020B0604020202020204" pitchFamily="34" charset="0"/>
            </a:endParaRPr>
          </a:p>
        </p:txBody>
      </p:sp>
      <p:grpSp>
        <p:nvGrpSpPr>
          <p:cNvPr id="35" name="Group 34">
            <a:extLst>
              <a:ext uri="{FF2B5EF4-FFF2-40B4-BE49-F238E27FC236}">
                <a16:creationId xmlns:a16="http://schemas.microsoft.com/office/drawing/2014/main" id="{228CACE4-BD66-4FE3-A033-5C7CE9D62E5F}"/>
              </a:ext>
            </a:extLst>
          </p:cNvPr>
          <p:cNvGrpSpPr/>
          <p:nvPr/>
        </p:nvGrpSpPr>
        <p:grpSpPr>
          <a:xfrm>
            <a:off x="573907" y="3193186"/>
            <a:ext cx="10938761" cy="864000"/>
            <a:chOff x="573907" y="3207700"/>
            <a:chExt cx="10938761" cy="864000"/>
          </a:xfrm>
        </p:grpSpPr>
        <p:grpSp>
          <p:nvGrpSpPr>
            <p:cNvPr id="36" name="Group 35">
              <a:extLst>
                <a:ext uri="{FF2B5EF4-FFF2-40B4-BE49-F238E27FC236}">
                  <a16:creationId xmlns:a16="http://schemas.microsoft.com/office/drawing/2014/main" id="{A9A1EF52-C5CC-49C8-AC88-7E16D97F3453}"/>
                </a:ext>
              </a:extLst>
            </p:cNvPr>
            <p:cNvGrpSpPr/>
            <p:nvPr/>
          </p:nvGrpSpPr>
          <p:grpSpPr>
            <a:xfrm>
              <a:off x="4539106" y="3207700"/>
              <a:ext cx="1753200" cy="864000"/>
              <a:chOff x="6231051" y="1893776"/>
              <a:chExt cx="1753200" cy="864000"/>
            </a:xfrm>
          </p:grpSpPr>
          <p:sp>
            <p:nvSpPr>
              <p:cNvPr id="49" name="Rectangle: Rounded Corners 48">
                <a:extLst>
                  <a:ext uri="{FF2B5EF4-FFF2-40B4-BE49-F238E27FC236}">
                    <a16:creationId xmlns:a16="http://schemas.microsoft.com/office/drawing/2014/main" id="{0CEDF27B-62A8-418D-9156-E887C75A51B7}"/>
                  </a:ext>
                </a:extLst>
              </p:cNvPr>
              <p:cNvSpPr/>
              <p:nvPr/>
            </p:nvSpPr>
            <p:spPr>
              <a:xfrm>
                <a:off x="6231051" y="1893776"/>
                <a:ext cx="1753200"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50" name="Picture 42" descr="Chi nhánh Gotadi - Cty Cổ Phần Du Lịch và Dịch Vụ Hàng Không Hoàng ...">
                <a:extLst>
                  <a:ext uri="{FF2B5EF4-FFF2-40B4-BE49-F238E27FC236}">
                    <a16:creationId xmlns:a16="http://schemas.microsoft.com/office/drawing/2014/main" id="{1744A6C1-E9AF-478F-89ED-B0DBE2D882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2005" y="2055776"/>
                <a:ext cx="1391293"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0DFDC915-8067-4438-A25F-48630D7B6C5C}"/>
                </a:ext>
              </a:extLst>
            </p:cNvPr>
            <p:cNvGrpSpPr/>
            <p:nvPr/>
          </p:nvGrpSpPr>
          <p:grpSpPr>
            <a:xfrm>
              <a:off x="2839725" y="3207700"/>
              <a:ext cx="1450800" cy="864000"/>
              <a:chOff x="2305606" y="3049789"/>
              <a:chExt cx="1450800" cy="864000"/>
            </a:xfrm>
          </p:grpSpPr>
          <p:sp>
            <p:nvSpPr>
              <p:cNvPr id="47" name="Rectangle: Rounded Corners 46">
                <a:extLst>
                  <a:ext uri="{FF2B5EF4-FFF2-40B4-BE49-F238E27FC236}">
                    <a16:creationId xmlns:a16="http://schemas.microsoft.com/office/drawing/2014/main" id="{267D8664-6319-4F38-8771-73D14A3CF3BA}"/>
                  </a:ext>
                </a:extLst>
              </p:cNvPr>
              <p:cNvSpPr/>
              <p:nvPr/>
            </p:nvSpPr>
            <p:spPr>
              <a:xfrm>
                <a:off x="2305606" y="3049789"/>
                <a:ext cx="1450800"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48" name="Picture 38" descr="Trang chủ - Green Communications">
                <a:extLst>
                  <a:ext uri="{FF2B5EF4-FFF2-40B4-BE49-F238E27FC236}">
                    <a16:creationId xmlns:a16="http://schemas.microsoft.com/office/drawing/2014/main" id="{5B3F3665-F66C-4036-884D-46046FE269D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64" t="8307" r="16020" b="21640"/>
              <a:stretch>
                <a:fillRect/>
              </a:stretch>
            </p:blipFill>
            <p:spPr bwMode="auto">
              <a:xfrm>
                <a:off x="2485932" y="3211789"/>
                <a:ext cx="1090149"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CFB9805C-770A-4A53-B687-A45B3EA20DED}"/>
                </a:ext>
              </a:extLst>
            </p:cNvPr>
            <p:cNvGrpSpPr/>
            <p:nvPr/>
          </p:nvGrpSpPr>
          <p:grpSpPr>
            <a:xfrm>
              <a:off x="8945868" y="3207700"/>
              <a:ext cx="2566800" cy="864000"/>
              <a:chOff x="8945868" y="3050304"/>
              <a:chExt cx="2566800" cy="864000"/>
            </a:xfrm>
          </p:grpSpPr>
          <p:sp>
            <p:nvSpPr>
              <p:cNvPr id="45" name="Rectangle: Rounded Corners 44">
                <a:extLst>
                  <a:ext uri="{FF2B5EF4-FFF2-40B4-BE49-F238E27FC236}">
                    <a16:creationId xmlns:a16="http://schemas.microsoft.com/office/drawing/2014/main" id="{05C6DB36-BDEC-402C-A125-8DA0341A45F1}"/>
                  </a:ext>
                </a:extLst>
              </p:cNvPr>
              <p:cNvSpPr/>
              <p:nvPr/>
            </p:nvSpPr>
            <p:spPr>
              <a:xfrm>
                <a:off x="8945868" y="3050304"/>
                <a:ext cx="2566800"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46" name="Picture 26" descr="Le &amp; Associates | Đánh giá Công ty Le &amp; Associates">
                <a:extLst>
                  <a:ext uri="{FF2B5EF4-FFF2-40B4-BE49-F238E27FC236}">
                    <a16:creationId xmlns:a16="http://schemas.microsoft.com/office/drawing/2014/main" id="{299AE84D-5ABD-406A-BE96-3C7D6E7B19C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40" t="30499" r="4189" b="29939"/>
              <a:stretch>
                <a:fillRect/>
              </a:stretch>
            </p:blipFill>
            <p:spPr bwMode="auto">
              <a:xfrm>
                <a:off x="9126065" y="3212304"/>
                <a:ext cx="2206406"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99B8CEE1-8B69-41CC-B301-BBB492C81C5F}"/>
                </a:ext>
              </a:extLst>
            </p:cNvPr>
            <p:cNvGrpSpPr/>
            <p:nvPr/>
          </p:nvGrpSpPr>
          <p:grpSpPr>
            <a:xfrm>
              <a:off x="6540887" y="3207700"/>
              <a:ext cx="2156400" cy="864000"/>
              <a:chOff x="3953277" y="3049789"/>
              <a:chExt cx="2156400" cy="864000"/>
            </a:xfrm>
          </p:grpSpPr>
          <p:sp>
            <p:nvSpPr>
              <p:cNvPr id="43" name="Rectangle: Rounded Corners 42">
                <a:extLst>
                  <a:ext uri="{FF2B5EF4-FFF2-40B4-BE49-F238E27FC236}">
                    <a16:creationId xmlns:a16="http://schemas.microsoft.com/office/drawing/2014/main" id="{90935059-B296-4BD7-876A-F492FF72E9D6}"/>
                  </a:ext>
                </a:extLst>
              </p:cNvPr>
              <p:cNvSpPr/>
              <p:nvPr/>
            </p:nvSpPr>
            <p:spPr>
              <a:xfrm>
                <a:off x="3953277" y="3049789"/>
                <a:ext cx="2156400"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44" name="Picture 24" descr="HCM] Công Ty Cung Cấp Giải Pháp Nhân Sự Toàn Diện Talentnet ...">
                <a:extLst>
                  <a:ext uri="{FF2B5EF4-FFF2-40B4-BE49-F238E27FC236}">
                    <a16:creationId xmlns:a16="http://schemas.microsoft.com/office/drawing/2014/main" id="{57279334-2E7E-4D11-B1F9-CA6C1303A5B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376" t="22001" r="7374" b="21307"/>
              <a:stretch>
                <a:fillRect/>
              </a:stretch>
            </p:blipFill>
            <p:spPr bwMode="auto">
              <a:xfrm>
                <a:off x="4133678" y="3211789"/>
                <a:ext cx="1795599"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F2B01FF2-1C8F-4399-9900-4832A7B6354F}"/>
                </a:ext>
              </a:extLst>
            </p:cNvPr>
            <p:cNvGrpSpPr/>
            <p:nvPr/>
          </p:nvGrpSpPr>
          <p:grpSpPr>
            <a:xfrm>
              <a:off x="573907" y="3207700"/>
              <a:ext cx="2017237" cy="864000"/>
              <a:chOff x="2131759" y="1061613"/>
              <a:chExt cx="1562400" cy="864000"/>
            </a:xfrm>
          </p:grpSpPr>
          <p:sp>
            <p:nvSpPr>
              <p:cNvPr id="41" name="Rectangle: Rounded Corners 40">
                <a:extLst>
                  <a:ext uri="{FF2B5EF4-FFF2-40B4-BE49-F238E27FC236}">
                    <a16:creationId xmlns:a16="http://schemas.microsoft.com/office/drawing/2014/main" id="{EC018DBA-6152-4BC4-9A62-27BF8408FC36}"/>
                  </a:ext>
                </a:extLst>
              </p:cNvPr>
              <p:cNvSpPr/>
              <p:nvPr/>
            </p:nvSpPr>
            <p:spPr>
              <a:xfrm>
                <a:off x="2131759" y="1061613"/>
                <a:ext cx="1562400"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42" name="Picture 41">
                <a:extLst>
                  <a:ext uri="{FF2B5EF4-FFF2-40B4-BE49-F238E27FC236}">
                    <a16:creationId xmlns:a16="http://schemas.microsoft.com/office/drawing/2014/main" id="{1B8F7ABA-B6BD-4BAC-83F3-D57CCC951191}"/>
                  </a:ext>
                </a:extLst>
              </p:cNvPr>
              <p:cNvPicPr>
                <a:picLocks noChangeAspect="1"/>
              </p:cNvPicPr>
              <p:nvPr/>
            </p:nvPicPr>
            <p:blipFill>
              <a:blip r:embed="rId7"/>
              <a:stretch>
                <a:fillRect/>
              </a:stretch>
            </p:blipFill>
            <p:spPr>
              <a:xfrm>
                <a:off x="2187232" y="1299726"/>
                <a:ext cx="1434508" cy="401383"/>
              </a:xfrm>
              <a:prstGeom prst="rect">
                <a:avLst/>
              </a:prstGeom>
            </p:spPr>
          </p:pic>
        </p:grpSp>
      </p:grpSp>
      <p:grpSp>
        <p:nvGrpSpPr>
          <p:cNvPr id="51" name="Group 50">
            <a:extLst>
              <a:ext uri="{FF2B5EF4-FFF2-40B4-BE49-F238E27FC236}">
                <a16:creationId xmlns:a16="http://schemas.microsoft.com/office/drawing/2014/main" id="{75B30D01-43C2-4752-98F4-97F2CE940B21}"/>
              </a:ext>
            </a:extLst>
          </p:cNvPr>
          <p:cNvGrpSpPr/>
          <p:nvPr/>
        </p:nvGrpSpPr>
        <p:grpSpPr>
          <a:xfrm>
            <a:off x="549715" y="1044515"/>
            <a:ext cx="3658743" cy="868657"/>
            <a:chOff x="549715" y="1059029"/>
            <a:chExt cx="3658743" cy="868657"/>
          </a:xfrm>
        </p:grpSpPr>
        <p:grpSp>
          <p:nvGrpSpPr>
            <p:cNvPr id="52" name="Group 51">
              <a:extLst>
                <a:ext uri="{FF2B5EF4-FFF2-40B4-BE49-F238E27FC236}">
                  <a16:creationId xmlns:a16="http://schemas.microsoft.com/office/drawing/2014/main" id="{71DD9961-661A-42E1-B6BE-5A25F378A4A1}"/>
                </a:ext>
              </a:extLst>
            </p:cNvPr>
            <p:cNvGrpSpPr/>
            <p:nvPr/>
          </p:nvGrpSpPr>
          <p:grpSpPr>
            <a:xfrm>
              <a:off x="549715" y="1059029"/>
              <a:ext cx="1238400" cy="864000"/>
              <a:chOff x="688879" y="737248"/>
              <a:chExt cx="1238400" cy="864000"/>
            </a:xfrm>
          </p:grpSpPr>
          <p:sp>
            <p:nvSpPr>
              <p:cNvPr id="56" name="Rectangle: Rounded Corners 55">
                <a:extLst>
                  <a:ext uri="{FF2B5EF4-FFF2-40B4-BE49-F238E27FC236}">
                    <a16:creationId xmlns:a16="http://schemas.microsoft.com/office/drawing/2014/main" id="{3679CC25-16B2-4528-A7A1-9A87CC35D7D7}"/>
                  </a:ext>
                </a:extLst>
              </p:cNvPr>
              <p:cNvSpPr/>
              <p:nvPr/>
            </p:nvSpPr>
            <p:spPr>
              <a:xfrm>
                <a:off x="688879" y="737248"/>
                <a:ext cx="1238400"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57" name="Picture 2" descr="Tập đoàn Vingroup - Công ty CP">
                <a:extLst>
                  <a:ext uri="{FF2B5EF4-FFF2-40B4-BE49-F238E27FC236}">
                    <a16:creationId xmlns:a16="http://schemas.microsoft.com/office/drawing/2014/main" id="{E42B8805-D2C0-42EA-ACCE-F9542045966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8454" y="886548"/>
                <a:ext cx="879250" cy="540000"/>
              </a:xfrm>
              <a:prstGeom prst="rect">
                <a:avLst/>
              </a:prstGeom>
              <a:solidFill>
                <a:schemeClr val="bg1"/>
              </a:solidFill>
            </p:spPr>
          </p:pic>
        </p:grpSp>
        <p:grpSp>
          <p:nvGrpSpPr>
            <p:cNvPr id="53" name="Group 52">
              <a:extLst>
                <a:ext uri="{FF2B5EF4-FFF2-40B4-BE49-F238E27FC236}">
                  <a16:creationId xmlns:a16="http://schemas.microsoft.com/office/drawing/2014/main" id="{CAAA8C81-7F46-4B3F-BBAF-510AA10322AC}"/>
                </a:ext>
              </a:extLst>
            </p:cNvPr>
            <p:cNvGrpSpPr/>
            <p:nvPr/>
          </p:nvGrpSpPr>
          <p:grpSpPr>
            <a:xfrm>
              <a:off x="1962365" y="1063686"/>
              <a:ext cx="2246093" cy="864000"/>
              <a:chOff x="1747704" y="1041480"/>
              <a:chExt cx="2246093" cy="864000"/>
            </a:xfrm>
          </p:grpSpPr>
          <p:sp>
            <p:nvSpPr>
              <p:cNvPr id="54" name="Rectangle: Rounded Corners 53">
                <a:extLst>
                  <a:ext uri="{FF2B5EF4-FFF2-40B4-BE49-F238E27FC236}">
                    <a16:creationId xmlns:a16="http://schemas.microsoft.com/office/drawing/2014/main" id="{F21E5D4F-4CF3-49B5-924D-328681B888B6}"/>
                  </a:ext>
                </a:extLst>
              </p:cNvPr>
              <p:cNvSpPr/>
              <p:nvPr/>
            </p:nvSpPr>
            <p:spPr>
              <a:xfrm>
                <a:off x="1747704" y="1041480"/>
                <a:ext cx="2246093"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55" name="Picture 2">
                <a:extLst>
                  <a:ext uri="{FF2B5EF4-FFF2-40B4-BE49-F238E27FC236}">
                    <a16:creationId xmlns:a16="http://schemas.microsoft.com/office/drawing/2014/main" id="{CA7730EC-BE79-4C0B-AEAF-16277757754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62750" y="1265711"/>
                <a:ext cx="2016000" cy="41553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8" name="Group 57">
            <a:extLst>
              <a:ext uri="{FF2B5EF4-FFF2-40B4-BE49-F238E27FC236}">
                <a16:creationId xmlns:a16="http://schemas.microsoft.com/office/drawing/2014/main" id="{3DAEB431-DAF9-4EC9-A7E7-4BB7657E85B3}"/>
              </a:ext>
            </a:extLst>
          </p:cNvPr>
          <p:cNvGrpSpPr/>
          <p:nvPr/>
        </p:nvGrpSpPr>
        <p:grpSpPr>
          <a:xfrm>
            <a:off x="549715" y="2121179"/>
            <a:ext cx="10977708" cy="864000"/>
            <a:chOff x="549715" y="2219550"/>
            <a:chExt cx="10977708" cy="864000"/>
          </a:xfrm>
        </p:grpSpPr>
        <p:grpSp>
          <p:nvGrpSpPr>
            <p:cNvPr id="59" name="Group 58">
              <a:extLst>
                <a:ext uri="{FF2B5EF4-FFF2-40B4-BE49-F238E27FC236}">
                  <a16:creationId xmlns:a16="http://schemas.microsoft.com/office/drawing/2014/main" id="{F9AFE03A-5C65-4E68-B618-268CFDC5830D}"/>
                </a:ext>
              </a:extLst>
            </p:cNvPr>
            <p:cNvGrpSpPr/>
            <p:nvPr/>
          </p:nvGrpSpPr>
          <p:grpSpPr>
            <a:xfrm>
              <a:off x="549715" y="2219550"/>
              <a:ext cx="2678400" cy="864000"/>
              <a:chOff x="688879" y="1893776"/>
              <a:chExt cx="2678400" cy="864000"/>
            </a:xfrm>
          </p:grpSpPr>
          <p:sp>
            <p:nvSpPr>
              <p:cNvPr id="75" name="Rectangle: Rounded Corners 74">
                <a:extLst>
                  <a:ext uri="{FF2B5EF4-FFF2-40B4-BE49-F238E27FC236}">
                    <a16:creationId xmlns:a16="http://schemas.microsoft.com/office/drawing/2014/main" id="{F42DF0BA-35C2-4149-9D7E-735A144F4E1E}"/>
                  </a:ext>
                </a:extLst>
              </p:cNvPr>
              <p:cNvSpPr/>
              <p:nvPr/>
            </p:nvSpPr>
            <p:spPr>
              <a:xfrm>
                <a:off x="688879" y="1893776"/>
                <a:ext cx="2678400"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76" name="Picture 6" descr="Công ty dịch vụ MOBIFONE Khu vực II">
                <a:extLst>
                  <a:ext uri="{FF2B5EF4-FFF2-40B4-BE49-F238E27FC236}">
                    <a16:creationId xmlns:a16="http://schemas.microsoft.com/office/drawing/2014/main" id="{930F87A9-9BD7-4904-9462-734B0C2F249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218" t="16824" r="6831" b="14915"/>
              <a:stretch>
                <a:fillRect/>
              </a:stretch>
            </p:blipFill>
            <p:spPr bwMode="auto">
              <a:xfrm>
                <a:off x="868172" y="2055776"/>
                <a:ext cx="2319814"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a:extLst>
                <a:ext uri="{FF2B5EF4-FFF2-40B4-BE49-F238E27FC236}">
                  <a16:creationId xmlns:a16="http://schemas.microsoft.com/office/drawing/2014/main" id="{7277D32B-D519-4599-9635-7F6B518AFB54}"/>
                </a:ext>
              </a:extLst>
            </p:cNvPr>
            <p:cNvGrpSpPr/>
            <p:nvPr/>
          </p:nvGrpSpPr>
          <p:grpSpPr>
            <a:xfrm>
              <a:off x="3557525" y="2219550"/>
              <a:ext cx="1256400" cy="864000"/>
              <a:chOff x="3557525" y="1893776"/>
              <a:chExt cx="1256400" cy="864000"/>
            </a:xfrm>
          </p:grpSpPr>
          <p:sp>
            <p:nvSpPr>
              <p:cNvPr id="73" name="Rectangle: Rounded Corners 72">
                <a:extLst>
                  <a:ext uri="{FF2B5EF4-FFF2-40B4-BE49-F238E27FC236}">
                    <a16:creationId xmlns:a16="http://schemas.microsoft.com/office/drawing/2014/main" id="{65670D98-B165-4751-A892-BBA308997B27}"/>
                  </a:ext>
                </a:extLst>
              </p:cNvPr>
              <p:cNvSpPr/>
              <p:nvPr/>
            </p:nvSpPr>
            <p:spPr>
              <a:xfrm>
                <a:off x="3557525" y="1893776"/>
                <a:ext cx="1256400"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74" name="Picture 4" descr="Tập đoàn FPT – Wikipedia tiếng Việt">
                <a:extLst>
                  <a:ext uri="{FF2B5EF4-FFF2-40B4-BE49-F238E27FC236}">
                    <a16:creationId xmlns:a16="http://schemas.microsoft.com/office/drawing/2014/main" id="{1B1FE136-4B99-47D8-9646-F1844AA6E5F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38288" y="2050603"/>
                <a:ext cx="894875"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54799550-9E97-4082-A654-856427C743E7}"/>
                </a:ext>
              </a:extLst>
            </p:cNvPr>
            <p:cNvGrpSpPr/>
            <p:nvPr/>
          </p:nvGrpSpPr>
          <p:grpSpPr>
            <a:xfrm>
              <a:off x="5087277" y="2219550"/>
              <a:ext cx="1022400" cy="864000"/>
              <a:chOff x="5005359" y="1893776"/>
              <a:chExt cx="1022400" cy="864000"/>
            </a:xfrm>
          </p:grpSpPr>
          <p:sp>
            <p:nvSpPr>
              <p:cNvPr id="71" name="Rectangle: Rounded Corners 70">
                <a:extLst>
                  <a:ext uri="{FF2B5EF4-FFF2-40B4-BE49-F238E27FC236}">
                    <a16:creationId xmlns:a16="http://schemas.microsoft.com/office/drawing/2014/main" id="{FCF193CF-EA0E-49A2-9096-62F4D1CEA633}"/>
                  </a:ext>
                </a:extLst>
              </p:cNvPr>
              <p:cNvSpPr/>
              <p:nvPr/>
            </p:nvSpPr>
            <p:spPr>
              <a:xfrm>
                <a:off x="5005359" y="1893776"/>
                <a:ext cx="1022400"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72" name="Picture 2" descr="HN] Trung Tâm Anh Ngữ Apollo Việt Nam Tuyển Dụng Nhân Viên Telesales  Part-time 2018 - YBOX">
                <a:extLst>
                  <a:ext uri="{FF2B5EF4-FFF2-40B4-BE49-F238E27FC236}">
                    <a16:creationId xmlns:a16="http://schemas.microsoft.com/office/drawing/2014/main" id="{96706901-7324-4FA8-8320-150505E26E5F}"/>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537" t="3809" r="2515" b="6080"/>
              <a:stretch>
                <a:fillRect/>
              </a:stretch>
            </p:blipFill>
            <p:spPr bwMode="auto">
              <a:xfrm>
                <a:off x="5185257" y="2055776"/>
                <a:ext cx="662605"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CBC909A0-5B04-43A0-9EFB-8D8D4072D779}"/>
                </a:ext>
              </a:extLst>
            </p:cNvPr>
            <p:cNvGrpSpPr/>
            <p:nvPr/>
          </p:nvGrpSpPr>
          <p:grpSpPr>
            <a:xfrm>
              <a:off x="9997423" y="2219550"/>
              <a:ext cx="1530000" cy="864000"/>
              <a:chOff x="7235671" y="3050304"/>
              <a:chExt cx="1530000" cy="864000"/>
            </a:xfrm>
          </p:grpSpPr>
          <p:sp>
            <p:nvSpPr>
              <p:cNvPr id="69" name="Rectangle: Rounded Corners 68">
                <a:extLst>
                  <a:ext uri="{FF2B5EF4-FFF2-40B4-BE49-F238E27FC236}">
                    <a16:creationId xmlns:a16="http://schemas.microsoft.com/office/drawing/2014/main" id="{095F7883-9CFE-482B-BCE8-91A292B36613}"/>
                  </a:ext>
                </a:extLst>
              </p:cNvPr>
              <p:cNvSpPr/>
              <p:nvPr/>
            </p:nvSpPr>
            <p:spPr>
              <a:xfrm>
                <a:off x="7235671" y="3050304"/>
                <a:ext cx="1530000"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70" name="Picture 28" descr="Trường Phổ thông Song ngữ Liên cấp Wellspring Saigon">
                <a:extLst>
                  <a:ext uri="{FF2B5EF4-FFF2-40B4-BE49-F238E27FC236}">
                    <a16:creationId xmlns:a16="http://schemas.microsoft.com/office/drawing/2014/main" id="{696FF6F7-1570-4BD3-8632-495EDA78315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15995" y="3212304"/>
                <a:ext cx="1169353"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a:extLst>
                <a:ext uri="{FF2B5EF4-FFF2-40B4-BE49-F238E27FC236}">
                  <a16:creationId xmlns:a16="http://schemas.microsoft.com/office/drawing/2014/main" id="{23420F1A-0200-4A9C-9F8D-7EE1FCD37BCC}"/>
                </a:ext>
              </a:extLst>
            </p:cNvPr>
            <p:cNvGrpSpPr/>
            <p:nvPr/>
          </p:nvGrpSpPr>
          <p:grpSpPr>
            <a:xfrm>
              <a:off x="8963886" y="2219550"/>
              <a:ext cx="748800" cy="864000"/>
              <a:chOff x="6306548" y="3050304"/>
              <a:chExt cx="748800" cy="864000"/>
            </a:xfrm>
          </p:grpSpPr>
          <p:sp>
            <p:nvSpPr>
              <p:cNvPr id="67" name="Rectangle: Rounded Corners 66">
                <a:extLst>
                  <a:ext uri="{FF2B5EF4-FFF2-40B4-BE49-F238E27FC236}">
                    <a16:creationId xmlns:a16="http://schemas.microsoft.com/office/drawing/2014/main" id="{CFD2C2EA-0E5B-4541-8442-BCC1B9919C9B}"/>
                  </a:ext>
                </a:extLst>
              </p:cNvPr>
              <p:cNvSpPr/>
              <p:nvPr/>
            </p:nvSpPr>
            <p:spPr>
              <a:xfrm>
                <a:off x="6306548" y="3050304"/>
                <a:ext cx="748800"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68" name="Picture 12" descr="Tổng Công Ty Bảo Hiểm PVI">
                <a:extLst>
                  <a:ext uri="{FF2B5EF4-FFF2-40B4-BE49-F238E27FC236}">
                    <a16:creationId xmlns:a16="http://schemas.microsoft.com/office/drawing/2014/main" id="{41BA6CEC-F8FB-4E60-906B-929DBF6D0C00}"/>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11455"/>
              <a:stretch>
                <a:fillRect/>
              </a:stretch>
            </p:blipFill>
            <p:spPr bwMode="auto">
              <a:xfrm>
                <a:off x="6486656" y="3212304"/>
                <a:ext cx="388584"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4" name="Group 63">
              <a:extLst>
                <a:ext uri="{FF2B5EF4-FFF2-40B4-BE49-F238E27FC236}">
                  <a16:creationId xmlns:a16="http://schemas.microsoft.com/office/drawing/2014/main" id="{6F3AE59C-D270-48FB-8553-E26978637EA3}"/>
                </a:ext>
              </a:extLst>
            </p:cNvPr>
            <p:cNvGrpSpPr/>
            <p:nvPr/>
          </p:nvGrpSpPr>
          <p:grpSpPr>
            <a:xfrm>
              <a:off x="6353161" y="2219550"/>
              <a:ext cx="2350800" cy="864000"/>
              <a:chOff x="683594" y="4206832"/>
              <a:chExt cx="2350800" cy="864000"/>
            </a:xfrm>
          </p:grpSpPr>
          <p:sp>
            <p:nvSpPr>
              <p:cNvPr id="65" name="Rectangle: Rounded Corners 64">
                <a:extLst>
                  <a:ext uri="{FF2B5EF4-FFF2-40B4-BE49-F238E27FC236}">
                    <a16:creationId xmlns:a16="http://schemas.microsoft.com/office/drawing/2014/main" id="{A67DF7B5-D3DA-4D11-AD2D-10632EA5EB70}"/>
                  </a:ext>
                </a:extLst>
              </p:cNvPr>
              <p:cNvSpPr/>
              <p:nvPr/>
            </p:nvSpPr>
            <p:spPr>
              <a:xfrm>
                <a:off x="683594" y="4206832"/>
                <a:ext cx="2350800"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66" name="Picture 30" descr="NEC giới thiệu màn hình MultiSync PA311D Monitor: 31&quot; IPS, 4K, 10 ...">
                <a:extLst>
                  <a:ext uri="{FF2B5EF4-FFF2-40B4-BE49-F238E27FC236}">
                    <a16:creationId xmlns:a16="http://schemas.microsoft.com/office/drawing/2014/main" id="{C3C7F187-62E3-45BD-897C-637FFA3DE7D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0698" y="4381406"/>
                <a:ext cx="1896592" cy="51485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7" name="Group 76">
            <a:extLst>
              <a:ext uri="{FF2B5EF4-FFF2-40B4-BE49-F238E27FC236}">
                <a16:creationId xmlns:a16="http://schemas.microsoft.com/office/drawing/2014/main" id="{BA4EF244-E02F-4593-A61D-691259B7140A}"/>
              </a:ext>
            </a:extLst>
          </p:cNvPr>
          <p:cNvGrpSpPr/>
          <p:nvPr/>
        </p:nvGrpSpPr>
        <p:grpSpPr>
          <a:xfrm>
            <a:off x="573906" y="5337200"/>
            <a:ext cx="10953517" cy="864000"/>
            <a:chOff x="573906" y="5351714"/>
            <a:chExt cx="10953517" cy="864000"/>
          </a:xfrm>
        </p:grpSpPr>
        <p:grpSp>
          <p:nvGrpSpPr>
            <p:cNvPr id="78" name="Group 77">
              <a:extLst>
                <a:ext uri="{FF2B5EF4-FFF2-40B4-BE49-F238E27FC236}">
                  <a16:creationId xmlns:a16="http://schemas.microsoft.com/office/drawing/2014/main" id="{13ECA4E3-5EA2-46C9-9D11-EF8ABCA47EC5}"/>
                </a:ext>
              </a:extLst>
            </p:cNvPr>
            <p:cNvGrpSpPr/>
            <p:nvPr/>
          </p:nvGrpSpPr>
          <p:grpSpPr>
            <a:xfrm>
              <a:off x="10627423" y="5351714"/>
              <a:ext cx="900000" cy="864000"/>
              <a:chOff x="6817542" y="5363361"/>
              <a:chExt cx="900000" cy="864000"/>
            </a:xfrm>
          </p:grpSpPr>
          <p:sp>
            <p:nvSpPr>
              <p:cNvPr id="94" name="Rectangle: Rounded Corners 93">
                <a:extLst>
                  <a:ext uri="{FF2B5EF4-FFF2-40B4-BE49-F238E27FC236}">
                    <a16:creationId xmlns:a16="http://schemas.microsoft.com/office/drawing/2014/main" id="{09E0F016-3AE9-49B6-91D6-C68FE3C736DB}"/>
                  </a:ext>
                </a:extLst>
              </p:cNvPr>
              <p:cNvSpPr/>
              <p:nvPr/>
            </p:nvSpPr>
            <p:spPr>
              <a:xfrm>
                <a:off x="6817542" y="5363361"/>
                <a:ext cx="900000"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95" name="Picture 20" descr="SenGroup - Posts | Facebook">
                <a:extLst>
                  <a:ext uri="{FF2B5EF4-FFF2-40B4-BE49-F238E27FC236}">
                    <a16:creationId xmlns:a16="http://schemas.microsoft.com/office/drawing/2014/main" id="{D78B46AA-CC85-41EC-94C9-BB0FB4335AD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97542" y="5525361"/>
                <a:ext cx="540000"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9" name="Group 78">
              <a:extLst>
                <a:ext uri="{FF2B5EF4-FFF2-40B4-BE49-F238E27FC236}">
                  <a16:creationId xmlns:a16="http://schemas.microsoft.com/office/drawing/2014/main" id="{15F0A5AF-D5E6-494D-A245-BCF4AEA4A3C4}"/>
                </a:ext>
              </a:extLst>
            </p:cNvPr>
            <p:cNvGrpSpPr/>
            <p:nvPr/>
          </p:nvGrpSpPr>
          <p:grpSpPr>
            <a:xfrm>
              <a:off x="4186128" y="5351714"/>
              <a:ext cx="3128400" cy="864000"/>
              <a:chOff x="5205553" y="4205802"/>
              <a:chExt cx="3128400" cy="864000"/>
            </a:xfrm>
          </p:grpSpPr>
          <p:sp>
            <p:nvSpPr>
              <p:cNvPr id="92" name="Rectangle: Rounded Corners 91">
                <a:extLst>
                  <a:ext uri="{FF2B5EF4-FFF2-40B4-BE49-F238E27FC236}">
                    <a16:creationId xmlns:a16="http://schemas.microsoft.com/office/drawing/2014/main" id="{EEB86906-02D4-47B2-996F-79875DC80964}"/>
                  </a:ext>
                </a:extLst>
              </p:cNvPr>
              <p:cNvSpPr/>
              <p:nvPr/>
            </p:nvSpPr>
            <p:spPr>
              <a:xfrm>
                <a:off x="5205553" y="4205802"/>
                <a:ext cx="3128400"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93" name="Picture 12">
                <a:extLst>
                  <a:ext uri="{FF2B5EF4-FFF2-40B4-BE49-F238E27FC236}">
                    <a16:creationId xmlns:a16="http://schemas.microsoft.com/office/drawing/2014/main" id="{D4E5411F-696F-4C74-8278-9A16C9E62849}"/>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6474" r="5950"/>
              <a:stretch>
                <a:fillRect/>
              </a:stretch>
            </p:blipFill>
            <p:spPr bwMode="auto">
              <a:xfrm>
                <a:off x="5385628" y="4421802"/>
                <a:ext cx="2768251" cy="432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 name="Group 79">
              <a:extLst>
                <a:ext uri="{FF2B5EF4-FFF2-40B4-BE49-F238E27FC236}">
                  <a16:creationId xmlns:a16="http://schemas.microsoft.com/office/drawing/2014/main" id="{B3B99F17-EDFF-4F74-9563-79A62BF5DEF6}"/>
                </a:ext>
              </a:extLst>
            </p:cNvPr>
            <p:cNvGrpSpPr/>
            <p:nvPr/>
          </p:nvGrpSpPr>
          <p:grpSpPr>
            <a:xfrm>
              <a:off x="7605235" y="5351714"/>
              <a:ext cx="1333996" cy="864000"/>
              <a:chOff x="8178442" y="1888603"/>
              <a:chExt cx="1310400" cy="864000"/>
            </a:xfrm>
          </p:grpSpPr>
          <p:sp>
            <p:nvSpPr>
              <p:cNvPr id="90" name="Rectangle: Rounded Corners 89">
                <a:extLst>
                  <a:ext uri="{FF2B5EF4-FFF2-40B4-BE49-F238E27FC236}">
                    <a16:creationId xmlns:a16="http://schemas.microsoft.com/office/drawing/2014/main" id="{9B5AF86A-CAE1-4241-9EA0-06BEAC9578D5}"/>
                  </a:ext>
                </a:extLst>
              </p:cNvPr>
              <p:cNvSpPr/>
              <p:nvPr/>
            </p:nvSpPr>
            <p:spPr>
              <a:xfrm>
                <a:off x="8178442" y="1888603"/>
                <a:ext cx="1310400"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91" name="Picture 34" descr="Tập đoàn giáo dục Atlantic">
                <a:extLst>
                  <a:ext uri="{FF2B5EF4-FFF2-40B4-BE49-F238E27FC236}">
                    <a16:creationId xmlns:a16="http://schemas.microsoft.com/office/drawing/2014/main" id="{0C0617F7-B7BD-4A8C-B803-08955881628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358591" y="2050603"/>
                <a:ext cx="950103"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1" name="Group 80">
              <a:extLst>
                <a:ext uri="{FF2B5EF4-FFF2-40B4-BE49-F238E27FC236}">
                  <a16:creationId xmlns:a16="http://schemas.microsoft.com/office/drawing/2014/main" id="{D6A3C4B7-7BE4-4ABC-9FFF-021AFF7D569A}"/>
                </a:ext>
              </a:extLst>
            </p:cNvPr>
            <p:cNvGrpSpPr/>
            <p:nvPr/>
          </p:nvGrpSpPr>
          <p:grpSpPr>
            <a:xfrm>
              <a:off x="573906" y="5351714"/>
              <a:ext cx="2004658" cy="864000"/>
              <a:chOff x="679331" y="5363361"/>
              <a:chExt cx="1969200" cy="864000"/>
            </a:xfrm>
          </p:grpSpPr>
          <p:sp>
            <p:nvSpPr>
              <p:cNvPr id="88" name="Rectangle: Rounded Corners 87">
                <a:extLst>
                  <a:ext uri="{FF2B5EF4-FFF2-40B4-BE49-F238E27FC236}">
                    <a16:creationId xmlns:a16="http://schemas.microsoft.com/office/drawing/2014/main" id="{1A7F8766-1206-4EF4-B8E8-3B972548F002}"/>
                  </a:ext>
                </a:extLst>
              </p:cNvPr>
              <p:cNvSpPr/>
              <p:nvPr/>
            </p:nvSpPr>
            <p:spPr>
              <a:xfrm>
                <a:off x="679331" y="5363361"/>
                <a:ext cx="1969200"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89" name="Picture 14" descr="Tối ưu giải pháp công nghiệp">
                <a:extLst>
                  <a:ext uri="{FF2B5EF4-FFF2-40B4-BE49-F238E27FC236}">
                    <a16:creationId xmlns:a16="http://schemas.microsoft.com/office/drawing/2014/main" id="{2A4279CE-C0FC-4784-ACA5-B5B0FBBA6BC9}"/>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3534" t="3960" r="3179" b="21075"/>
              <a:stretch>
                <a:fillRect/>
              </a:stretch>
            </p:blipFill>
            <p:spPr bwMode="auto">
              <a:xfrm>
                <a:off x="878118" y="5525361"/>
                <a:ext cx="1571626"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 name="Group 81">
              <a:extLst>
                <a:ext uri="{FF2B5EF4-FFF2-40B4-BE49-F238E27FC236}">
                  <a16:creationId xmlns:a16="http://schemas.microsoft.com/office/drawing/2014/main" id="{4235F0F4-3EAE-4CC2-8051-54E8A1A94F60}"/>
                </a:ext>
              </a:extLst>
            </p:cNvPr>
            <p:cNvGrpSpPr/>
            <p:nvPr/>
          </p:nvGrpSpPr>
          <p:grpSpPr>
            <a:xfrm>
              <a:off x="2869271" y="5351714"/>
              <a:ext cx="1026150" cy="864000"/>
              <a:chOff x="2844725" y="5363361"/>
              <a:chExt cx="1008000" cy="864000"/>
            </a:xfrm>
          </p:grpSpPr>
          <p:sp>
            <p:nvSpPr>
              <p:cNvPr id="86" name="Rectangle: Rounded Corners 85">
                <a:extLst>
                  <a:ext uri="{FF2B5EF4-FFF2-40B4-BE49-F238E27FC236}">
                    <a16:creationId xmlns:a16="http://schemas.microsoft.com/office/drawing/2014/main" id="{16B742A3-5F16-4595-B3C5-E73B2ED8CC79}"/>
                  </a:ext>
                </a:extLst>
              </p:cNvPr>
              <p:cNvSpPr/>
              <p:nvPr/>
            </p:nvSpPr>
            <p:spPr>
              <a:xfrm>
                <a:off x="2844725" y="5363361"/>
                <a:ext cx="1008000"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87" name="Picture 18" descr="IT Database Administrator | Mạng Việc Làm &amp; Tuyển Dụng IT ...">
                <a:extLst>
                  <a:ext uri="{FF2B5EF4-FFF2-40B4-BE49-F238E27FC236}">
                    <a16:creationId xmlns:a16="http://schemas.microsoft.com/office/drawing/2014/main" id="{64AD0E8D-6A00-447C-ACF9-956CBC473321}"/>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11140" t="16732" r="10197" b="17596"/>
              <a:stretch>
                <a:fillRect/>
              </a:stretch>
            </p:blipFill>
            <p:spPr bwMode="auto">
              <a:xfrm>
                <a:off x="3025309" y="5525361"/>
                <a:ext cx="646833"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a:extLst>
                <a:ext uri="{FF2B5EF4-FFF2-40B4-BE49-F238E27FC236}">
                  <a16:creationId xmlns:a16="http://schemas.microsoft.com/office/drawing/2014/main" id="{66BF48C6-85D8-48CC-A492-0E0A14FEEE45}"/>
                </a:ext>
              </a:extLst>
            </p:cNvPr>
            <p:cNvGrpSpPr/>
            <p:nvPr/>
          </p:nvGrpSpPr>
          <p:grpSpPr>
            <a:xfrm>
              <a:off x="9229938" y="5351714"/>
              <a:ext cx="1106777" cy="864000"/>
              <a:chOff x="7909262" y="5687211"/>
              <a:chExt cx="1087200" cy="864000"/>
            </a:xfrm>
          </p:grpSpPr>
          <p:sp>
            <p:nvSpPr>
              <p:cNvPr id="84" name="Rectangle: Rounded Corners 83">
                <a:extLst>
                  <a:ext uri="{FF2B5EF4-FFF2-40B4-BE49-F238E27FC236}">
                    <a16:creationId xmlns:a16="http://schemas.microsoft.com/office/drawing/2014/main" id="{6F70F00A-26E7-43A6-AB3C-171EADA53D9D}"/>
                  </a:ext>
                </a:extLst>
              </p:cNvPr>
              <p:cNvSpPr/>
              <p:nvPr/>
            </p:nvSpPr>
            <p:spPr>
              <a:xfrm>
                <a:off x="7909262" y="5687211"/>
                <a:ext cx="1087200"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85" name="Picture 84" descr="ThuanducJsc">
                <a:extLst>
                  <a:ext uri="{FF2B5EF4-FFF2-40B4-BE49-F238E27FC236}">
                    <a16:creationId xmlns:a16="http://schemas.microsoft.com/office/drawing/2014/main" id="{B6401012-C709-4329-B681-59F4169C65DA}"/>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036738" y="5728811"/>
                <a:ext cx="832248" cy="7808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6" name="Group 95">
            <a:extLst>
              <a:ext uri="{FF2B5EF4-FFF2-40B4-BE49-F238E27FC236}">
                <a16:creationId xmlns:a16="http://schemas.microsoft.com/office/drawing/2014/main" id="{6AC8F3A5-7521-4412-A48B-2F355A3184E9}"/>
              </a:ext>
            </a:extLst>
          </p:cNvPr>
          <p:cNvGrpSpPr/>
          <p:nvPr/>
        </p:nvGrpSpPr>
        <p:grpSpPr>
          <a:xfrm>
            <a:off x="7914860" y="1046812"/>
            <a:ext cx="3612563" cy="864000"/>
            <a:chOff x="7914860" y="1061326"/>
            <a:chExt cx="3612563" cy="864000"/>
          </a:xfrm>
        </p:grpSpPr>
        <p:grpSp>
          <p:nvGrpSpPr>
            <p:cNvPr id="97" name="Group 96">
              <a:extLst>
                <a:ext uri="{FF2B5EF4-FFF2-40B4-BE49-F238E27FC236}">
                  <a16:creationId xmlns:a16="http://schemas.microsoft.com/office/drawing/2014/main" id="{BA261C8B-A863-4C41-BC3C-B47C9381E58E}"/>
                </a:ext>
              </a:extLst>
            </p:cNvPr>
            <p:cNvGrpSpPr/>
            <p:nvPr/>
          </p:nvGrpSpPr>
          <p:grpSpPr>
            <a:xfrm>
              <a:off x="7914860" y="1061326"/>
              <a:ext cx="1797825" cy="864000"/>
              <a:chOff x="7914860" y="1061326"/>
              <a:chExt cx="1797825" cy="864000"/>
            </a:xfrm>
          </p:grpSpPr>
          <p:sp>
            <p:nvSpPr>
              <p:cNvPr id="101" name="Rectangle: Rounded Corners 100">
                <a:extLst>
                  <a:ext uri="{FF2B5EF4-FFF2-40B4-BE49-F238E27FC236}">
                    <a16:creationId xmlns:a16="http://schemas.microsoft.com/office/drawing/2014/main" id="{D753D74F-54B2-4A82-AA2D-0A9297923FDF}"/>
                  </a:ext>
                </a:extLst>
              </p:cNvPr>
              <p:cNvSpPr/>
              <p:nvPr/>
            </p:nvSpPr>
            <p:spPr>
              <a:xfrm>
                <a:off x="7914860" y="1061326"/>
                <a:ext cx="1797825"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102" name="Picture 2" descr="Viettel - Wikipedia">
                <a:extLst>
                  <a:ext uri="{FF2B5EF4-FFF2-40B4-BE49-F238E27FC236}">
                    <a16:creationId xmlns:a16="http://schemas.microsoft.com/office/drawing/2014/main" id="{0BBF2837-6387-41EF-B15D-D29D5A442136}"/>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111772" y="1250551"/>
                <a:ext cx="1404000" cy="4855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8" name="Group 97">
              <a:extLst>
                <a:ext uri="{FF2B5EF4-FFF2-40B4-BE49-F238E27FC236}">
                  <a16:creationId xmlns:a16="http://schemas.microsoft.com/office/drawing/2014/main" id="{A02841DB-0320-4815-93E6-F4157A36FDCD}"/>
                </a:ext>
              </a:extLst>
            </p:cNvPr>
            <p:cNvGrpSpPr/>
            <p:nvPr/>
          </p:nvGrpSpPr>
          <p:grpSpPr>
            <a:xfrm>
              <a:off x="9885033" y="1061326"/>
              <a:ext cx="1642390" cy="864000"/>
              <a:chOff x="9885033" y="1061326"/>
              <a:chExt cx="1642390" cy="864000"/>
            </a:xfrm>
          </p:grpSpPr>
          <p:sp>
            <p:nvSpPr>
              <p:cNvPr id="99" name="Rectangle: Rounded Corners 98">
                <a:extLst>
                  <a:ext uri="{FF2B5EF4-FFF2-40B4-BE49-F238E27FC236}">
                    <a16:creationId xmlns:a16="http://schemas.microsoft.com/office/drawing/2014/main" id="{6588B89E-8EE4-4655-9A24-0BE719655024}"/>
                  </a:ext>
                </a:extLst>
              </p:cNvPr>
              <p:cNvSpPr/>
              <p:nvPr/>
            </p:nvSpPr>
            <p:spPr>
              <a:xfrm>
                <a:off x="9885033" y="1061326"/>
                <a:ext cx="1642390"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100" name="Picture 10" descr="Ngân hàng thương mại cổ phần Kỹ Thương Việt Nam – Wikipedia tiếng Việt">
                <a:extLst>
                  <a:ext uri="{FF2B5EF4-FFF2-40B4-BE49-F238E27FC236}">
                    <a16:creationId xmlns:a16="http://schemas.microsoft.com/office/drawing/2014/main" id="{4222E294-F8DC-49F0-8D92-C156556BEB51}"/>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9948" t="4620" r="11248" b="4540"/>
              <a:stretch>
                <a:fillRect/>
              </a:stretch>
            </p:blipFill>
            <p:spPr bwMode="auto">
              <a:xfrm>
                <a:off x="10058228" y="1208462"/>
                <a:ext cx="1296000" cy="56972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3" name="Group 102">
            <a:extLst>
              <a:ext uri="{FF2B5EF4-FFF2-40B4-BE49-F238E27FC236}">
                <a16:creationId xmlns:a16="http://schemas.microsoft.com/office/drawing/2014/main" id="{D5511652-28CF-4A57-8206-6197E8394E87}"/>
              </a:ext>
            </a:extLst>
          </p:cNvPr>
          <p:cNvGrpSpPr/>
          <p:nvPr/>
        </p:nvGrpSpPr>
        <p:grpSpPr>
          <a:xfrm>
            <a:off x="580116" y="4265193"/>
            <a:ext cx="10947307" cy="864000"/>
            <a:chOff x="580116" y="4279707"/>
            <a:chExt cx="10947307" cy="864000"/>
          </a:xfrm>
        </p:grpSpPr>
        <p:grpSp>
          <p:nvGrpSpPr>
            <p:cNvPr id="104" name="Group 103">
              <a:extLst>
                <a:ext uri="{FF2B5EF4-FFF2-40B4-BE49-F238E27FC236}">
                  <a16:creationId xmlns:a16="http://schemas.microsoft.com/office/drawing/2014/main" id="{539E27D9-16B7-4DCF-A096-B3FFBC20C2A7}"/>
                </a:ext>
              </a:extLst>
            </p:cNvPr>
            <p:cNvGrpSpPr/>
            <p:nvPr/>
          </p:nvGrpSpPr>
          <p:grpSpPr>
            <a:xfrm>
              <a:off x="580116" y="4279707"/>
              <a:ext cx="1419856" cy="864000"/>
              <a:chOff x="688879" y="3373639"/>
              <a:chExt cx="1419856" cy="864000"/>
            </a:xfrm>
          </p:grpSpPr>
          <p:sp>
            <p:nvSpPr>
              <p:cNvPr id="123" name="Rectangle: Rounded Corners 122">
                <a:extLst>
                  <a:ext uri="{FF2B5EF4-FFF2-40B4-BE49-F238E27FC236}">
                    <a16:creationId xmlns:a16="http://schemas.microsoft.com/office/drawing/2014/main" id="{F44C2990-B88B-483A-B18B-720D11D2ECBB}"/>
                  </a:ext>
                </a:extLst>
              </p:cNvPr>
              <p:cNvSpPr/>
              <p:nvPr/>
            </p:nvSpPr>
            <p:spPr>
              <a:xfrm>
                <a:off x="688879" y="3373639"/>
                <a:ext cx="1419856"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124" name="Picture 6" descr="Công Ty Phân Bón Hà Lan">
                <a:extLst>
                  <a:ext uri="{FF2B5EF4-FFF2-40B4-BE49-F238E27FC236}">
                    <a16:creationId xmlns:a16="http://schemas.microsoft.com/office/drawing/2014/main" id="{874B64EE-E84C-40E0-B148-6F32376F134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86275" y="3429000"/>
                <a:ext cx="1041004" cy="7925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5" name="Group 104">
              <a:extLst>
                <a:ext uri="{FF2B5EF4-FFF2-40B4-BE49-F238E27FC236}">
                  <a16:creationId xmlns:a16="http://schemas.microsoft.com/office/drawing/2014/main" id="{A3E44E5E-13D0-425E-92F4-1617EB8463B9}"/>
                </a:ext>
              </a:extLst>
            </p:cNvPr>
            <p:cNvGrpSpPr/>
            <p:nvPr/>
          </p:nvGrpSpPr>
          <p:grpSpPr>
            <a:xfrm>
              <a:off x="2257364" y="4279707"/>
              <a:ext cx="2080916" cy="864000"/>
              <a:chOff x="3210635" y="4205802"/>
              <a:chExt cx="1800000" cy="864000"/>
            </a:xfrm>
          </p:grpSpPr>
          <p:sp>
            <p:nvSpPr>
              <p:cNvPr id="121" name="Rectangle: Rounded Corners 120">
                <a:extLst>
                  <a:ext uri="{FF2B5EF4-FFF2-40B4-BE49-F238E27FC236}">
                    <a16:creationId xmlns:a16="http://schemas.microsoft.com/office/drawing/2014/main" id="{0322C60B-7FF9-42B4-A4FD-4A6F206AF80F}"/>
                  </a:ext>
                </a:extLst>
              </p:cNvPr>
              <p:cNvSpPr/>
              <p:nvPr/>
            </p:nvSpPr>
            <p:spPr>
              <a:xfrm>
                <a:off x="3210635" y="4205802"/>
                <a:ext cx="1800000"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122" name="Picture 32" descr="ADT Group Holdings tuyển dụng việc làm IT mới và chất nhất | ITviec">
                <a:extLst>
                  <a:ext uri="{FF2B5EF4-FFF2-40B4-BE49-F238E27FC236}">
                    <a16:creationId xmlns:a16="http://schemas.microsoft.com/office/drawing/2014/main" id="{6C46C14D-59CD-46BF-9326-13CA1323A135}"/>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9171" t="33804" r="8431" b="35287"/>
              <a:stretch>
                <a:fillRect/>
              </a:stretch>
            </p:blipFill>
            <p:spPr bwMode="auto">
              <a:xfrm>
                <a:off x="3390876" y="4367802"/>
                <a:ext cx="1439518"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Group 105">
              <a:extLst>
                <a:ext uri="{FF2B5EF4-FFF2-40B4-BE49-F238E27FC236}">
                  <a16:creationId xmlns:a16="http://schemas.microsoft.com/office/drawing/2014/main" id="{D8A8188E-A455-4117-8FB4-66DCCA0FF610}"/>
                </a:ext>
              </a:extLst>
            </p:cNvPr>
            <p:cNvGrpSpPr/>
            <p:nvPr/>
          </p:nvGrpSpPr>
          <p:grpSpPr>
            <a:xfrm>
              <a:off x="10333810" y="4279707"/>
              <a:ext cx="1193613" cy="864000"/>
              <a:chOff x="10319054" y="4201660"/>
              <a:chExt cx="1193613" cy="864000"/>
            </a:xfrm>
          </p:grpSpPr>
          <p:sp>
            <p:nvSpPr>
              <p:cNvPr id="119" name="Rectangle: Rounded Corners 118">
                <a:extLst>
                  <a:ext uri="{FF2B5EF4-FFF2-40B4-BE49-F238E27FC236}">
                    <a16:creationId xmlns:a16="http://schemas.microsoft.com/office/drawing/2014/main" id="{17D2AA50-B496-4391-862B-5D75E4DCE174}"/>
                  </a:ext>
                </a:extLst>
              </p:cNvPr>
              <p:cNvSpPr/>
              <p:nvPr/>
            </p:nvSpPr>
            <p:spPr>
              <a:xfrm>
                <a:off x="10319054" y="4201660"/>
                <a:ext cx="1193613"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120" name="Picture 20" descr="HCM] Tập Đoàn ITL Indo Trans Logistics Tuyển Dụng TTS Content ...">
                <a:extLst>
                  <a:ext uri="{FF2B5EF4-FFF2-40B4-BE49-F238E27FC236}">
                    <a16:creationId xmlns:a16="http://schemas.microsoft.com/office/drawing/2014/main" id="{6D233FA5-54C8-41ED-B23B-63E8B87B6D67}"/>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5943" t="5803" r="39365" b="5308"/>
              <a:stretch>
                <a:fillRect/>
              </a:stretch>
            </p:blipFill>
            <p:spPr bwMode="auto">
              <a:xfrm>
                <a:off x="10456860" y="4363660"/>
                <a:ext cx="918000" cy="5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7" name="Group 106">
              <a:extLst>
                <a:ext uri="{FF2B5EF4-FFF2-40B4-BE49-F238E27FC236}">
                  <a16:creationId xmlns:a16="http://schemas.microsoft.com/office/drawing/2014/main" id="{60902AB1-437D-418F-8512-F6700B0AFB34}"/>
                </a:ext>
              </a:extLst>
            </p:cNvPr>
            <p:cNvGrpSpPr/>
            <p:nvPr/>
          </p:nvGrpSpPr>
          <p:grpSpPr>
            <a:xfrm>
              <a:off x="8460020" y="4279707"/>
              <a:ext cx="1616400" cy="864000"/>
              <a:chOff x="8514028" y="4525510"/>
              <a:chExt cx="1616400" cy="864000"/>
            </a:xfrm>
          </p:grpSpPr>
          <p:sp>
            <p:nvSpPr>
              <p:cNvPr id="117" name="Rectangle: Rounded Corners 116">
                <a:extLst>
                  <a:ext uri="{FF2B5EF4-FFF2-40B4-BE49-F238E27FC236}">
                    <a16:creationId xmlns:a16="http://schemas.microsoft.com/office/drawing/2014/main" id="{058D13DE-FA7C-4119-A42B-EA9764A83AAA}"/>
                  </a:ext>
                </a:extLst>
              </p:cNvPr>
              <p:cNvSpPr/>
              <p:nvPr/>
            </p:nvSpPr>
            <p:spPr>
              <a:xfrm>
                <a:off x="8514028" y="4525510"/>
                <a:ext cx="1616400"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118" name="Picture 4" descr="Shynh House - Số 1 Điều Trị &amp; Trẻ Hóa Da Hàng Đầu Châu Á">
                <a:extLst>
                  <a:ext uri="{FF2B5EF4-FFF2-40B4-BE49-F238E27FC236}">
                    <a16:creationId xmlns:a16="http://schemas.microsoft.com/office/drawing/2014/main" id="{5D04A769-A09D-4FB7-9B07-C7D6CCDF2A1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634832" y="4606731"/>
                <a:ext cx="1347724" cy="7119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8" name="Group 107">
              <a:extLst>
                <a:ext uri="{FF2B5EF4-FFF2-40B4-BE49-F238E27FC236}">
                  <a16:creationId xmlns:a16="http://schemas.microsoft.com/office/drawing/2014/main" id="{E3712CA5-D09F-444F-AF5F-B7828B3AFE09}"/>
                </a:ext>
              </a:extLst>
            </p:cNvPr>
            <p:cNvGrpSpPr/>
            <p:nvPr/>
          </p:nvGrpSpPr>
          <p:grpSpPr>
            <a:xfrm>
              <a:off x="6983414" y="4279707"/>
              <a:ext cx="1219215" cy="864000"/>
              <a:chOff x="9252400" y="5351714"/>
              <a:chExt cx="1219215" cy="864000"/>
            </a:xfrm>
          </p:grpSpPr>
          <p:sp>
            <p:nvSpPr>
              <p:cNvPr id="115" name="Rectangle: Rounded Corners 114">
                <a:extLst>
                  <a:ext uri="{FF2B5EF4-FFF2-40B4-BE49-F238E27FC236}">
                    <a16:creationId xmlns:a16="http://schemas.microsoft.com/office/drawing/2014/main" id="{589B1E53-A81C-45D4-B55C-1D6C6AED77D1}"/>
                  </a:ext>
                </a:extLst>
              </p:cNvPr>
              <p:cNvSpPr/>
              <p:nvPr/>
            </p:nvSpPr>
            <p:spPr>
              <a:xfrm>
                <a:off x="9252400" y="5351714"/>
                <a:ext cx="1219215"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116" name="Picture 4">
                <a:extLst>
                  <a:ext uri="{FF2B5EF4-FFF2-40B4-BE49-F238E27FC236}">
                    <a16:creationId xmlns:a16="http://schemas.microsoft.com/office/drawing/2014/main" id="{370FDD33-48EE-40C4-AC0B-DF8C80343E48}"/>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t="6956" r="70287" b="26346"/>
              <a:stretch/>
            </p:blipFill>
            <p:spPr bwMode="auto">
              <a:xfrm>
                <a:off x="9388307" y="5492746"/>
                <a:ext cx="947400" cy="581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9" name="Group 108">
              <a:extLst>
                <a:ext uri="{FF2B5EF4-FFF2-40B4-BE49-F238E27FC236}">
                  <a16:creationId xmlns:a16="http://schemas.microsoft.com/office/drawing/2014/main" id="{2BF62BDB-45DA-4F19-A739-B8C5AEC1838D}"/>
                </a:ext>
              </a:extLst>
            </p:cNvPr>
            <p:cNvGrpSpPr/>
            <p:nvPr/>
          </p:nvGrpSpPr>
          <p:grpSpPr>
            <a:xfrm>
              <a:off x="5789543" y="4279707"/>
              <a:ext cx="936479" cy="864000"/>
              <a:chOff x="4139687" y="5351714"/>
              <a:chExt cx="936479" cy="864000"/>
            </a:xfrm>
          </p:grpSpPr>
          <p:sp>
            <p:nvSpPr>
              <p:cNvPr id="113" name="Rectangle: Rounded Corners 112">
                <a:extLst>
                  <a:ext uri="{FF2B5EF4-FFF2-40B4-BE49-F238E27FC236}">
                    <a16:creationId xmlns:a16="http://schemas.microsoft.com/office/drawing/2014/main" id="{D91DAE70-FFC9-4798-A2CC-EB43B1F93BA4}"/>
                  </a:ext>
                </a:extLst>
              </p:cNvPr>
              <p:cNvSpPr/>
              <p:nvPr/>
            </p:nvSpPr>
            <p:spPr>
              <a:xfrm>
                <a:off x="4139687" y="5351714"/>
                <a:ext cx="936479"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114" name="Picture 6" descr="Có thể là hình ảnh về ô tô và văn bản cho biết 'AnDu mduhanh Cơ hội vàng SỞ hữu C-Class Ưu đãi lên đến 50% Phí trước bạ.* ×××E C-Class *Áp dụng có điều kiện. 0983 23 9388 &quot; Đẳng cấp đáng để khát khao.&quot;'">
                <a:extLst>
                  <a:ext uri="{FF2B5EF4-FFF2-40B4-BE49-F238E27FC236}">
                    <a16:creationId xmlns:a16="http://schemas.microsoft.com/office/drawing/2014/main" id="{239F712D-E3DE-48AC-92CC-E6ED5F684DF0}"/>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5292" t="4862" r="86543" b="84127"/>
              <a:stretch/>
            </p:blipFill>
            <p:spPr bwMode="auto">
              <a:xfrm>
                <a:off x="4343656" y="5427347"/>
                <a:ext cx="528540" cy="7127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0" name="Group 109">
              <a:extLst>
                <a:ext uri="{FF2B5EF4-FFF2-40B4-BE49-F238E27FC236}">
                  <a16:creationId xmlns:a16="http://schemas.microsoft.com/office/drawing/2014/main" id="{31B3F4AE-4239-48BE-A746-C2FF29E70246}"/>
                </a:ext>
              </a:extLst>
            </p:cNvPr>
            <p:cNvGrpSpPr/>
            <p:nvPr/>
          </p:nvGrpSpPr>
          <p:grpSpPr>
            <a:xfrm>
              <a:off x="4595672" y="4279707"/>
              <a:ext cx="936479" cy="864000"/>
              <a:chOff x="10658303" y="5364674"/>
              <a:chExt cx="936479" cy="864000"/>
            </a:xfrm>
          </p:grpSpPr>
          <p:sp>
            <p:nvSpPr>
              <p:cNvPr id="111" name="Rectangle: Rounded Corners 110">
                <a:extLst>
                  <a:ext uri="{FF2B5EF4-FFF2-40B4-BE49-F238E27FC236}">
                    <a16:creationId xmlns:a16="http://schemas.microsoft.com/office/drawing/2014/main" id="{652ED45C-8E89-4C44-8803-8D190A9975CB}"/>
                  </a:ext>
                </a:extLst>
              </p:cNvPr>
              <p:cNvSpPr/>
              <p:nvPr/>
            </p:nvSpPr>
            <p:spPr>
              <a:xfrm>
                <a:off x="10658303" y="5364674"/>
                <a:ext cx="936479" cy="864000"/>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pic>
            <p:nvPicPr>
              <p:cNvPr id="112" name="Picture 8" descr="Logo">
                <a:extLst>
                  <a:ext uri="{FF2B5EF4-FFF2-40B4-BE49-F238E27FC236}">
                    <a16:creationId xmlns:a16="http://schemas.microsoft.com/office/drawing/2014/main" id="{620D23A5-95C7-4C41-B4C3-416C0B0E42A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820542" y="5471940"/>
                <a:ext cx="612000" cy="64946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568833060"/>
      </p:ext>
    </p:ext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750" fill="hold"/>
                                        <p:tgtEl>
                                          <p:spTgt spid="34"/>
                                        </p:tgtEl>
                                        <p:attrNameLst>
                                          <p:attrName>ppt_w</p:attrName>
                                        </p:attrNameLst>
                                      </p:cBhvr>
                                      <p:tavLst>
                                        <p:tav tm="0">
                                          <p:val>
                                            <p:fltVal val="0"/>
                                          </p:val>
                                        </p:tav>
                                        <p:tav tm="100000">
                                          <p:val>
                                            <p:strVal val="#ppt_w"/>
                                          </p:val>
                                        </p:tav>
                                      </p:tavLst>
                                    </p:anim>
                                    <p:anim calcmode="lin" valueType="num">
                                      <p:cBhvr>
                                        <p:cTn id="13" dur="750" fill="hold"/>
                                        <p:tgtEl>
                                          <p:spTgt spid="34"/>
                                        </p:tgtEl>
                                        <p:attrNameLst>
                                          <p:attrName>ppt_h</p:attrName>
                                        </p:attrNameLst>
                                      </p:cBhvr>
                                      <p:tavLst>
                                        <p:tav tm="0">
                                          <p:val>
                                            <p:fltVal val="0"/>
                                          </p:val>
                                        </p:tav>
                                        <p:tav tm="100000">
                                          <p:val>
                                            <p:strVal val="#ppt_h"/>
                                          </p:val>
                                        </p:tav>
                                      </p:tavLst>
                                    </p:anim>
                                    <p:animEffect transition="in" filter="fade">
                                      <p:cBhvr>
                                        <p:cTn id="14" dur="750"/>
                                        <p:tgtEl>
                                          <p:spTgt spid="34"/>
                                        </p:tgtEl>
                                      </p:cBhvr>
                                    </p:animEffect>
                                  </p:childTnLst>
                                </p:cTn>
                              </p:par>
                              <p:par>
                                <p:cTn id="15" presetID="2" presetClass="entr" presetSubtype="8" decel="10000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750" fill="hold"/>
                                        <p:tgtEl>
                                          <p:spTgt spid="58"/>
                                        </p:tgtEl>
                                        <p:attrNameLst>
                                          <p:attrName>ppt_x</p:attrName>
                                        </p:attrNameLst>
                                      </p:cBhvr>
                                      <p:tavLst>
                                        <p:tav tm="0">
                                          <p:val>
                                            <p:strVal val="0-#ppt_w/2"/>
                                          </p:val>
                                        </p:tav>
                                        <p:tav tm="100000">
                                          <p:val>
                                            <p:strVal val="#ppt_x"/>
                                          </p:val>
                                        </p:tav>
                                      </p:tavLst>
                                    </p:anim>
                                    <p:anim calcmode="lin" valueType="num">
                                      <p:cBhvr additive="base">
                                        <p:cTn id="18" dur="750" fill="hold"/>
                                        <p:tgtEl>
                                          <p:spTgt spid="58"/>
                                        </p:tgtEl>
                                        <p:attrNameLst>
                                          <p:attrName>ppt_y</p:attrName>
                                        </p:attrNameLst>
                                      </p:cBhvr>
                                      <p:tavLst>
                                        <p:tav tm="0">
                                          <p:val>
                                            <p:strVal val="#ppt_y"/>
                                          </p:val>
                                        </p:tav>
                                        <p:tav tm="100000">
                                          <p:val>
                                            <p:strVal val="#ppt_y"/>
                                          </p:val>
                                        </p:tav>
                                      </p:tavLst>
                                    </p:anim>
                                  </p:childTnLst>
                                </p:cTn>
                              </p:par>
                              <p:par>
                                <p:cTn id="19" presetID="2" presetClass="entr" presetSubtype="8" decel="10000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additive="base">
                                        <p:cTn id="21" dur="750" fill="hold"/>
                                        <p:tgtEl>
                                          <p:spTgt spid="51"/>
                                        </p:tgtEl>
                                        <p:attrNameLst>
                                          <p:attrName>ppt_x</p:attrName>
                                        </p:attrNameLst>
                                      </p:cBhvr>
                                      <p:tavLst>
                                        <p:tav tm="0">
                                          <p:val>
                                            <p:strVal val="0-#ppt_w/2"/>
                                          </p:val>
                                        </p:tav>
                                        <p:tav tm="100000">
                                          <p:val>
                                            <p:strVal val="#ppt_x"/>
                                          </p:val>
                                        </p:tav>
                                      </p:tavLst>
                                    </p:anim>
                                    <p:anim calcmode="lin" valueType="num">
                                      <p:cBhvr additive="base">
                                        <p:cTn id="22" dur="750" fill="hold"/>
                                        <p:tgtEl>
                                          <p:spTgt spid="51"/>
                                        </p:tgtEl>
                                        <p:attrNameLst>
                                          <p:attrName>ppt_y</p:attrName>
                                        </p:attrNameLst>
                                      </p:cBhvr>
                                      <p:tavLst>
                                        <p:tav tm="0">
                                          <p:val>
                                            <p:strVal val="#ppt_y"/>
                                          </p:val>
                                        </p:tav>
                                        <p:tav tm="100000">
                                          <p:val>
                                            <p:strVal val="#ppt_y"/>
                                          </p:val>
                                        </p:tav>
                                      </p:tavLst>
                                    </p:anim>
                                  </p:childTnLst>
                                </p:cTn>
                              </p:par>
                              <p:par>
                                <p:cTn id="23" presetID="2" presetClass="entr" presetSubtype="2" decel="100000" fill="hold" nodeType="withEffect">
                                  <p:stCondLst>
                                    <p:cond delay="0"/>
                                  </p:stCondLst>
                                  <p:childTnLst>
                                    <p:set>
                                      <p:cBhvr>
                                        <p:cTn id="24" dur="1" fill="hold">
                                          <p:stCondLst>
                                            <p:cond delay="0"/>
                                          </p:stCondLst>
                                        </p:cTn>
                                        <p:tgtEl>
                                          <p:spTgt spid="96"/>
                                        </p:tgtEl>
                                        <p:attrNameLst>
                                          <p:attrName>style.visibility</p:attrName>
                                        </p:attrNameLst>
                                      </p:cBhvr>
                                      <p:to>
                                        <p:strVal val="visible"/>
                                      </p:to>
                                    </p:set>
                                    <p:anim calcmode="lin" valueType="num">
                                      <p:cBhvr additive="base">
                                        <p:cTn id="25" dur="750" fill="hold"/>
                                        <p:tgtEl>
                                          <p:spTgt spid="96"/>
                                        </p:tgtEl>
                                        <p:attrNameLst>
                                          <p:attrName>ppt_x</p:attrName>
                                        </p:attrNameLst>
                                      </p:cBhvr>
                                      <p:tavLst>
                                        <p:tav tm="0">
                                          <p:val>
                                            <p:strVal val="1+#ppt_w/2"/>
                                          </p:val>
                                        </p:tav>
                                        <p:tav tm="100000">
                                          <p:val>
                                            <p:strVal val="#ppt_x"/>
                                          </p:val>
                                        </p:tav>
                                      </p:tavLst>
                                    </p:anim>
                                    <p:anim calcmode="lin" valueType="num">
                                      <p:cBhvr additive="base">
                                        <p:cTn id="26" dur="750" fill="hold"/>
                                        <p:tgtEl>
                                          <p:spTgt spid="96"/>
                                        </p:tgtEl>
                                        <p:attrNameLst>
                                          <p:attrName>ppt_y</p:attrName>
                                        </p:attrNameLst>
                                      </p:cBhvr>
                                      <p:tavLst>
                                        <p:tav tm="0">
                                          <p:val>
                                            <p:strVal val="#ppt_y"/>
                                          </p:val>
                                        </p:tav>
                                        <p:tav tm="100000">
                                          <p:val>
                                            <p:strVal val="#ppt_y"/>
                                          </p:val>
                                        </p:tav>
                                      </p:tavLst>
                                    </p:anim>
                                  </p:childTnLst>
                                </p:cTn>
                              </p:par>
                              <p:par>
                                <p:cTn id="27" presetID="2" presetClass="entr" presetSubtype="2" decel="10000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750" fill="hold"/>
                                        <p:tgtEl>
                                          <p:spTgt spid="35"/>
                                        </p:tgtEl>
                                        <p:attrNameLst>
                                          <p:attrName>ppt_x</p:attrName>
                                        </p:attrNameLst>
                                      </p:cBhvr>
                                      <p:tavLst>
                                        <p:tav tm="0">
                                          <p:val>
                                            <p:strVal val="1+#ppt_w/2"/>
                                          </p:val>
                                        </p:tav>
                                        <p:tav tm="100000">
                                          <p:val>
                                            <p:strVal val="#ppt_x"/>
                                          </p:val>
                                        </p:tav>
                                      </p:tavLst>
                                    </p:anim>
                                    <p:anim calcmode="lin" valueType="num">
                                      <p:cBhvr additive="base">
                                        <p:cTn id="30" dur="750" fill="hold"/>
                                        <p:tgtEl>
                                          <p:spTgt spid="35"/>
                                        </p:tgtEl>
                                        <p:attrNameLst>
                                          <p:attrName>ppt_y</p:attrName>
                                        </p:attrNameLst>
                                      </p:cBhvr>
                                      <p:tavLst>
                                        <p:tav tm="0">
                                          <p:val>
                                            <p:strVal val="#ppt_y"/>
                                          </p:val>
                                        </p:tav>
                                        <p:tav tm="100000">
                                          <p:val>
                                            <p:strVal val="#ppt_y"/>
                                          </p:val>
                                        </p:tav>
                                      </p:tavLst>
                                    </p:anim>
                                  </p:childTnLst>
                                </p:cTn>
                              </p:par>
                              <p:par>
                                <p:cTn id="31" presetID="2" presetClass="entr" presetSubtype="8" decel="100000" fill="hold" nodeType="withEffect">
                                  <p:stCondLst>
                                    <p:cond delay="0"/>
                                  </p:stCondLst>
                                  <p:childTnLst>
                                    <p:set>
                                      <p:cBhvr>
                                        <p:cTn id="32" dur="1" fill="hold">
                                          <p:stCondLst>
                                            <p:cond delay="0"/>
                                          </p:stCondLst>
                                        </p:cTn>
                                        <p:tgtEl>
                                          <p:spTgt spid="103"/>
                                        </p:tgtEl>
                                        <p:attrNameLst>
                                          <p:attrName>style.visibility</p:attrName>
                                        </p:attrNameLst>
                                      </p:cBhvr>
                                      <p:to>
                                        <p:strVal val="visible"/>
                                      </p:to>
                                    </p:set>
                                    <p:anim calcmode="lin" valueType="num">
                                      <p:cBhvr additive="base">
                                        <p:cTn id="33" dur="750" fill="hold"/>
                                        <p:tgtEl>
                                          <p:spTgt spid="103"/>
                                        </p:tgtEl>
                                        <p:attrNameLst>
                                          <p:attrName>ppt_x</p:attrName>
                                        </p:attrNameLst>
                                      </p:cBhvr>
                                      <p:tavLst>
                                        <p:tav tm="0">
                                          <p:val>
                                            <p:strVal val="0-#ppt_w/2"/>
                                          </p:val>
                                        </p:tav>
                                        <p:tav tm="100000">
                                          <p:val>
                                            <p:strVal val="#ppt_x"/>
                                          </p:val>
                                        </p:tav>
                                      </p:tavLst>
                                    </p:anim>
                                    <p:anim calcmode="lin" valueType="num">
                                      <p:cBhvr additive="base">
                                        <p:cTn id="34" dur="750" fill="hold"/>
                                        <p:tgtEl>
                                          <p:spTgt spid="103"/>
                                        </p:tgtEl>
                                        <p:attrNameLst>
                                          <p:attrName>ppt_y</p:attrName>
                                        </p:attrNameLst>
                                      </p:cBhvr>
                                      <p:tavLst>
                                        <p:tav tm="0">
                                          <p:val>
                                            <p:strVal val="#ppt_y"/>
                                          </p:val>
                                        </p:tav>
                                        <p:tav tm="100000">
                                          <p:val>
                                            <p:strVal val="#ppt_y"/>
                                          </p:val>
                                        </p:tav>
                                      </p:tavLst>
                                    </p:anim>
                                  </p:childTnLst>
                                </p:cTn>
                              </p:par>
                              <p:par>
                                <p:cTn id="35" presetID="2" presetClass="entr" presetSubtype="2" decel="100000" fill="hold" nodeType="withEffect">
                                  <p:stCondLst>
                                    <p:cond delay="0"/>
                                  </p:stCondLst>
                                  <p:childTnLst>
                                    <p:set>
                                      <p:cBhvr>
                                        <p:cTn id="36" dur="1" fill="hold">
                                          <p:stCondLst>
                                            <p:cond delay="0"/>
                                          </p:stCondLst>
                                        </p:cTn>
                                        <p:tgtEl>
                                          <p:spTgt spid="77"/>
                                        </p:tgtEl>
                                        <p:attrNameLst>
                                          <p:attrName>style.visibility</p:attrName>
                                        </p:attrNameLst>
                                      </p:cBhvr>
                                      <p:to>
                                        <p:strVal val="visible"/>
                                      </p:to>
                                    </p:set>
                                    <p:anim calcmode="lin" valueType="num">
                                      <p:cBhvr additive="base">
                                        <p:cTn id="37" dur="750" fill="hold"/>
                                        <p:tgtEl>
                                          <p:spTgt spid="77"/>
                                        </p:tgtEl>
                                        <p:attrNameLst>
                                          <p:attrName>ppt_x</p:attrName>
                                        </p:attrNameLst>
                                      </p:cBhvr>
                                      <p:tavLst>
                                        <p:tav tm="0">
                                          <p:val>
                                            <p:strVal val="1+#ppt_w/2"/>
                                          </p:val>
                                        </p:tav>
                                        <p:tav tm="100000">
                                          <p:val>
                                            <p:strVal val="#ppt_x"/>
                                          </p:val>
                                        </p:tav>
                                      </p:tavLst>
                                    </p:anim>
                                    <p:anim calcmode="lin" valueType="num">
                                      <p:cBhvr additive="base">
                                        <p:cTn id="38" dur="750" fill="hold"/>
                                        <p:tgtEl>
                                          <p:spTgt spid="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ính thức vận hành Hệ thống tính toán hiệu năng cao tại Trung tâm dữ liệu">
            <a:extLst>
              <a:ext uri="{FF2B5EF4-FFF2-40B4-BE49-F238E27FC236}">
                <a16:creationId xmlns:a16="http://schemas.microsoft.com/office/drawing/2014/main" id="{5D6B970C-C271-4817-B6AF-3449C230C8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50" r="18546"/>
          <a:stretch/>
        </p:blipFill>
        <p:spPr bwMode="auto">
          <a:xfrm>
            <a:off x="9693245" y="1098295"/>
            <a:ext cx="5027364" cy="4911338"/>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Shape 35">
            <a:extLst>
              <a:ext uri="{FF2B5EF4-FFF2-40B4-BE49-F238E27FC236}">
                <a16:creationId xmlns:a16="http://schemas.microsoft.com/office/drawing/2014/main" id="{57883596-1D08-472D-8C82-816A9653A28B}"/>
              </a:ext>
            </a:extLst>
          </p:cNvPr>
          <p:cNvSpPr>
            <a:spLocks noChangeAspect="1"/>
          </p:cNvSpPr>
          <p:nvPr/>
        </p:nvSpPr>
        <p:spPr>
          <a:xfrm rot="2700000">
            <a:off x="8604459" y="18192"/>
            <a:ext cx="7151714" cy="7151714"/>
          </a:xfrm>
          <a:custGeom>
            <a:avLst/>
            <a:gdLst>
              <a:gd name="connsiteX0" fmla="*/ 1826916 w 7151714"/>
              <a:gd name="connsiteY0" fmla="*/ 1827544 h 7151714"/>
              <a:gd name="connsiteX1" fmla="*/ 1749208 w 7151714"/>
              <a:gd name="connsiteY1" fmla="*/ 2015146 h 7151714"/>
              <a:gd name="connsiteX2" fmla="*/ 1749208 w 7151714"/>
              <a:gd name="connsiteY2" fmla="*/ 5085359 h 7151714"/>
              <a:gd name="connsiteX3" fmla="*/ 2014517 w 7151714"/>
              <a:gd name="connsiteY3" fmla="*/ 5350668 h 7151714"/>
              <a:gd name="connsiteX4" fmla="*/ 5085988 w 7151714"/>
              <a:gd name="connsiteY4" fmla="*/ 5350668 h 7151714"/>
              <a:gd name="connsiteX5" fmla="*/ 5351297 w 7151714"/>
              <a:gd name="connsiteY5" fmla="*/ 5085359 h 7151714"/>
              <a:gd name="connsiteX6" fmla="*/ 5351297 w 7151714"/>
              <a:gd name="connsiteY6" fmla="*/ 2015146 h 7151714"/>
              <a:gd name="connsiteX7" fmla="*/ 5085988 w 7151714"/>
              <a:gd name="connsiteY7" fmla="*/ 1749837 h 7151714"/>
              <a:gd name="connsiteX8" fmla="*/ 2014517 w 7151714"/>
              <a:gd name="connsiteY8" fmla="*/ 1749837 h 7151714"/>
              <a:gd name="connsiteX9" fmla="*/ 1826916 w 7151714"/>
              <a:gd name="connsiteY9" fmla="*/ 1827544 h 7151714"/>
              <a:gd name="connsiteX10" fmla="*/ 0 w 7151714"/>
              <a:gd name="connsiteY10" fmla="*/ 3601461 h 7151714"/>
              <a:gd name="connsiteX11" fmla="*/ 3601461 w 7151714"/>
              <a:gd name="connsiteY11" fmla="*/ 0 h 7151714"/>
              <a:gd name="connsiteX12" fmla="*/ 7151714 w 7151714"/>
              <a:gd name="connsiteY12" fmla="*/ 3550253 h 7151714"/>
              <a:gd name="connsiteX13" fmla="*/ 3550253 w 7151714"/>
              <a:gd name="connsiteY13" fmla="*/ 7151714 h 715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51714" h="7151714">
                <a:moveTo>
                  <a:pt x="1826916" y="1827544"/>
                </a:moveTo>
                <a:cubicBezTo>
                  <a:pt x="1778904" y="1875556"/>
                  <a:pt x="1749208" y="1941883"/>
                  <a:pt x="1749208" y="2015146"/>
                </a:cubicBezTo>
                <a:lnTo>
                  <a:pt x="1749208" y="5085359"/>
                </a:lnTo>
                <a:cubicBezTo>
                  <a:pt x="1749208" y="5231885"/>
                  <a:pt x="1867991" y="5350668"/>
                  <a:pt x="2014517" y="5350668"/>
                </a:cubicBezTo>
                <a:lnTo>
                  <a:pt x="5085988" y="5350668"/>
                </a:lnTo>
                <a:cubicBezTo>
                  <a:pt x="5232514" y="5350668"/>
                  <a:pt x="5351297" y="5231885"/>
                  <a:pt x="5351297" y="5085359"/>
                </a:cubicBezTo>
                <a:lnTo>
                  <a:pt x="5351297" y="2015146"/>
                </a:lnTo>
                <a:cubicBezTo>
                  <a:pt x="5351297" y="1868620"/>
                  <a:pt x="5232514" y="1749837"/>
                  <a:pt x="5085988" y="1749837"/>
                </a:cubicBezTo>
                <a:lnTo>
                  <a:pt x="2014517" y="1749837"/>
                </a:lnTo>
                <a:cubicBezTo>
                  <a:pt x="1941254" y="1749837"/>
                  <a:pt x="1874927" y="1779533"/>
                  <a:pt x="1826916" y="1827544"/>
                </a:cubicBezTo>
                <a:close/>
                <a:moveTo>
                  <a:pt x="0" y="3601461"/>
                </a:moveTo>
                <a:lnTo>
                  <a:pt x="3601461" y="0"/>
                </a:lnTo>
                <a:lnTo>
                  <a:pt x="7151714" y="3550253"/>
                </a:lnTo>
                <a:lnTo>
                  <a:pt x="3550253" y="715171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03" name="TextBox 1302">
            <a:extLst>
              <a:ext uri="{FF2B5EF4-FFF2-40B4-BE49-F238E27FC236}">
                <a16:creationId xmlns:a16="http://schemas.microsoft.com/office/drawing/2014/main" id="{DAF99419-27EB-4965-933B-F7A6D7053957}"/>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sp>
        <p:nvSpPr>
          <p:cNvPr id="1300" name="TextBox 1299">
            <a:extLst>
              <a:ext uri="{FF2B5EF4-FFF2-40B4-BE49-F238E27FC236}">
                <a16:creationId xmlns:a16="http://schemas.microsoft.com/office/drawing/2014/main" id="{3E134348-A74A-4FAE-A701-65F1947F2C5C}"/>
              </a:ext>
            </a:extLst>
          </p:cNvPr>
          <p:cNvSpPr txBox="1"/>
          <p:nvPr/>
        </p:nvSpPr>
        <p:spPr>
          <a:xfrm>
            <a:off x="832075" y="194443"/>
            <a:ext cx="6344991"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CASE STUDIES</a:t>
            </a:r>
            <a:endParaRPr lang="vi-VN" sz="4400" b="1" dirty="0">
              <a:solidFill>
                <a:srgbClr val="273444"/>
              </a:solidFill>
              <a:latin typeface="#9Slide03 Bebas Neue Bold" panose="020B0606020202050201" pitchFamily="34" charset="0"/>
            </a:endParaRPr>
          </a:p>
        </p:txBody>
      </p:sp>
      <p:sp>
        <p:nvSpPr>
          <p:cNvPr id="23" name="Parallelogram 22">
            <a:extLst>
              <a:ext uri="{FF2B5EF4-FFF2-40B4-BE49-F238E27FC236}">
                <a16:creationId xmlns:a16="http://schemas.microsoft.com/office/drawing/2014/main" id="{055CC667-22B9-49C8-A3F3-9633A931ACB9}"/>
              </a:ext>
            </a:extLst>
          </p:cNvPr>
          <p:cNvSpPr/>
          <p:nvPr/>
        </p:nvSpPr>
        <p:spPr>
          <a:xfrm rot="6232892" flipV="1">
            <a:off x="-152406" y="208686"/>
            <a:ext cx="844082" cy="70132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Parallelogram 1298">
            <a:extLst>
              <a:ext uri="{FF2B5EF4-FFF2-40B4-BE49-F238E27FC236}">
                <a16:creationId xmlns:a16="http://schemas.microsoft.com/office/drawing/2014/main" id="{E9002931-16CD-496B-9048-C9331C643850}"/>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1" name="Straight Connector 1300">
            <a:extLst>
              <a:ext uri="{FF2B5EF4-FFF2-40B4-BE49-F238E27FC236}">
                <a16:creationId xmlns:a16="http://schemas.microsoft.com/office/drawing/2014/main" id="{5161AC92-F6D4-4173-9FE1-86681231AD41}"/>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302" name="Parallelogram 1301">
            <a:extLst>
              <a:ext uri="{FF2B5EF4-FFF2-40B4-BE49-F238E27FC236}">
                <a16:creationId xmlns:a16="http://schemas.microsoft.com/office/drawing/2014/main" id="{6AB18422-8C62-4853-BD46-880CFD91440D}"/>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4" name="Picture 1303">
            <a:extLst>
              <a:ext uri="{FF2B5EF4-FFF2-40B4-BE49-F238E27FC236}">
                <a16:creationId xmlns:a16="http://schemas.microsoft.com/office/drawing/2014/main" id="{B506F59F-D3C1-48E0-AF53-A86D7CC6E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sp>
        <p:nvSpPr>
          <p:cNvPr id="17" name="Rectangle: Rounded Corners 90">
            <a:extLst>
              <a:ext uri="{FF2B5EF4-FFF2-40B4-BE49-F238E27FC236}">
                <a16:creationId xmlns:a16="http://schemas.microsoft.com/office/drawing/2014/main" id="{7990E993-A972-4707-A378-6D6C9FE62AB5}"/>
              </a:ext>
            </a:extLst>
          </p:cNvPr>
          <p:cNvSpPr/>
          <p:nvPr/>
        </p:nvSpPr>
        <p:spPr>
          <a:xfrm>
            <a:off x="936857" y="1134299"/>
            <a:ext cx="2567947" cy="1238193"/>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sp>
        <p:nvSpPr>
          <p:cNvPr id="33" name="TextBox 32">
            <a:extLst>
              <a:ext uri="{FF2B5EF4-FFF2-40B4-BE49-F238E27FC236}">
                <a16:creationId xmlns:a16="http://schemas.microsoft.com/office/drawing/2014/main" id="{4DD2B0EE-2BAC-46BB-82C0-E43B105F8E13}"/>
              </a:ext>
            </a:extLst>
          </p:cNvPr>
          <p:cNvSpPr txBox="1"/>
          <p:nvPr/>
        </p:nvSpPr>
        <p:spPr>
          <a:xfrm>
            <a:off x="3769081" y="1482071"/>
            <a:ext cx="5828913" cy="542649"/>
          </a:xfrm>
          <a:prstGeom prst="rect">
            <a:avLst/>
          </a:prstGeom>
          <a:noFill/>
        </p:spPr>
        <p:txBody>
          <a:bodyPr wrap="square" rtlCol="0">
            <a:spAutoFit/>
          </a:bodyPr>
          <a:lstStyle/>
          <a:p>
            <a:pPr algn="just">
              <a:lnSpc>
                <a:spcPts val="1800"/>
              </a:lnSpc>
            </a:pP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Nhà</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cung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cấp</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dịch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vụ</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trung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tâm</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dữ</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liệu</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và</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dịch</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vụ</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điện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toán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đám</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mây</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hàng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đầu</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Việt</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Nam</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p:txBody>
      </p:sp>
      <p:grpSp>
        <p:nvGrpSpPr>
          <p:cNvPr id="48" name="Group 47">
            <a:extLst>
              <a:ext uri="{FF2B5EF4-FFF2-40B4-BE49-F238E27FC236}">
                <a16:creationId xmlns:a16="http://schemas.microsoft.com/office/drawing/2014/main" id="{7B0041C2-F5F0-416D-B977-CB825EB7B668}"/>
              </a:ext>
            </a:extLst>
          </p:cNvPr>
          <p:cNvGrpSpPr/>
          <p:nvPr/>
        </p:nvGrpSpPr>
        <p:grpSpPr>
          <a:xfrm>
            <a:off x="991205" y="2631582"/>
            <a:ext cx="4536421" cy="587533"/>
            <a:chOff x="886074" y="2636027"/>
            <a:chExt cx="4536421" cy="587533"/>
          </a:xfrm>
        </p:grpSpPr>
        <p:pic>
          <p:nvPicPr>
            <p:cNvPr id="20" name="Graphic 19">
              <a:extLst>
                <a:ext uri="{FF2B5EF4-FFF2-40B4-BE49-F238E27FC236}">
                  <a16:creationId xmlns:a16="http://schemas.microsoft.com/office/drawing/2014/main" id="{0348312D-448F-460A-AD93-5310FA718A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86074" y="2681915"/>
              <a:ext cx="216000" cy="216000"/>
            </a:xfrm>
            <a:prstGeom prst="rect">
              <a:avLst/>
            </a:prstGeom>
          </p:spPr>
        </p:pic>
        <p:sp>
          <p:nvSpPr>
            <p:cNvPr id="22" name="TextBox 21">
              <a:extLst>
                <a:ext uri="{FF2B5EF4-FFF2-40B4-BE49-F238E27FC236}">
                  <a16:creationId xmlns:a16="http://schemas.microsoft.com/office/drawing/2014/main" id="{6FEDCAFD-76A9-40DB-8BF3-333CD9E88DFE}"/>
                </a:ext>
              </a:extLst>
            </p:cNvPr>
            <p:cNvSpPr txBox="1"/>
            <p:nvPr/>
          </p:nvSpPr>
          <p:spPr>
            <a:xfrm>
              <a:off x="1206097" y="2636027"/>
              <a:ext cx="4216398" cy="587533"/>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WEBSITE: </a:t>
              </a:r>
            </a:p>
            <a:p>
              <a:pPr algn="just">
                <a:lnSpc>
                  <a:spcPts val="20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www.viettelidc.com.vn</a:t>
              </a:r>
            </a:p>
          </p:txBody>
        </p:sp>
      </p:grpSp>
      <p:grpSp>
        <p:nvGrpSpPr>
          <p:cNvPr id="4" name="Group 3">
            <a:extLst>
              <a:ext uri="{FF2B5EF4-FFF2-40B4-BE49-F238E27FC236}">
                <a16:creationId xmlns:a16="http://schemas.microsoft.com/office/drawing/2014/main" id="{120B6421-0FD8-4C28-B89B-0371B4071B62}"/>
              </a:ext>
            </a:extLst>
          </p:cNvPr>
          <p:cNvGrpSpPr/>
          <p:nvPr/>
        </p:nvGrpSpPr>
        <p:grpSpPr>
          <a:xfrm>
            <a:off x="937205" y="3400744"/>
            <a:ext cx="2567599" cy="1363067"/>
            <a:chOff x="937205" y="3063580"/>
            <a:chExt cx="2567599" cy="1363067"/>
          </a:xfrm>
        </p:grpSpPr>
        <p:pic>
          <p:nvPicPr>
            <p:cNvPr id="27" name="Graphic 26" descr="Marker">
              <a:extLst>
                <a:ext uri="{FF2B5EF4-FFF2-40B4-BE49-F238E27FC236}">
                  <a16:creationId xmlns:a16="http://schemas.microsoft.com/office/drawing/2014/main" id="{1D2D175F-272B-443B-90D3-EC03AFFE8D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7205" y="3063580"/>
              <a:ext cx="324000" cy="324000"/>
            </a:xfrm>
            <a:prstGeom prst="rect">
              <a:avLst/>
            </a:prstGeom>
          </p:spPr>
        </p:pic>
        <p:sp>
          <p:nvSpPr>
            <p:cNvPr id="29" name="TextBox 28">
              <a:extLst>
                <a:ext uri="{FF2B5EF4-FFF2-40B4-BE49-F238E27FC236}">
                  <a16:creationId xmlns:a16="http://schemas.microsoft.com/office/drawing/2014/main" id="{FF8DB3D0-BC09-4AE3-801E-0B8C9E205479}"/>
                </a:ext>
              </a:extLst>
            </p:cNvPr>
            <p:cNvSpPr txBox="1"/>
            <p:nvPr/>
          </p:nvSpPr>
          <p:spPr>
            <a:xfrm>
              <a:off x="1311230" y="3069672"/>
              <a:ext cx="2193574" cy="1356975"/>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ĐỊA CHỈ: </a:t>
              </a:r>
            </a:p>
            <a:p>
              <a:pPr algn="just">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Tầng 16, Hapulico Center Building, Số 85 Vũ Trọng Phụng, Q. Thanh Xuân, Hà Nội</a:t>
              </a:r>
            </a:p>
          </p:txBody>
        </p:sp>
      </p:grpSp>
      <p:grpSp>
        <p:nvGrpSpPr>
          <p:cNvPr id="3" name="Group 2">
            <a:extLst>
              <a:ext uri="{FF2B5EF4-FFF2-40B4-BE49-F238E27FC236}">
                <a16:creationId xmlns:a16="http://schemas.microsoft.com/office/drawing/2014/main" id="{CBF0EAAB-CC74-4637-8288-2E2E96C8236F}"/>
              </a:ext>
            </a:extLst>
          </p:cNvPr>
          <p:cNvGrpSpPr/>
          <p:nvPr/>
        </p:nvGrpSpPr>
        <p:grpSpPr>
          <a:xfrm>
            <a:off x="973205" y="4945440"/>
            <a:ext cx="2531598" cy="1100494"/>
            <a:chOff x="973205" y="3511800"/>
            <a:chExt cx="2531598" cy="1100494"/>
          </a:xfrm>
        </p:grpSpPr>
        <p:pic>
          <p:nvPicPr>
            <p:cNvPr id="35" name="Graphic 34" descr="Briefcase">
              <a:extLst>
                <a:ext uri="{FF2B5EF4-FFF2-40B4-BE49-F238E27FC236}">
                  <a16:creationId xmlns:a16="http://schemas.microsoft.com/office/drawing/2014/main" id="{47F47830-B510-413C-817A-98A4D4754D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73205" y="3539688"/>
              <a:ext cx="252000" cy="252000"/>
            </a:xfrm>
            <a:prstGeom prst="rect">
              <a:avLst/>
            </a:prstGeom>
          </p:spPr>
        </p:pic>
        <p:sp>
          <p:nvSpPr>
            <p:cNvPr id="37" name="TextBox 36">
              <a:extLst>
                <a:ext uri="{FF2B5EF4-FFF2-40B4-BE49-F238E27FC236}">
                  <a16:creationId xmlns:a16="http://schemas.microsoft.com/office/drawing/2014/main" id="{63AC175E-108F-403D-A7E2-6B72EA4D4A46}"/>
                </a:ext>
              </a:extLst>
            </p:cNvPr>
            <p:cNvSpPr txBox="1"/>
            <p:nvPr/>
          </p:nvSpPr>
          <p:spPr>
            <a:xfrm>
              <a:off x="1311228" y="3511800"/>
              <a:ext cx="2193575" cy="1100494"/>
            </a:xfrm>
            <a:prstGeom prst="rect">
              <a:avLst/>
            </a:prstGeom>
            <a:noFill/>
          </p:spPr>
          <p:txBody>
            <a:bodyPr wrap="square" rtlCol="0">
              <a:spAutoFit/>
            </a:bodyPr>
            <a:lstStyle/>
            <a:p>
              <a:pPr>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LĨNH VỰC: </a:t>
              </a:r>
            </a:p>
            <a:p>
              <a:pPr>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Hạ tầng cloud – đường truyền – thiết bị, dịch vụ viễn thông</a:t>
              </a:r>
            </a:p>
          </p:txBody>
        </p:sp>
      </p:grpSp>
      <p:pic>
        <p:nvPicPr>
          <p:cNvPr id="60" name="Graphic 59" descr="Handshake">
            <a:extLst>
              <a:ext uri="{FF2B5EF4-FFF2-40B4-BE49-F238E27FC236}">
                <a16:creationId xmlns:a16="http://schemas.microsoft.com/office/drawing/2014/main" id="{A1E4EF6D-64EA-49AC-A8B7-A51F535C91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854775" y="2641470"/>
            <a:ext cx="288000" cy="288000"/>
          </a:xfrm>
          <a:prstGeom prst="rect">
            <a:avLst/>
          </a:prstGeom>
        </p:spPr>
      </p:pic>
      <p:sp>
        <p:nvSpPr>
          <p:cNvPr id="61" name="TextBox 60">
            <a:extLst>
              <a:ext uri="{FF2B5EF4-FFF2-40B4-BE49-F238E27FC236}">
                <a16:creationId xmlns:a16="http://schemas.microsoft.com/office/drawing/2014/main" id="{2EBADD23-178B-42A9-9D98-4927939CF13A}"/>
              </a:ext>
            </a:extLst>
          </p:cNvPr>
          <p:cNvSpPr txBox="1"/>
          <p:nvPr/>
        </p:nvSpPr>
        <p:spPr>
          <a:xfrm>
            <a:off x="4174798" y="2631582"/>
            <a:ext cx="4216398" cy="307777"/>
          </a:xfrm>
          <a:prstGeom prst="rect">
            <a:avLst/>
          </a:prstGeom>
          <a:noFill/>
        </p:spPr>
        <p:txBody>
          <a:bodyPr wrap="square" rtlCol="0">
            <a:spAutoFit/>
          </a:bodyPr>
          <a:lstStyle/>
          <a:p>
            <a:pPr algn="just"/>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MÔ TẢ DỰ ÁN</a:t>
            </a:r>
            <a:endParaRPr lang="vi-VN"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sp>
        <p:nvSpPr>
          <p:cNvPr id="62" name="TextBox 61">
            <a:extLst>
              <a:ext uri="{FF2B5EF4-FFF2-40B4-BE49-F238E27FC236}">
                <a16:creationId xmlns:a16="http://schemas.microsoft.com/office/drawing/2014/main" id="{BB8B0ADD-944C-42D6-83AD-CD7501BFC28C}"/>
              </a:ext>
            </a:extLst>
          </p:cNvPr>
          <p:cNvSpPr txBox="1"/>
          <p:nvPr/>
        </p:nvSpPr>
        <p:spPr>
          <a:xfrm>
            <a:off x="4174800" y="2929078"/>
            <a:ext cx="5423194" cy="2812501"/>
          </a:xfrm>
          <a:prstGeom prst="rect">
            <a:avLst/>
          </a:prstGeom>
          <a:noFill/>
        </p:spPr>
        <p:txBody>
          <a:bodyPr wrap="square" rtlCol="0">
            <a:spAutoFit/>
          </a:bodyPr>
          <a:lstStyle/>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Giải pháp quản lý tiếp thị, bán hàng và chăm sóc khách hàng toàn diện cho Viettel IDC.</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Tích hợp các hệ thống nội bộ của Viettel IDC, quy hoạch kho dữ liệu KH tập trung trên hệ thống CRM.</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Cung cấp quy trình bán hàng tự động cho các dịch vụ cloud.</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Kiểm soát và tối ưu quy trình cài đặt, thay đổi tài nguyên, đối soát cước dịch vụ.</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Triển khai hệ thống tiếp nhận và xử lý ticket 24/7, quản lý SLA cho hoạt động CSKH.</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Hệ thống báo cáo cho BOD để nắm bắt tình hình hoạt động &amp; hỗ trợ ra quyết định.</a:t>
            </a:r>
          </a:p>
        </p:txBody>
      </p:sp>
      <p:sp>
        <p:nvSpPr>
          <p:cNvPr id="39" name="Parallelogram 38">
            <a:extLst>
              <a:ext uri="{FF2B5EF4-FFF2-40B4-BE49-F238E27FC236}">
                <a16:creationId xmlns:a16="http://schemas.microsoft.com/office/drawing/2014/main" id="{CC0BF333-7250-4A5C-B5D5-9CAEB99EA35B}"/>
              </a:ext>
            </a:extLst>
          </p:cNvPr>
          <p:cNvSpPr/>
          <p:nvPr/>
        </p:nvSpPr>
        <p:spPr>
          <a:xfrm rot="2672179">
            <a:off x="10207463" y="4699365"/>
            <a:ext cx="1467501" cy="28537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B4543D37-A4D9-4A1C-98D0-59BCF8789018}"/>
              </a:ext>
            </a:extLst>
          </p:cNvPr>
          <p:cNvPicPr>
            <a:picLocks noChangeAspect="1"/>
          </p:cNvPicPr>
          <p:nvPr/>
        </p:nvPicPr>
        <p:blipFill>
          <a:blip r:embed="rId12"/>
          <a:stretch>
            <a:fillRect/>
          </a:stretch>
        </p:blipFill>
        <p:spPr>
          <a:xfrm>
            <a:off x="1245726" y="1328250"/>
            <a:ext cx="1950208" cy="850291"/>
          </a:xfrm>
          <a:prstGeom prst="rect">
            <a:avLst/>
          </a:prstGeom>
        </p:spPr>
      </p:pic>
    </p:spTree>
    <p:extLst>
      <p:ext uri="{BB962C8B-B14F-4D97-AF65-F5344CB8AC3E}">
        <p14:creationId xmlns:p14="http://schemas.microsoft.com/office/powerpoint/2010/main" val="1433129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2" presetClass="entr" presetSubtype="2" decel="100000" fill="hold" nodeType="withEffect">
                                  <p:stCondLst>
                                    <p:cond delay="0"/>
                                  </p:stCondLst>
                                  <p:childTnLst>
                                    <p:set>
                                      <p:cBhvr>
                                        <p:cTn id="8" dur="1" fill="hold">
                                          <p:stCondLst>
                                            <p:cond delay="0"/>
                                          </p:stCondLst>
                                        </p:cTn>
                                        <p:tgtEl>
                                          <p:spTgt spid="1301"/>
                                        </p:tgtEl>
                                        <p:attrNameLst>
                                          <p:attrName>style.visibility</p:attrName>
                                        </p:attrNameLst>
                                      </p:cBhvr>
                                      <p:to>
                                        <p:strVal val="visible"/>
                                      </p:to>
                                    </p:set>
                                    <p:anim calcmode="lin" valueType="num">
                                      <p:cBhvr additive="base">
                                        <p:cTn id="9" dur="500" fill="hold"/>
                                        <p:tgtEl>
                                          <p:spTgt spid="1301"/>
                                        </p:tgtEl>
                                        <p:attrNameLst>
                                          <p:attrName>ppt_x</p:attrName>
                                        </p:attrNameLst>
                                      </p:cBhvr>
                                      <p:tavLst>
                                        <p:tav tm="0">
                                          <p:val>
                                            <p:strVal val="1+#ppt_w/2"/>
                                          </p:val>
                                        </p:tav>
                                        <p:tav tm="100000">
                                          <p:val>
                                            <p:strVal val="#ppt_x"/>
                                          </p:val>
                                        </p:tav>
                                      </p:tavLst>
                                    </p:anim>
                                    <p:anim calcmode="lin" valueType="num">
                                      <p:cBhvr additive="base">
                                        <p:cTn id="10" dur="500" fill="hold"/>
                                        <p:tgtEl>
                                          <p:spTgt spid="1301"/>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1300"/>
                                        </p:tgtEl>
                                        <p:attrNameLst>
                                          <p:attrName>style.visibility</p:attrName>
                                        </p:attrNameLst>
                                      </p:cBhvr>
                                      <p:to>
                                        <p:strVal val="visible"/>
                                      </p:to>
                                    </p:set>
                                    <p:anim calcmode="lin" valueType="num">
                                      <p:cBhvr additive="base">
                                        <p:cTn id="14" dur="500" fill="hold"/>
                                        <p:tgtEl>
                                          <p:spTgt spid="1300"/>
                                        </p:tgtEl>
                                        <p:attrNameLst>
                                          <p:attrName>ppt_x</p:attrName>
                                        </p:attrNameLst>
                                      </p:cBhvr>
                                      <p:tavLst>
                                        <p:tav tm="0">
                                          <p:val>
                                            <p:strVal val="0-#ppt_w/2"/>
                                          </p:val>
                                        </p:tav>
                                        <p:tav tm="100000">
                                          <p:val>
                                            <p:strVal val="#ppt_x"/>
                                          </p:val>
                                        </p:tav>
                                      </p:tavLst>
                                    </p:anim>
                                    <p:anim calcmode="lin" valueType="num">
                                      <p:cBhvr additive="base">
                                        <p:cTn id="15" dur="500" fill="hold"/>
                                        <p:tgtEl>
                                          <p:spTgt spid="1300"/>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0"/>
                                  </p:stCondLst>
                                  <p:childTnLst>
                                    <p:set>
                                      <p:cBhvr>
                                        <p:cTn id="17" dur="1" fill="hold">
                                          <p:stCondLst>
                                            <p:cond delay="0"/>
                                          </p:stCondLst>
                                        </p:cTn>
                                        <p:tgtEl>
                                          <p:spTgt spid="1303"/>
                                        </p:tgtEl>
                                        <p:attrNameLst>
                                          <p:attrName>style.visibility</p:attrName>
                                        </p:attrNameLst>
                                      </p:cBhvr>
                                      <p:to>
                                        <p:strVal val="visible"/>
                                      </p:to>
                                    </p:set>
                                    <p:anim calcmode="lin" valueType="num">
                                      <p:cBhvr additive="base">
                                        <p:cTn id="18" dur="500" fill="hold"/>
                                        <p:tgtEl>
                                          <p:spTgt spid="1303"/>
                                        </p:tgtEl>
                                        <p:attrNameLst>
                                          <p:attrName>ppt_x</p:attrName>
                                        </p:attrNameLst>
                                      </p:cBhvr>
                                      <p:tavLst>
                                        <p:tav tm="0">
                                          <p:val>
                                            <p:strVal val="#ppt_x"/>
                                          </p:val>
                                        </p:tav>
                                        <p:tav tm="100000">
                                          <p:val>
                                            <p:strVal val="#ppt_x"/>
                                          </p:val>
                                        </p:tav>
                                      </p:tavLst>
                                    </p:anim>
                                    <p:anim calcmode="lin" valueType="num">
                                      <p:cBhvr additive="base">
                                        <p:cTn id="19" dur="500" fill="hold"/>
                                        <p:tgtEl>
                                          <p:spTgt spid="1303"/>
                                        </p:tgtEl>
                                        <p:attrNameLst>
                                          <p:attrName>ppt_y</p:attrName>
                                        </p:attrNameLst>
                                      </p:cBhvr>
                                      <p:tavLst>
                                        <p:tav tm="0">
                                          <p:val>
                                            <p:strVal val="1+#ppt_h/2"/>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anim calcmode="lin" valueType="num">
                                      <p:cBhvr>
                                        <p:cTn id="23" dur="500" fill="hold"/>
                                        <p:tgtEl>
                                          <p:spTgt spid="39"/>
                                        </p:tgtEl>
                                        <p:attrNameLst>
                                          <p:attrName>ppt_x</p:attrName>
                                        </p:attrNameLst>
                                      </p:cBhvr>
                                      <p:tavLst>
                                        <p:tav tm="0">
                                          <p:val>
                                            <p:strVal val="#ppt_x"/>
                                          </p:val>
                                        </p:tav>
                                        <p:tav tm="100000">
                                          <p:val>
                                            <p:strVal val="#ppt_x"/>
                                          </p:val>
                                        </p:tav>
                                      </p:tavLst>
                                    </p:anim>
                                    <p:anim calcmode="lin" valueType="num">
                                      <p:cBhvr>
                                        <p:cTn id="2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 grpId="0"/>
      <p:bldP spid="1300" grpId="0"/>
      <p:bldP spid="23"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ỏ phong tỏa Đại học FPT cơ sở Hòa Lạc - Tin Tức - Thông Tin Tuyển Sinh">
            <a:extLst>
              <a:ext uri="{FF2B5EF4-FFF2-40B4-BE49-F238E27FC236}">
                <a16:creationId xmlns:a16="http://schemas.microsoft.com/office/drawing/2014/main" id="{0AC61776-511E-4FF2-975D-A2E57FFB53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57" r="20797"/>
          <a:stretch/>
        </p:blipFill>
        <p:spPr bwMode="auto">
          <a:xfrm>
            <a:off x="9639227" y="1119461"/>
            <a:ext cx="5000645" cy="4984322"/>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Shape 35">
            <a:extLst>
              <a:ext uri="{FF2B5EF4-FFF2-40B4-BE49-F238E27FC236}">
                <a16:creationId xmlns:a16="http://schemas.microsoft.com/office/drawing/2014/main" id="{57883596-1D08-472D-8C82-816A9653A28B}"/>
              </a:ext>
            </a:extLst>
          </p:cNvPr>
          <p:cNvSpPr>
            <a:spLocks noChangeAspect="1"/>
          </p:cNvSpPr>
          <p:nvPr/>
        </p:nvSpPr>
        <p:spPr>
          <a:xfrm rot="2700000">
            <a:off x="8604459" y="18192"/>
            <a:ext cx="7151714" cy="7151714"/>
          </a:xfrm>
          <a:custGeom>
            <a:avLst/>
            <a:gdLst>
              <a:gd name="connsiteX0" fmla="*/ 1826916 w 7151714"/>
              <a:gd name="connsiteY0" fmla="*/ 1827544 h 7151714"/>
              <a:gd name="connsiteX1" fmla="*/ 1749208 w 7151714"/>
              <a:gd name="connsiteY1" fmla="*/ 2015146 h 7151714"/>
              <a:gd name="connsiteX2" fmla="*/ 1749208 w 7151714"/>
              <a:gd name="connsiteY2" fmla="*/ 5085359 h 7151714"/>
              <a:gd name="connsiteX3" fmla="*/ 2014517 w 7151714"/>
              <a:gd name="connsiteY3" fmla="*/ 5350668 h 7151714"/>
              <a:gd name="connsiteX4" fmla="*/ 5085988 w 7151714"/>
              <a:gd name="connsiteY4" fmla="*/ 5350668 h 7151714"/>
              <a:gd name="connsiteX5" fmla="*/ 5351297 w 7151714"/>
              <a:gd name="connsiteY5" fmla="*/ 5085359 h 7151714"/>
              <a:gd name="connsiteX6" fmla="*/ 5351297 w 7151714"/>
              <a:gd name="connsiteY6" fmla="*/ 2015146 h 7151714"/>
              <a:gd name="connsiteX7" fmla="*/ 5085988 w 7151714"/>
              <a:gd name="connsiteY7" fmla="*/ 1749837 h 7151714"/>
              <a:gd name="connsiteX8" fmla="*/ 2014517 w 7151714"/>
              <a:gd name="connsiteY8" fmla="*/ 1749837 h 7151714"/>
              <a:gd name="connsiteX9" fmla="*/ 1826916 w 7151714"/>
              <a:gd name="connsiteY9" fmla="*/ 1827544 h 7151714"/>
              <a:gd name="connsiteX10" fmla="*/ 0 w 7151714"/>
              <a:gd name="connsiteY10" fmla="*/ 3601461 h 7151714"/>
              <a:gd name="connsiteX11" fmla="*/ 3601461 w 7151714"/>
              <a:gd name="connsiteY11" fmla="*/ 0 h 7151714"/>
              <a:gd name="connsiteX12" fmla="*/ 7151714 w 7151714"/>
              <a:gd name="connsiteY12" fmla="*/ 3550253 h 7151714"/>
              <a:gd name="connsiteX13" fmla="*/ 3550253 w 7151714"/>
              <a:gd name="connsiteY13" fmla="*/ 7151714 h 715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51714" h="7151714">
                <a:moveTo>
                  <a:pt x="1826916" y="1827544"/>
                </a:moveTo>
                <a:cubicBezTo>
                  <a:pt x="1778904" y="1875556"/>
                  <a:pt x="1749208" y="1941883"/>
                  <a:pt x="1749208" y="2015146"/>
                </a:cubicBezTo>
                <a:lnTo>
                  <a:pt x="1749208" y="5085359"/>
                </a:lnTo>
                <a:cubicBezTo>
                  <a:pt x="1749208" y="5231885"/>
                  <a:pt x="1867991" y="5350668"/>
                  <a:pt x="2014517" y="5350668"/>
                </a:cubicBezTo>
                <a:lnTo>
                  <a:pt x="5085988" y="5350668"/>
                </a:lnTo>
                <a:cubicBezTo>
                  <a:pt x="5232514" y="5350668"/>
                  <a:pt x="5351297" y="5231885"/>
                  <a:pt x="5351297" y="5085359"/>
                </a:cubicBezTo>
                <a:lnTo>
                  <a:pt x="5351297" y="2015146"/>
                </a:lnTo>
                <a:cubicBezTo>
                  <a:pt x="5351297" y="1868620"/>
                  <a:pt x="5232514" y="1749837"/>
                  <a:pt x="5085988" y="1749837"/>
                </a:cubicBezTo>
                <a:lnTo>
                  <a:pt x="2014517" y="1749837"/>
                </a:lnTo>
                <a:cubicBezTo>
                  <a:pt x="1941254" y="1749837"/>
                  <a:pt x="1874927" y="1779533"/>
                  <a:pt x="1826916" y="1827544"/>
                </a:cubicBezTo>
                <a:close/>
                <a:moveTo>
                  <a:pt x="0" y="3601461"/>
                </a:moveTo>
                <a:lnTo>
                  <a:pt x="3601461" y="0"/>
                </a:lnTo>
                <a:lnTo>
                  <a:pt x="7151714" y="3550253"/>
                </a:lnTo>
                <a:lnTo>
                  <a:pt x="3550253" y="715171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03" name="TextBox 1302">
            <a:extLst>
              <a:ext uri="{FF2B5EF4-FFF2-40B4-BE49-F238E27FC236}">
                <a16:creationId xmlns:a16="http://schemas.microsoft.com/office/drawing/2014/main" id="{DAF99419-27EB-4965-933B-F7A6D7053957}"/>
              </a:ext>
            </a:extLst>
          </p:cNvPr>
          <p:cNvSpPr txBox="1"/>
          <p:nvPr/>
        </p:nvSpPr>
        <p:spPr>
          <a:xfrm>
            <a:off x="7239213" y="6267001"/>
            <a:ext cx="3901010" cy="369332"/>
          </a:xfrm>
          <a:prstGeom prst="rect">
            <a:avLst/>
          </a:prstGeom>
          <a:noFill/>
        </p:spPr>
        <p:txBody>
          <a:bodyPr wrap="square" rtlCol="0">
            <a:spAutoFit/>
          </a:bodyPr>
          <a:lstStyle/>
          <a:p>
            <a:pPr algn="r"/>
            <a:r>
              <a:rPr lang="en-US" dirty="0">
                <a:solidFill>
                  <a:srgbClr val="273444"/>
                </a:solidFill>
                <a:latin typeface="#9Slide03 Bebas Neue Bold" panose="020B0606020202050201" pitchFamily="34" charset="0"/>
                <a:ea typeface="#9Slide03 Open Sans" panose="020B0606030504020204" pitchFamily="34" charset="0"/>
                <a:cs typeface="#9Slide03 Open Sans" panose="020B0606030504020204" pitchFamily="34" charset="0"/>
              </a:rPr>
              <a:t>GIẢI PHÁP CRM CHUYÊN SÂU THEO NGÀNH</a:t>
            </a:r>
          </a:p>
        </p:txBody>
      </p:sp>
      <p:sp>
        <p:nvSpPr>
          <p:cNvPr id="1300" name="TextBox 1299">
            <a:extLst>
              <a:ext uri="{FF2B5EF4-FFF2-40B4-BE49-F238E27FC236}">
                <a16:creationId xmlns:a16="http://schemas.microsoft.com/office/drawing/2014/main" id="{3E134348-A74A-4FAE-A701-65F1947F2C5C}"/>
              </a:ext>
            </a:extLst>
          </p:cNvPr>
          <p:cNvSpPr txBox="1"/>
          <p:nvPr/>
        </p:nvSpPr>
        <p:spPr>
          <a:xfrm>
            <a:off x="832075" y="194443"/>
            <a:ext cx="6344991" cy="769441"/>
          </a:xfrm>
          <a:prstGeom prst="rect">
            <a:avLst/>
          </a:prstGeom>
          <a:noFill/>
        </p:spPr>
        <p:txBody>
          <a:bodyPr wrap="square" rtlCol="0">
            <a:spAutoFit/>
          </a:bodyPr>
          <a:lstStyle/>
          <a:p>
            <a:r>
              <a:rPr lang="en-US" sz="4400" b="1" dirty="0">
                <a:solidFill>
                  <a:srgbClr val="273444"/>
                </a:solidFill>
                <a:latin typeface="#9Slide03 Bebas Neue Bold" panose="020B0606020202050201" pitchFamily="34" charset="0"/>
              </a:rPr>
              <a:t>CASE STUDIES</a:t>
            </a:r>
            <a:endParaRPr lang="vi-VN" sz="4400" b="1" dirty="0">
              <a:solidFill>
                <a:srgbClr val="273444"/>
              </a:solidFill>
              <a:latin typeface="#9Slide03 Bebas Neue Bold" panose="020B0606020202050201" pitchFamily="34" charset="0"/>
            </a:endParaRPr>
          </a:p>
        </p:txBody>
      </p:sp>
      <p:sp>
        <p:nvSpPr>
          <p:cNvPr id="23" name="Parallelogram 22">
            <a:extLst>
              <a:ext uri="{FF2B5EF4-FFF2-40B4-BE49-F238E27FC236}">
                <a16:creationId xmlns:a16="http://schemas.microsoft.com/office/drawing/2014/main" id="{055CC667-22B9-49C8-A3F3-9633A931ACB9}"/>
              </a:ext>
            </a:extLst>
          </p:cNvPr>
          <p:cNvSpPr/>
          <p:nvPr/>
        </p:nvSpPr>
        <p:spPr>
          <a:xfrm rot="6232892" flipV="1">
            <a:off x="-152406" y="208686"/>
            <a:ext cx="844082" cy="70132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Parallelogram 1298">
            <a:extLst>
              <a:ext uri="{FF2B5EF4-FFF2-40B4-BE49-F238E27FC236}">
                <a16:creationId xmlns:a16="http://schemas.microsoft.com/office/drawing/2014/main" id="{E9002931-16CD-496B-9048-C9331C643850}"/>
              </a:ext>
            </a:extLst>
          </p:cNvPr>
          <p:cNvSpPr/>
          <p:nvPr/>
        </p:nvSpPr>
        <p:spPr>
          <a:xfrm rot="6232892" flipV="1">
            <a:off x="205148" y="486494"/>
            <a:ext cx="707158" cy="144048"/>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1" name="Straight Connector 1300">
            <a:extLst>
              <a:ext uri="{FF2B5EF4-FFF2-40B4-BE49-F238E27FC236}">
                <a16:creationId xmlns:a16="http://schemas.microsoft.com/office/drawing/2014/main" id="{5161AC92-F6D4-4173-9FE1-86681231AD41}"/>
              </a:ext>
            </a:extLst>
          </p:cNvPr>
          <p:cNvCxnSpPr>
            <a:cxnSpLocks/>
          </p:cNvCxnSpPr>
          <p:nvPr/>
        </p:nvCxnSpPr>
        <p:spPr>
          <a:xfrm flipH="1">
            <a:off x="8039100" y="6661609"/>
            <a:ext cx="4152901" cy="0"/>
          </a:xfrm>
          <a:prstGeom prst="line">
            <a:avLst/>
          </a:prstGeom>
          <a:ln w="28575">
            <a:solidFill>
              <a:srgbClr val="273444"/>
            </a:solidFill>
          </a:ln>
        </p:spPr>
        <p:style>
          <a:lnRef idx="1">
            <a:schemeClr val="accent1"/>
          </a:lnRef>
          <a:fillRef idx="0">
            <a:schemeClr val="accent1"/>
          </a:fillRef>
          <a:effectRef idx="0">
            <a:schemeClr val="accent1"/>
          </a:effectRef>
          <a:fontRef idx="minor">
            <a:schemeClr val="tx1"/>
          </a:fontRef>
        </p:style>
      </p:cxnSp>
      <p:sp>
        <p:nvSpPr>
          <p:cNvPr id="1302" name="Parallelogram 1301">
            <a:extLst>
              <a:ext uri="{FF2B5EF4-FFF2-40B4-BE49-F238E27FC236}">
                <a16:creationId xmlns:a16="http://schemas.microsoft.com/office/drawing/2014/main" id="{6AB18422-8C62-4853-BD46-880CFD91440D}"/>
              </a:ext>
            </a:extLst>
          </p:cNvPr>
          <p:cNvSpPr/>
          <p:nvPr/>
        </p:nvSpPr>
        <p:spPr>
          <a:xfrm>
            <a:off x="11165981" y="6278472"/>
            <a:ext cx="682045" cy="48293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4" name="Picture 1303">
            <a:extLst>
              <a:ext uri="{FF2B5EF4-FFF2-40B4-BE49-F238E27FC236}">
                <a16:creationId xmlns:a16="http://schemas.microsoft.com/office/drawing/2014/main" id="{B506F59F-D3C1-48E0-AF53-A86D7CC6E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977" y="6290026"/>
            <a:ext cx="1691949" cy="415623"/>
          </a:xfrm>
          <a:prstGeom prst="rect">
            <a:avLst/>
          </a:prstGeom>
        </p:spPr>
      </p:pic>
      <p:sp>
        <p:nvSpPr>
          <p:cNvPr id="17" name="Rectangle: Rounded Corners 90">
            <a:extLst>
              <a:ext uri="{FF2B5EF4-FFF2-40B4-BE49-F238E27FC236}">
                <a16:creationId xmlns:a16="http://schemas.microsoft.com/office/drawing/2014/main" id="{7990E993-A972-4707-A378-6D6C9FE62AB5}"/>
              </a:ext>
            </a:extLst>
          </p:cNvPr>
          <p:cNvSpPr/>
          <p:nvPr/>
        </p:nvSpPr>
        <p:spPr>
          <a:xfrm>
            <a:off x="936857" y="1134299"/>
            <a:ext cx="2567947" cy="1238193"/>
          </a:xfrm>
          <a:prstGeom prst="roundRect">
            <a:avLst/>
          </a:prstGeom>
          <a:solidFill>
            <a:schemeClr val="bg1"/>
          </a:solidFill>
          <a:ln w="3624" cap="flat">
            <a:noFill/>
            <a:prstDash val="solid"/>
            <a:miter/>
          </a:ln>
          <a:effectLst>
            <a:outerShdw blurRad="38100" dir="5400000" algn="t" rotWithShape="0">
              <a:schemeClr val="tx1">
                <a:lumMod val="85000"/>
                <a:lumOff val="15000"/>
                <a:alpha val="35000"/>
              </a:schemeClr>
            </a:outerShdw>
          </a:effectLst>
        </p:spPr>
        <p:txBody>
          <a:bodyPr rtlCol="0" anchor="ctr"/>
          <a:lstStyle/>
          <a:p>
            <a:endParaRPr lang="en-US" sz="1300" b="1"/>
          </a:p>
        </p:txBody>
      </p:sp>
      <p:sp>
        <p:nvSpPr>
          <p:cNvPr id="33" name="TextBox 32">
            <a:extLst>
              <a:ext uri="{FF2B5EF4-FFF2-40B4-BE49-F238E27FC236}">
                <a16:creationId xmlns:a16="http://schemas.microsoft.com/office/drawing/2014/main" id="{4DD2B0EE-2BAC-46BB-82C0-E43B105F8E13}"/>
              </a:ext>
            </a:extLst>
          </p:cNvPr>
          <p:cNvSpPr txBox="1"/>
          <p:nvPr/>
        </p:nvSpPr>
        <p:spPr>
          <a:xfrm>
            <a:off x="3769081" y="1251238"/>
            <a:ext cx="5828913" cy="1004314"/>
          </a:xfrm>
          <a:prstGeom prst="rect">
            <a:avLst/>
          </a:prstGeom>
          <a:noFill/>
        </p:spPr>
        <p:txBody>
          <a:bodyPr wrap="square" rtlCol="0">
            <a:spAutoFit/>
          </a:bodyPr>
          <a:lstStyle/>
          <a:p>
            <a:pPr algn="just">
              <a:lnSpc>
                <a:spcPts val="18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Chính thức thành lập ngày 8/9/2006 theo Quyết định của Thủ tướng Chính phủ, Trường Đại học FPT trở thành trường đại học đầu tiên của Việt Nam do một doanh nghiệp đứng ra thành lập với 100% vốn đầu tư từ Tập đoàn FPT.</a:t>
            </a:r>
          </a:p>
        </p:txBody>
      </p:sp>
      <p:grpSp>
        <p:nvGrpSpPr>
          <p:cNvPr id="48" name="Group 47">
            <a:extLst>
              <a:ext uri="{FF2B5EF4-FFF2-40B4-BE49-F238E27FC236}">
                <a16:creationId xmlns:a16="http://schemas.microsoft.com/office/drawing/2014/main" id="{7B0041C2-F5F0-416D-B977-CB825EB7B668}"/>
              </a:ext>
            </a:extLst>
          </p:cNvPr>
          <p:cNvGrpSpPr/>
          <p:nvPr/>
        </p:nvGrpSpPr>
        <p:grpSpPr>
          <a:xfrm>
            <a:off x="991205" y="2631582"/>
            <a:ext cx="4536421" cy="587533"/>
            <a:chOff x="886074" y="2636027"/>
            <a:chExt cx="4536421" cy="587533"/>
          </a:xfrm>
        </p:grpSpPr>
        <p:pic>
          <p:nvPicPr>
            <p:cNvPr id="20" name="Graphic 19">
              <a:extLst>
                <a:ext uri="{FF2B5EF4-FFF2-40B4-BE49-F238E27FC236}">
                  <a16:creationId xmlns:a16="http://schemas.microsoft.com/office/drawing/2014/main" id="{0348312D-448F-460A-AD93-5310FA718A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86074" y="2681915"/>
              <a:ext cx="216000" cy="216000"/>
            </a:xfrm>
            <a:prstGeom prst="rect">
              <a:avLst/>
            </a:prstGeom>
          </p:spPr>
        </p:pic>
        <p:sp>
          <p:nvSpPr>
            <p:cNvPr id="22" name="TextBox 21">
              <a:extLst>
                <a:ext uri="{FF2B5EF4-FFF2-40B4-BE49-F238E27FC236}">
                  <a16:creationId xmlns:a16="http://schemas.microsoft.com/office/drawing/2014/main" id="{6FEDCAFD-76A9-40DB-8BF3-333CD9E88DFE}"/>
                </a:ext>
              </a:extLst>
            </p:cNvPr>
            <p:cNvSpPr txBox="1"/>
            <p:nvPr/>
          </p:nvSpPr>
          <p:spPr>
            <a:xfrm>
              <a:off x="1206097" y="2636027"/>
              <a:ext cx="4216398" cy="587533"/>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WEBSITE: </a:t>
              </a:r>
            </a:p>
            <a:p>
              <a:pPr algn="just">
                <a:lnSpc>
                  <a:spcPts val="2000"/>
                </a:lnSpc>
              </a:pP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www.daihoc.fpt.edu.vn</a:t>
              </a:r>
            </a:p>
          </p:txBody>
        </p:sp>
      </p:grpSp>
      <p:grpSp>
        <p:nvGrpSpPr>
          <p:cNvPr id="4" name="Group 3">
            <a:extLst>
              <a:ext uri="{FF2B5EF4-FFF2-40B4-BE49-F238E27FC236}">
                <a16:creationId xmlns:a16="http://schemas.microsoft.com/office/drawing/2014/main" id="{120B6421-0FD8-4C28-B89B-0371B4071B62}"/>
              </a:ext>
            </a:extLst>
          </p:cNvPr>
          <p:cNvGrpSpPr/>
          <p:nvPr/>
        </p:nvGrpSpPr>
        <p:grpSpPr>
          <a:xfrm>
            <a:off x="937205" y="3396938"/>
            <a:ext cx="2669595" cy="1363067"/>
            <a:chOff x="937205" y="3063580"/>
            <a:chExt cx="2669595" cy="1363067"/>
          </a:xfrm>
        </p:grpSpPr>
        <p:pic>
          <p:nvPicPr>
            <p:cNvPr id="27" name="Graphic 26" descr="Marker">
              <a:extLst>
                <a:ext uri="{FF2B5EF4-FFF2-40B4-BE49-F238E27FC236}">
                  <a16:creationId xmlns:a16="http://schemas.microsoft.com/office/drawing/2014/main" id="{1D2D175F-272B-443B-90D3-EC03AFFE8D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7205" y="3063580"/>
              <a:ext cx="324000" cy="324000"/>
            </a:xfrm>
            <a:prstGeom prst="rect">
              <a:avLst/>
            </a:prstGeom>
          </p:spPr>
        </p:pic>
        <p:sp>
          <p:nvSpPr>
            <p:cNvPr id="29" name="TextBox 28">
              <a:extLst>
                <a:ext uri="{FF2B5EF4-FFF2-40B4-BE49-F238E27FC236}">
                  <a16:creationId xmlns:a16="http://schemas.microsoft.com/office/drawing/2014/main" id="{FF8DB3D0-BC09-4AE3-801E-0B8C9E205479}"/>
                </a:ext>
              </a:extLst>
            </p:cNvPr>
            <p:cNvSpPr txBox="1"/>
            <p:nvPr/>
          </p:nvSpPr>
          <p:spPr>
            <a:xfrm>
              <a:off x="1311230" y="3069672"/>
              <a:ext cx="2295570" cy="1356975"/>
            </a:xfrm>
            <a:prstGeom prst="rect">
              <a:avLst/>
            </a:prstGeom>
            <a:noFill/>
          </p:spPr>
          <p:txBody>
            <a:bodyPr wrap="square" rtlCol="0">
              <a:spAutoFit/>
            </a:bodyPr>
            <a:lstStyle/>
            <a:p>
              <a:pPr algn="just">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ĐỊA CHỈ: </a:t>
              </a:r>
            </a:p>
            <a:p>
              <a:pPr algn="just">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Lô E2a-7, Đường D1 Khu Công nghệ cao, P. Long Thạnh Mỹ, TP. Thủ Đức, TP. Hồ Chí Minh</a:t>
              </a:r>
            </a:p>
          </p:txBody>
        </p:sp>
      </p:grpSp>
      <p:grpSp>
        <p:nvGrpSpPr>
          <p:cNvPr id="3" name="Group 2">
            <a:extLst>
              <a:ext uri="{FF2B5EF4-FFF2-40B4-BE49-F238E27FC236}">
                <a16:creationId xmlns:a16="http://schemas.microsoft.com/office/drawing/2014/main" id="{CBF0EAAB-CC74-4637-8288-2E2E96C8236F}"/>
              </a:ext>
            </a:extLst>
          </p:cNvPr>
          <p:cNvGrpSpPr/>
          <p:nvPr/>
        </p:nvGrpSpPr>
        <p:grpSpPr>
          <a:xfrm>
            <a:off x="973205" y="4937829"/>
            <a:ext cx="2633593" cy="844014"/>
            <a:chOff x="973205" y="3511800"/>
            <a:chExt cx="2633593" cy="844014"/>
          </a:xfrm>
        </p:grpSpPr>
        <p:pic>
          <p:nvPicPr>
            <p:cNvPr id="35" name="Graphic 34" descr="Briefcase">
              <a:extLst>
                <a:ext uri="{FF2B5EF4-FFF2-40B4-BE49-F238E27FC236}">
                  <a16:creationId xmlns:a16="http://schemas.microsoft.com/office/drawing/2014/main" id="{47F47830-B510-413C-817A-98A4D4754D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73205" y="3539688"/>
              <a:ext cx="252000" cy="252000"/>
            </a:xfrm>
            <a:prstGeom prst="rect">
              <a:avLst/>
            </a:prstGeom>
          </p:spPr>
        </p:pic>
        <p:sp>
          <p:nvSpPr>
            <p:cNvPr id="37" name="TextBox 36">
              <a:extLst>
                <a:ext uri="{FF2B5EF4-FFF2-40B4-BE49-F238E27FC236}">
                  <a16:creationId xmlns:a16="http://schemas.microsoft.com/office/drawing/2014/main" id="{63AC175E-108F-403D-A7E2-6B72EA4D4A46}"/>
                </a:ext>
              </a:extLst>
            </p:cNvPr>
            <p:cNvSpPr txBox="1"/>
            <p:nvPr/>
          </p:nvSpPr>
          <p:spPr>
            <a:xfrm>
              <a:off x="1311228" y="3511800"/>
              <a:ext cx="2295570" cy="844014"/>
            </a:xfrm>
            <a:prstGeom prst="rect">
              <a:avLst/>
            </a:prstGeom>
            <a:noFill/>
          </p:spPr>
          <p:txBody>
            <a:bodyPr wrap="square" rtlCol="0">
              <a:spAutoFit/>
            </a:bodyPr>
            <a:lstStyle/>
            <a:p>
              <a:pPr>
                <a:lnSpc>
                  <a:spcPts val="2000"/>
                </a:lnSpc>
              </a:pPr>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LĨNH VỰC: </a:t>
              </a:r>
            </a:p>
            <a:p>
              <a:pPr>
                <a:lnSpc>
                  <a:spcPts val="2000"/>
                </a:lnSpc>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Trường đại học tư thục thuộc Tập đoàn FPT</a:t>
              </a:r>
            </a:p>
          </p:txBody>
        </p:sp>
      </p:grpSp>
      <p:pic>
        <p:nvPicPr>
          <p:cNvPr id="60" name="Graphic 59" descr="Handshake">
            <a:extLst>
              <a:ext uri="{FF2B5EF4-FFF2-40B4-BE49-F238E27FC236}">
                <a16:creationId xmlns:a16="http://schemas.microsoft.com/office/drawing/2014/main" id="{A1E4EF6D-64EA-49AC-A8B7-A51F535C91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854775" y="2641470"/>
            <a:ext cx="288000" cy="288000"/>
          </a:xfrm>
          <a:prstGeom prst="rect">
            <a:avLst/>
          </a:prstGeom>
        </p:spPr>
      </p:pic>
      <p:sp>
        <p:nvSpPr>
          <p:cNvPr id="61" name="TextBox 60">
            <a:extLst>
              <a:ext uri="{FF2B5EF4-FFF2-40B4-BE49-F238E27FC236}">
                <a16:creationId xmlns:a16="http://schemas.microsoft.com/office/drawing/2014/main" id="{2EBADD23-178B-42A9-9D98-4927939CF13A}"/>
              </a:ext>
            </a:extLst>
          </p:cNvPr>
          <p:cNvSpPr txBox="1"/>
          <p:nvPr/>
        </p:nvSpPr>
        <p:spPr>
          <a:xfrm>
            <a:off x="4174798" y="2631582"/>
            <a:ext cx="4216398" cy="307777"/>
          </a:xfrm>
          <a:prstGeom prst="rect">
            <a:avLst/>
          </a:prstGeom>
          <a:noFill/>
        </p:spPr>
        <p:txBody>
          <a:bodyPr wrap="square" rtlCol="0">
            <a:spAutoFit/>
          </a:bodyPr>
          <a:lstStyle/>
          <a:p>
            <a:pPr algn="just"/>
            <a:r>
              <a:rPr lang="en-US"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rPr>
              <a:t>MÔ TẢ DỰ ÁN</a:t>
            </a:r>
            <a:endParaRPr lang="vi-VN" sz="1400" b="1" dirty="0">
              <a:solidFill>
                <a:srgbClr val="273444"/>
              </a:solidFill>
              <a:latin typeface="#9Slide03 Open Sans Bold" panose="020B0606030504020204" pitchFamily="34" charset="0"/>
              <a:ea typeface="#9Slide03 Open Sans Bold" panose="020B0606030504020204" pitchFamily="34" charset="0"/>
              <a:cs typeface="#9Slide03 Open Sans Bold" panose="020B0606030504020204" pitchFamily="34" charset="0"/>
            </a:endParaRPr>
          </a:p>
        </p:txBody>
      </p:sp>
      <p:sp>
        <p:nvSpPr>
          <p:cNvPr id="62" name="TextBox 61">
            <a:extLst>
              <a:ext uri="{FF2B5EF4-FFF2-40B4-BE49-F238E27FC236}">
                <a16:creationId xmlns:a16="http://schemas.microsoft.com/office/drawing/2014/main" id="{BB8B0ADD-944C-42D6-83AD-CD7501BFC28C}"/>
              </a:ext>
            </a:extLst>
          </p:cNvPr>
          <p:cNvSpPr txBox="1"/>
          <p:nvPr/>
        </p:nvSpPr>
        <p:spPr>
          <a:xfrm>
            <a:off x="4174800" y="2929078"/>
            <a:ext cx="5423194" cy="1081258"/>
          </a:xfrm>
          <a:prstGeom prst="rect">
            <a:avLst/>
          </a:prstGeom>
          <a:noFill/>
        </p:spPr>
        <p:txBody>
          <a:bodyPr wrap="square" rtlCol="0">
            <a:spAutoFit/>
          </a:bodyPr>
          <a:lstStyle/>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Giải pháp tiếp thị - tuyển sinh cho trường đại học tư thục cho 4 campus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Hồ</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Chí</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Minh,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Hà</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Nội</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Đà</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Nẵng</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và</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Cần</a:t>
            </a:r>
            <a:r>
              <a:rPr lang="en-US"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1400" dirty="0" err="1">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Thơ</a:t>
            </a:r>
            <a:endPar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Giải pháp Email Automation Marketing</a:t>
            </a:r>
          </a:p>
          <a:p>
            <a:pPr marL="285750" indent="-285750" algn="just">
              <a:lnSpc>
                <a:spcPts val="1800"/>
              </a:lnSpc>
              <a:spcBef>
                <a:spcPts val="300"/>
              </a:spcBef>
              <a:buClr>
                <a:srgbClr val="CB2134"/>
              </a:buClr>
              <a:buSzPct val="120000"/>
              <a:buFont typeface="Arial" panose="020B0604020202020204" pitchFamily="34" charset="0"/>
              <a:buChar char="•"/>
            </a:pPr>
            <a:r>
              <a:rPr lang="vi-VN" sz="1400" dirty="0">
                <a:solidFill>
                  <a:srgbClr val="273444"/>
                </a:solidFill>
                <a:latin typeface="#9Slide03 Open Sans" panose="020B0606030504020204" pitchFamily="34" charset="0"/>
                <a:ea typeface="#9Slide03 Open Sans" panose="020B0606030504020204" pitchFamily="34" charset="0"/>
                <a:cs typeface="#9Slide03 Open Sans" panose="020B0606030504020204" pitchFamily="34" charset="0"/>
              </a:rPr>
              <a:t>Tích hợp với các hệ thống website tuyển sinh</a:t>
            </a:r>
          </a:p>
        </p:txBody>
      </p:sp>
      <p:sp>
        <p:nvSpPr>
          <p:cNvPr id="39" name="Parallelogram 38">
            <a:extLst>
              <a:ext uri="{FF2B5EF4-FFF2-40B4-BE49-F238E27FC236}">
                <a16:creationId xmlns:a16="http://schemas.microsoft.com/office/drawing/2014/main" id="{CC0BF333-7250-4A5C-B5D5-9CAEB99EA35B}"/>
              </a:ext>
            </a:extLst>
          </p:cNvPr>
          <p:cNvSpPr/>
          <p:nvPr/>
        </p:nvSpPr>
        <p:spPr>
          <a:xfrm rot="2672179">
            <a:off x="10207463" y="4699365"/>
            <a:ext cx="1467501" cy="285376"/>
          </a:xfrm>
          <a:prstGeom prst="parallelogram">
            <a:avLst/>
          </a:prstGeom>
          <a:solidFill>
            <a:srgbClr val="CB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BE9EA6C2-22DD-4D4D-A356-45EDE9CDE2D2}"/>
              </a:ext>
            </a:extLst>
          </p:cNvPr>
          <p:cNvPicPr>
            <a:picLocks noChangeAspect="1"/>
          </p:cNvPicPr>
          <p:nvPr/>
        </p:nvPicPr>
        <p:blipFill>
          <a:blip r:embed="rId12"/>
          <a:stretch>
            <a:fillRect/>
          </a:stretch>
        </p:blipFill>
        <p:spPr>
          <a:xfrm>
            <a:off x="1226759" y="1206656"/>
            <a:ext cx="1988142" cy="1093478"/>
          </a:xfrm>
          <a:prstGeom prst="rect">
            <a:avLst/>
          </a:prstGeom>
        </p:spPr>
      </p:pic>
      <p:sp>
        <p:nvSpPr>
          <p:cNvPr id="30" name="Rectangle: Rounded Corners 29">
            <a:extLst>
              <a:ext uri="{FF2B5EF4-FFF2-40B4-BE49-F238E27FC236}">
                <a16:creationId xmlns:a16="http://schemas.microsoft.com/office/drawing/2014/main" id="{A2DB48C5-6951-4D46-B0F9-BBF6705C3978}"/>
              </a:ext>
            </a:extLst>
          </p:cNvPr>
          <p:cNvSpPr/>
          <p:nvPr/>
        </p:nvSpPr>
        <p:spPr>
          <a:xfrm>
            <a:off x="4300200" y="4110053"/>
            <a:ext cx="5199399" cy="1873995"/>
          </a:xfrm>
          <a:prstGeom prst="roundRect">
            <a:avLst>
              <a:gd name="adj" fmla="val 11420"/>
            </a:avLst>
          </a:prstGeom>
          <a:blipFill>
            <a:blip r:embed="rId1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9587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2" presetClass="entr" presetSubtype="2" decel="100000" fill="hold" nodeType="withEffect">
                                  <p:stCondLst>
                                    <p:cond delay="0"/>
                                  </p:stCondLst>
                                  <p:childTnLst>
                                    <p:set>
                                      <p:cBhvr>
                                        <p:cTn id="8" dur="1" fill="hold">
                                          <p:stCondLst>
                                            <p:cond delay="0"/>
                                          </p:stCondLst>
                                        </p:cTn>
                                        <p:tgtEl>
                                          <p:spTgt spid="1301"/>
                                        </p:tgtEl>
                                        <p:attrNameLst>
                                          <p:attrName>style.visibility</p:attrName>
                                        </p:attrNameLst>
                                      </p:cBhvr>
                                      <p:to>
                                        <p:strVal val="visible"/>
                                      </p:to>
                                    </p:set>
                                    <p:anim calcmode="lin" valueType="num">
                                      <p:cBhvr additive="base">
                                        <p:cTn id="9" dur="500" fill="hold"/>
                                        <p:tgtEl>
                                          <p:spTgt spid="1301"/>
                                        </p:tgtEl>
                                        <p:attrNameLst>
                                          <p:attrName>ppt_x</p:attrName>
                                        </p:attrNameLst>
                                      </p:cBhvr>
                                      <p:tavLst>
                                        <p:tav tm="0">
                                          <p:val>
                                            <p:strVal val="1+#ppt_w/2"/>
                                          </p:val>
                                        </p:tav>
                                        <p:tav tm="100000">
                                          <p:val>
                                            <p:strVal val="#ppt_x"/>
                                          </p:val>
                                        </p:tav>
                                      </p:tavLst>
                                    </p:anim>
                                    <p:anim calcmode="lin" valueType="num">
                                      <p:cBhvr additive="base">
                                        <p:cTn id="10" dur="500" fill="hold"/>
                                        <p:tgtEl>
                                          <p:spTgt spid="1301"/>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1300"/>
                                        </p:tgtEl>
                                        <p:attrNameLst>
                                          <p:attrName>style.visibility</p:attrName>
                                        </p:attrNameLst>
                                      </p:cBhvr>
                                      <p:to>
                                        <p:strVal val="visible"/>
                                      </p:to>
                                    </p:set>
                                    <p:anim calcmode="lin" valueType="num">
                                      <p:cBhvr additive="base">
                                        <p:cTn id="14" dur="500" fill="hold"/>
                                        <p:tgtEl>
                                          <p:spTgt spid="1300"/>
                                        </p:tgtEl>
                                        <p:attrNameLst>
                                          <p:attrName>ppt_x</p:attrName>
                                        </p:attrNameLst>
                                      </p:cBhvr>
                                      <p:tavLst>
                                        <p:tav tm="0">
                                          <p:val>
                                            <p:strVal val="0-#ppt_w/2"/>
                                          </p:val>
                                        </p:tav>
                                        <p:tav tm="100000">
                                          <p:val>
                                            <p:strVal val="#ppt_x"/>
                                          </p:val>
                                        </p:tav>
                                      </p:tavLst>
                                    </p:anim>
                                    <p:anim calcmode="lin" valueType="num">
                                      <p:cBhvr additive="base">
                                        <p:cTn id="15" dur="500" fill="hold"/>
                                        <p:tgtEl>
                                          <p:spTgt spid="1300"/>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0"/>
                                  </p:stCondLst>
                                  <p:childTnLst>
                                    <p:set>
                                      <p:cBhvr>
                                        <p:cTn id="17" dur="1" fill="hold">
                                          <p:stCondLst>
                                            <p:cond delay="0"/>
                                          </p:stCondLst>
                                        </p:cTn>
                                        <p:tgtEl>
                                          <p:spTgt spid="1303"/>
                                        </p:tgtEl>
                                        <p:attrNameLst>
                                          <p:attrName>style.visibility</p:attrName>
                                        </p:attrNameLst>
                                      </p:cBhvr>
                                      <p:to>
                                        <p:strVal val="visible"/>
                                      </p:to>
                                    </p:set>
                                    <p:anim calcmode="lin" valueType="num">
                                      <p:cBhvr additive="base">
                                        <p:cTn id="18" dur="500" fill="hold"/>
                                        <p:tgtEl>
                                          <p:spTgt spid="1303"/>
                                        </p:tgtEl>
                                        <p:attrNameLst>
                                          <p:attrName>ppt_x</p:attrName>
                                        </p:attrNameLst>
                                      </p:cBhvr>
                                      <p:tavLst>
                                        <p:tav tm="0">
                                          <p:val>
                                            <p:strVal val="#ppt_x"/>
                                          </p:val>
                                        </p:tav>
                                        <p:tav tm="100000">
                                          <p:val>
                                            <p:strVal val="#ppt_x"/>
                                          </p:val>
                                        </p:tav>
                                      </p:tavLst>
                                    </p:anim>
                                    <p:anim calcmode="lin" valueType="num">
                                      <p:cBhvr additive="base">
                                        <p:cTn id="19" dur="500" fill="hold"/>
                                        <p:tgtEl>
                                          <p:spTgt spid="1303"/>
                                        </p:tgtEl>
                                        <p:attrNameLst>
                                          <p:attrName>ppt_y</p:attrName>
                                        </p:attrNameLst>
                                      </p:cBhvr>
                                      <p:tavLst>
                                        <p:tav tm="0">
                                          <p:val>
                                            <p:strVal val="1+#ppt_h/2"/>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anim calcmode="lin" valueType="num">
                                      <p:cBhvr>
                                        <p:cTn id="23" dur="500" fill="hold"/>
                                        <p:tgtEl>
                                          <p:spTgt spid="39"/>
                                        </p:tgtEl>
                                        <p:attrNameLst>
                                          <p:attrName>ppt_x</p:attrName>
                                        </p:attrNameLst>
                                      </p:cBhvr>
                                      <p:tavLst>
                                        <p:tav tm="0">
                                          <p:val>
                                            <p:strVal val="#ppt_x"/>
                                          </p:val>
                                        </p:tav>
                                        <p:tav tm="100000">
                                          <p:val>
                                            <p:strVal val="#ppt_x"/>
                                          </p:val>
                                        </p:tav>
                                      </p:tavLst>
                                    </p:anim>
                                    <p:anim calcmode="lin" valueType="num">
                                      <p:cBhvr>
                                        <p:cTn id="2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 grpId="0"/>
      <p:bldP spid="1300" grpId="0"/>
      <p:bldP spid="23" grpId="0" animBg="1"/>
      <p:bldP spid="3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10314</TotalTime>
  <Words>4432</Words>
  <Application>Microsoft Office PowerPoint</Application>
  <PresentationFormat>Widescreen</PresentationFormat>
  <Paragraphs>393</Paragraphs>
  <Slides>30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Calibri</vt:lpstr>
      <vt:lpstr>#9Slide03 Open Sans ExtraBold</vt:lpstr>
      <vt:lpstr>Arial</vt:lpstr>
      <vt:lpstr>#9Slide03 Open Sans</vt:lpstr>
      <vt:lpstr>#9Slide03 Roboto Black</vt:lpstr>
      <vt:lpstr>#9Slide03 Bebas Neue Bold</vt:lpstr>
      <vt:lpstr>Calibri Light</vt:lpstr>
      <vt:lpstr>#9Slide03 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Duong Truong</dc:creator>
  <cp:lastModifiedBy>Duong Truong</cp:lastModifiedBy>
  <cp:revision>168</cp:revision>
  <dcterms:created xsi:type="dcterms:W3CDTF">2020-09-11T04:03:50Z</dcterms:created>
  <dcterms:modified xsi:type="dcterms:W3CDTF">2022-04-06T04:02:17Z</dcterms:modified>
</cp:coreProperties>
</file>