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5" r:id="rId3"/>
    <p:sldMasterId id="2147483712" r:id="rId4"/>
  </p:sldMasterIdLst>
  <p:sldIdLst>
    <p:sldId id="270" r:id="rId5"/>
    <p:sldId id="273" r:id="rId6"/>
    <p:sldId id="294" r:id="rId7"/>
    <p:sldId id="295" r:id="rId8"/>
    <p:sldId id="299" r:id="rId9"/>
    <p:sldId id="296" r:id="rId10"/>
    <p:sldId id="312" r:id="rId11"/>
    <p:sldId id="303" r:id="rId12"/>
    <p:sldId id="271" r:id="rId13"/>
    <p:sldId id="307" r:id="rId14"/>
    <p:sldId id="304" r:id="rId15"/>
    <p:sldId id="305" r:id="rId16"/>
    <p:sldId id="306" r:id="rId17"/>
    <p:sldId id="297" r:id="rId18"/>
    <p:sldId id="266" r:id="rId19"/>
    <p:sldId id="282" r:id="rId20"/>
    <p:sldId id="308" r:id="rId21"/>
    <p:sldId id="286" r:id="rId22"/>
    <p:sldId id="309" r:id="rId23"/>
    <p:sldId id="284" r:id="rId24"/>
    <p:sldId id="311" r:id="rId25"/>
    <p:sldId id="298" r:id="rId26"/>
    <p:sldId id="292" r:id="rId27"/>
    <p:sldId id="293" r:id="rId28"/>
    <p:sldId id="310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893"/>
    <a:srgbClr val="1E285D"/>
    <a:srgbClr val="F6AC40"/>
    <a:srgbClr val="FFB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3" y="-2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056" y="831335"/>
            <a:ext cx="1219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3200" y="2070100"/>
            <a:ext cx="5689600" cy="3314700"/>
          </a:xfrm>
          <a:ln w="28575"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23000" y="2070100"/>
            <a:ext cx="5689600" cy="3314700"/>
          </a:xfrm>
          <a:ln w="28575"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24435"/>
          <a:stretch/>
        </p:blipFill>
        <p:spPr>
          <a:xfrm>
            <a:off x="10400438" y="78376"/>
            <a:ext cx="1791562" cy="692333"/>
          </a:xfrm>
          <a:prstGeom prst="rect">
            <a:avLst/>
          </a:prstGeom>
        </p:spPr>
      </p:pic>
      <p:sp>
        <p:nvSpPr>
          <p:cNvPr id="22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1998663" y="229055"/>
            <a:ext cx="8582251" cy="346075"/>
          </a:xfrm>
        </p:spPr>
        <p:txBody>
          <a:bodyPr anchor="ctr">
            <a:noAutofit/>
          </a:bodyPr>
          <a:lstStyle>
            <a:lvl1pPr marL="0" indent="0">
              <a:buNone/>
              <a:defRPr sz="22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TÊN CÔNG TY</a:t>
            </a:r>
          </a:p>
        </p:txBody>
      </p:sp>
      <p:sp>
        <p:nvSpPr>
          <p:cNvPr id="23" name="Picture Placeholder 3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8896" y="138045"/>
            <a:ext cx="1704975" cy="555625"/>
          </a:xfrm>
        </p:spPr>
        <p:txBody>
          <a:bodyPr>
            <a:normAutofit/>
          </a:bodyPr>
          <a:lstStyle>
            <a:lvl1pPr>
              <a:defRPr sz="1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LOGO Khách hàng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193804" y="5649313"/>
            <a:ext cx="4698997" cy="45720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Input 24"/>
          <p:cNvSpPr/>
          <p:nvPr userDrawn="1"/>
        </p:nvSpPr>
        <p:spPr>
          <a:xfrm rot="5400000">
            <a:off x="1117141" y="4735369"/>
            <a:ext cx="463918" cy="2291807"/>
          </a:xfrm>
          <a:prstGeom prst="flowChartManualInp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59080" y="5705947"/>
            <a:ext cx="140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Nhân</a:t>
            </a:r>
            <a:r>
              <a:rPr lang="en-US" b="1" baseline="0">
                <a:solidFill>
                  <a:schemeClr val="accent5">
                    <a:lumMod val="75000"/>
                  </a:schemeClr>
                </a:solidFill>
              </a:rPr>
              <a:t> sự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213603" y="5656029"/>
            <a:ext cx="4698997" cy="45720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anual Input 27"/>
          <p:cNvSpPr/>
          <p:nvPr userDrawn="1"/>
        </p:nvSpPr>
        <p:spPr>
          <a:xfrm rot="5400000">
            <a:off x="7141263" y="4737766"/>
            <a:ext cx="457201" cy="2293734"/>
          </a:xfrm>
          <a:prstGeom prst="flowChartManualInp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252753" y="5699963"/>
            <a:ext cx="188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User</a:t>
            </a:r>
            <a:r>
              <a:rPr lang="en-US" b="1" baseline="0">
                <a:solidFill>
                  <a:schemeClr val="accent5">
                    <a:lumMod val="75000"/>
                  </a:schemeClr>
                </a:solidFill>
              </a:rPr>
              <a:t> sử dụng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20" hasCustomPrompt="1"/>
          </p:nvPr>
        </p:nvSpPr>
        <p:spPr>
          <a:xfrm>
            <a:off x="2491962" y="5699963"/>
            <a:ext cx="3265488" cy="368300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 </a:t>
            </a:r>
          </a:p>
        </p:txBody>
      </p:sp>
      <p:sp>
        <p:nvSpPr>
          <p:cNvPr id="32" name="Content Placeholder 25"/>
          <p:cNvSpPr>
            <a:spLocks noGrp="1"/>
          </p:cNvSpPr>
          <p:nvPr>
            <p:ph sz="quarter" idx="21" hasCustomPrompt="1"/>
          </p:nvPr>
        </p:nvSpPr>
        <p:spPr>
          <a:xfrm>
            <a:off x="8516732" y="5699963"/>
            <a:ext cx="3265488" cy="368300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 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204015" y="954912"/>
            <a:ext cx="11708585" cy="906987"/>
            <a:chOff x="8045159" y="1323383"/>
            <a:chExt cx="11708585" cy="90698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8762616" y="1333369"/>
              <a:ext cx="10991128" cy="897001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 userDrawn="1"/>
          </p:nvSpPr>
          <p:spPr>
            <a:xfrm>
              <a:off x="8045159" y="1337471"/>
              <a:ext cx="885686" cy="892899"/>
            </a:xfrm>
            <a:custGeom>
              <a:avLst/>
              <a:gdLst>
                <a:gd name="connsiteX0" fmla="*/ 0 w 1237778"/>
                <a:gd name="connsiteY0" fmla="*/ 0 h 716648"/>
                <a:gd name="connsiteX1" fmla="*/ 1114167 w 1237778"/>
                <a:gd name="connsiteY1" fmla="*/ 0 h 716648"/>
                <a:gd name="connsiteX2" fmla="*/ 1114167 w 1237778"/>
                <a:gd name="connsiteY2" fmla="*/ 222358 h 716648"/>
                <a:gd name="connsiteX3" fmla="*/ 1237778 w 1237778"/>
                <a:gd name="connsiteY3" fmla="*/ 333611 h 716648"/>
                <a:gd name="connsiteX4" fmla="*/ 1114167 w 1237778"/>
                <a:gd name="connsiteY4" fmla="*/ 444863 h 716648"/>
                <a:gd name="connsiteX5" fmla="*/ 1114167 w 1237778"/>
                <a:gd name="connsiteY5" fmla="*/ 716648 h 716648"/>
                <a:gd name="connsiteX6" fmla="*/ 0 w 1237778"/>
                <a:gd name="connsiteY6" fmla="*/ 716648 h 7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778" h="716648">
                  <a:moveTo>
                    <a:pt x="0" y="0"/>
                  </a:moveTo>
                  <a:lnTo>
                    <a:pt x="1114167" y="0"/>
                  </a:lnTo>
                  <a:lnTo>
                    <a:pt x="1114167" y="222358"/>
                  </a:lnTo>
                  <a:lnTo>
                    <a:pt x="1237778" y="333611"/>
                  </a:lnTo>
                  <a:lnTo>
                    <a:pt x="1114167" y="444863"/>
                  </a:lnTo>
                  <a:lnTo>
                    <a:pt x="1114167" y="716648"/>
                  </a:lnTo>
                  <a:lnTo>
                    <a:pt x="0" y="7166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9007045" y="1323383"/>
              <a:ext cx="2979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75000"/>
                    </a:schemeClr>
                  </a:solidFill>
                </a:rPr>
                <a:t>Địa</a:t>
              </a:r>
              <a:r>
                <a:rPr lang="en-US" sz="1400" b="1" baseline="0">
                  <a:solidFill>
                    <a:schemeClr val="accent5">
                      <a:lumMod val="75000"/>
                    </a:schemeClr>
                  </a:solidFill>
                </a:rPr>
                <a:t> chỉ:</a:t>
              </a:r>
              <a:endParaRPr lang="en-US" sz="1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7" name="Content Placeholder 4"/>
          <p:cNvSpPr>
            <a:spLocks noGrp="1"/>
          </p:cNvSpPr>
          <p:nvPr>
            <p:ph sz="quarter" idx="18" hasCustomPrompt="1"/>
          </p:nvPr>
        </p:nvSpPr>
        <p:spPr>
          <a:xfrm>
            <a:off x="1164335" y="1208374"/>
            <a:ext cx="10710165" cy="628126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Nhà máy 1:</a:t>
            </a:r>
          </a:p>
          <a:p>
            <a:pPr lvl="0"/>
            <a:r>
              <a:rPr lang="en-US"/>
              <a:t>Nhà máy 2: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6352" y="1079371"/>
            <a:ext cx="603556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0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770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1" y="801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47" y="-122369"/>
            <a:ext cx="1752448" cy="1119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3234209"/>
            <a:ext cx="4522732" cy="3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7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23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27929" y="6206358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E26008A-1EEF-674B-B2C5-AF0210669E9C}"/>
              </a:ext>
            </a:extLst>
          </p:cNvPr>
          <p:cNvCxnSpPr/>
          <p:nvPr userDrawn="1"/>
        </p:nvCxnSpPr>
        <p:spPr>
          <a:xfrm>
            <a:off x="790903" y="1182413"/>
            <a:ext cx="106101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0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580633" y="6111766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1119352"/>
            <a:ext cx="70287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64" y="-2186985"/>
            <a:ext cx="7698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75226" y="6222124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664857"/>
            <a:ext cx="106863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95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387433"/>
            <a:ext cx="3385457" cy="2047009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Ảnh </a:t>
            </a:r>
            <a:r>
              <a:rPr lang="en-US" err="1"/>
              <a:t>nhà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1</a:t>
            </a:r>
          </a:p>
        </p:txBody>
      </p:sp>
      <p:sp>
        <p:nvSpPr>
          <p:cNvPr id="36" name="Picture Placeholder 3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8896" y="151108"/>
            <a:ext cx="1704975" cy="555625"/>
          </a:xfrm>
        </p:spPr>
        <p:txBody>
          <a:bodyPr>
            <a:normAutofit/>
          </a:bodyPr>
          <a:lstStyle>
            <a:lvl1pPr>
              <a:defRPr sz="1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LOGO Khách hàng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037334" y="2610071"/>
            <a:ext cx="3940894" cy="716648"/>
            <a:chOff x="8045159" y="1260433"/>
            <a:chExt cx="3940894" cy="71664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8762617" y="1260433"/>
              <a:ext cx="3223436" cy="716648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8045159" y="1260433"/>
              <a:ext cx="885686" cy="716648"/>
            </a:xfrm>
            <a:custGeom>
              <a:avLst/>
              <a:gdLst>
                <a:gd name="connsiteX0" fmla="*/ 0 w 1237778"/>
                <a:gd name="connsiteY0" fmla="*/ 0 h 716648"/>
                <a:gd name="connsiteX1" fmla="*/ 1114167 w 1237778"/>
                <a:gd name="connsiteY1" fmla="*/ 0 h 716648"/>
                <a:gd name="connsiteX2" fmla="*/ 1114167 w 1237778"/>
                <a:gd name="connsiteY2" fmla="*/ 222358 h 716648"/>
                <a:gd name="connsiteX3" fmla="*/ 1237778 w 1237778"/>
                <a:gd name="connsiteY3" fmla="*/ 333611 h 716648"/>
                <a:gd name="connsiteX4" fmla="*/ 1114167 w 1237778"/>
                <a:gd name="connsiteY4" fmla="*/ 444863 h 716648"/>
                <a:gd name="connsiteX5" fmla="*/ 1114167 w 1237778"/>
                <a:gd name="connsiteY5" fmla="*/ 716648 h 716648"/>
                <a:gd name="connsiteX6" fmla="*/ 0 w 1237778"/>
                <a:gd name="connsiteY6" fmla="*/ 716648 h 7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778" h="716648">
                  <a:moveTo>
                    <a:pt x="0" y="0"/>
                  </a:moveTo>
                  <a:lnTo>
                    <a:pt x="1114167" y="0"/>
                  </a:lnTo>
                  <a:lnTo>
                    <a:pt x="1114167" y="222358"/>
                  </a:lnTo>
                  <a:lnTo>
                    <a:pt x="1237778" y="333611"/>
                  </a:lnTo>
                  <a:lnTo>
                    <a:pt x="1114167" y="444863"/>
                  </a:lnTo>
                  <a:lnTo>
                    <a:pt x="1114167" y="716648"/>
                  </a:lnTo>
                  <a:lnTo>
                    <a:pt x="0" y="7166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9007045" y="1272583"/>
              <a:ext cx="2979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>
                  <a:solidFill>
                    <a:schemeClr val="accent5">
                      <a:lumMod val="75000"/>
                    </a:schemeClr>
                  </a:solidFill>
                </a:rPr>
                <a:t>Implementation</a:t>
              </a:r>
              <a:r>
                <a:rPr lang="en-US" sz="1400" b="1" baseline="0" smtClean="0">
                  <a:solidFill>
                    <a:schemeClr val="accent5">
                      <a:lumMod val="75000"/>
                    </a:schemeClr>
                  </a:solidFill>
                </a:rPr>
                <a:t> Solutions</a:t>
              </a:r>
              <a:endParaRPr lang="en-US" sz="1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8999219" y="2964353"/>
            <a:ext cx="2979009" cy="352950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8040464" y="5321262"/>
            <a:ext cx="3940894" cy="954351"/>
            <a:chOff x="8045159" y="1260433"/>
            <a:chExt cx="3940894" cy="716648"/>
          </a:xfrm>
        </p:grpSpPr>
        <p:sp>
          <p:nvSpPr>
            <p:cNvPr id="37" name="Rectangle 36"/>
            <p:cNvSpPr/>
            <p:nvPr userDrawn="1"/>
          </p:nvSpPr>
          <p:spPr>
            <a:xfrm>
              <a:off x="8762617" y="1260433"/>
              <a:ext cx="3223436" cy="716648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 userDrawn="1"/>
          </p:nvSpPr>
          <p:spPr>
            <a:xfrm>
              <a:off x="8045159" y="1260433"/>
              <a:ext cx="885686" cy="716648"/>
            </a:xfrm>
            <a:custGeom>
              <a:avLst/>
              <a:gdLst>
                <a:gd name="connsiteX0" fmla="*/ 0 w 1237778"/>
                <a:gd name="connsiteY0" fmla="*/ 0 h 716648"/>
                <a:gd name="connsiteX1" fmla="*/ 1114167 w 1237778"/>
                <a:gd name="connsiteY1" fmla="*/ 0 h 716648"/>
                <a:gd name="connsiteX2" fmla="*/ 1114167 w 1237778"/>
                <a:gd name="connsiteY2" fmla="*/ 222358 h 716648"/>
                <a:gd name="connsiteX3" fmla="*/ 1237778 w 1237778"/>
                <a:gd name="connsiteY3" fmla="*/ 333611 h 716648"/>
                <a:gd name="connsiteX4" fmla="*/ 1114167 w 1237778"/>
                <a:gd name="connsiteY4" fmla="*/ 444863 h 716648"/>
                <a:gd name="connsiteX5" fmla="*/ 1114167 w 1237778"/>
                <a:gd name="connsiteY5" fmla="*/ 716648 h 716648"/>
                <a:gd name="connsiteX6" fmla="*/ 0 w 1237778"/>
                <a:gd name="connsiteY6" fmla="*/ 716648 h 7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778" h="716648">
                  <a:moveTo>
                    <a:pt x="0" y="0"/>
                  </a:moveTo>
                  <a:lnTo>
                    <a:pt x="1114167" y="0"/>
                  </a:lnTo>
                  <a:lnTo>
                    <a:pt x="1114167" y="222358"/>
                  </a:lnTo>
                  <a:lnTo>
                    <a:pt x="1237778" y="333611"/>
                  </a:lnTo>
                  <a:lnTo>
                    <a:pt x="1114167" y="444863"/>
                  </a:lnTo>
                  <a:lnTo>
                    <a:pt x="1114167" y="716648"/>
                  </a:lnTo>
                  <a:lnTo>
                    <a:pt x="0" y="7166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9007045" y="1272583"/>
              <a:ext cx="2979008" cy="231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>
                  <a:solidFill>
                    <a:schemeClr val="accent5">
                      <a:lumMod val="75000"/>
                    </a:schemeClr>
                  </a:solidFill>
                </a:rPr>
                <a:t>Contacts</a:t>
              </a:r>
              <a:endParaRPr lang="en-US" sz="1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9000784" y="5663075"/>
            <a:ext cx="2979009" cy="585210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</a:t>
            </a:r>
          </a:p>
        </p:txBody>
      </p:sp>
      <p:pic>
        <p:nvPicPr>
          <p:cNvPr id="1032" name="Picture 8" descr="contact-icon – Zomorod Parseh Technical &amp; Engineering Group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58" y="5542373"/>
            <a:ext cx="560229" cy="5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Connector 49"/>
          <p:cNvCxnSpPr/>
          <p:nvPr userDrawn="1"/>
        </p:nvCxnSpPr>
        <p:spPr>
          <a:xfrm>
            <a:off x="4093" y="831335"/>
            <a:ext cx="12192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24435"/>
          <a:stretch/>
        </p:blipFill>
        <p:spPr>
          <a:xfrm>
            <a:off x="10474872" y="78376"/>
            <a:ext cx="1791562" cy="69233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2002757" y="229055"/>
            <a:ext cx="8582251" cy="346075"/>
          </a:xfrm>
        </p:spPr>
        <p:txBody>
          <a:bodyPr anchor="ctr">
            <a:noAutofit/>
          </a:bodyPr>
          <a:lstStyle>
            <a:lvl1pPr marL="0" indent="0">
              <a:buNone/>
              <a:defRPr sz="22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TÊN CÔNG TY</a:t>
            </a: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8037334" y="1251168"/>
            <a:ext cx="3940894" cy="865356"/>
            <a:chOff x="8045159" y="1260433"/>
            <a:chExt cx="3940894" cy="865356"/>
          </a:xfrm>
        </p:grpSpPr>
        <p:sp>
          <p:nvSpPr>
            <p:cNvPr id="55" name="Rectangle 54"/>
            <p:cNvSpPr/>
            <p:nvPr userDrawn="1"/>
          </p:nvSpPr>
          <p:spPr>
            <a:xfrm>
              <a:off x="8762617" y="1260433"/>
              <a:ext cx="3223436" cy="865356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 userDrawn="1"/>
          </p:nvSpPr>
          <p:spPr>
            <a:xfrm>
              <a:off x="8045159" y="1260433"/>
              <a:ext cx="885686" cy="865356"/>
            </a:xfrm>
            <a:custGeom>
              <a:avLst/>
              <a:gdLst>
                <a:gd name="connsiteX0" fmla="*/ 0 w 1237778"/>
                <a:gd name="connsiteY0" fmla="*/ 0 h 716648"/>
                <a:gd name="connsiteX1" fmla="*/ 1114167 w 1237778"/>
                <a:gd name="connsiteY1" fmla="*/ 0 h 716648"/>
                <a:gd name="connsiteX2" fmla="*/ 1114167 w 1237778"/>
                <a:gd name="connsiteY2" fmla="*/ 222358 h 716648"/>
                <a:gd name="connsiteX3" fmla="*/ 1237778 w 1237778"/>
                <a:gd name="connsiteY3" fmla="*/ 333611 h 716648"/>
                <a:gd name="connsiteX4" fmla="*/ 1114167 w 1237778"/>
                <a:gd name="connsiteY4" fmla="*/ 444863 h 716648"/>
                <a:gd name="connsiteX5" fmla="*/ 1114167 w 1237778"/>
                <a:gd name="connsiteY5" fmla="*/ 716648 h 716648"/>
                <a:gd name="connsiteX6" fmla="*/ 0 w 1237778"/>
                <a:gd name="connsiteY6" fmla="*/ 716648 h 7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778" h="716648">
                  <a:moveTo>
                    <a:pt x="0" y="0"/>
                  </a:moveTo>
                  <a:lnTo>
                    <a:pt x="1114167" y="0"/>
                  </a:lnTo>
                  <a:lnTo>
                    <a:pt x="1114167" y="222358"/>
                  </a:lnTo>
                  <a:lnTo>
                    <a:pt x="1237778" y="333611"/>
                  </a:lnTo>
                  <a:lnTo>
                    <a:pt x="1114167" y="444863"/>
                  </a:lnTo>
                  <a:lnTo>
                    <a:pt x="1114167" y="716648"/>
                  </a:lnTo>
                  <a:lnTo>
                    <a:pt x="0" y="7166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9007045" y="1272583"/>
              <a:ext cx="2979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>
                  <a:solidFill>
                    <a:schemeClr val="accent5">
                      <a:lumMod val="75000"/>
                    </a:schemeClr>
                  </a:solidFill>
                </a:rPr>
                <a:t>Manufacturing Sector</a:t>
              </a:r>
              <a:r>
                <a:rPr lang="en-US" sz="1400" b="1" baseline="0" smtClean="0">
                  <a:solidFill>
                    <a:schemeClr val="accent5">
                      <a:lumMod val="75000"/>
                    </a:schemeClr>
                  </a:solidFill>
                </a:rPr>
                <a:t>:</a:t>
              </a:r>
              <a:endParaRPr lang="en-US" sz="1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58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8997654" y="1592980"/>
            <a:ext cx="2979009" cy="499439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</a:t>
            </a: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2013" y="1414694"/>
            <a:ext cx="573074" cy="56697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3024" y="2677532"/>
            <a:ext cx="591363" cy="591363"/>
          </a:xfrm>
          <a:prstGeom prst="rect">
            <a:avLst/>
          </a:prstGeom>
        </p:spPr>
      </p:pic>
      <p:grpSp>
        <p:nvGrpSpPr>
          <p:cNvPr id="68" name="Group 67"/>
          <p:cNvGrpSpPr/>
          <p:nvPr userDrawn="1"/>
        </p:nvGrpSpPr>
        <p:grpSpPr>
          <a:xfrm>
            <a:off x="8037334" y="3933815"/>
            <a:ext cx="3940894" cy="865356"/>
            <a:chOff x="8045159" y="1260433"/>
            <a:chExt cx="3940894" cy="865356"/>
          </a:xfrm>
        </p:grpSpPr>
        <p:sp>
          <p:nvSpPr>
            <p:cNvPr id="69" name="Rectangle 68"/>
            <p:cNvSpPr/>
            <p:nvPr userDrawn="1"/>
          </p:nvSpPr>
          <p:spPr>
            <a:xfrm>
              <a:off x="8762617" y="1260433"/>
              <a:ext cx="3223436" cy="865356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8045159" y="1260433"/>
              <a:ext cx="885686" cy="865356"/>
            </a:xfrm>
            <a:custGeom>
              <a:avLst/>
              <a:gdLst>
                <a:gd name="connsiteX0" fmla="*/ 0 w 1237778"/>
                <a:gd name="connsiteY0" fmla="*/ 0 h 716648"/>
                <a:gd name="connsiteX1" fmla="*/ 1114167 w 1237778"/>
                <a:gd name="connsiteY1" fmla="*/ 0 h 716648"/>
                <a:gd name="connsiteX2" fmla="*/ 1114167 w 1237778"/>
                <a:gd name="connsiteY2" fmla="*/ 222358 h 716648"/>
                <a:gd name="connsiteX3" fmla="*/ 1237778 w 1237778"/>
                <a:gd name="connsiteY3" fmla="*/ 333611 h 716648"/>
                <a:gd name="connsiteX4" fmla="*/ 1114167 w 1237778"/>
                <a:gd name="connsiteY4" fmla="*/ 444863 h 716648"/>
                <a:gd name="connsiteX5" fmla="*/ 1114167 w 1237778"/>
                <a:gd name="connsiteY5" fmla="*/ 716648 h 716648"/>
                <a:gd name="connsiteX6" fmla="*/ 0 w 1237778"/>
                <a:gd name="connsiteY6" fmla="*/ 716648 h 7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778" h="716648">
                  <a:moveTo>
                    <a:pt x="0" y="0"/>
                  </a:moveTo>
                  <a:lnTo>
                    <a:pt x="1114167" y="0"/>
                  </a:lnTo>
                  <a:lnTo>
                    <a:pt x="1114167" y="222358"/>
                  </a:lnTo>
                  <a:lnTo>
                    <a:pt x="1237778" y="333611"/>
                  </a:lnTo>
                  <a:lnTo>
                    <a:pt x="1114167" y="444863"/>
                  </a:lnTo>
                  <a:lnTo>
                    <a:pt x="1114167" y="716648"/>
                  </a:lnTo>
                  <a:lnTo>
                    <a:pt x="0" y="7166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9007045" y="1272583"/>
              <a:ext cx="2979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>
                  <a:solidFill>
                    <a:schemeClr val="accent5">
                      <a:lumMod val="75000"/>
                    </a:schemeClr>
                  </a:solidFill>
                </a:rPr>
                <a:t>Project Time</a:t>
              </a:r>
              <a:endParaRPr lang="en-US" sz="1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72" name="Content Placeholder 4"/>
          <p:cNvSpPr>
            <a:spLocks noGrp="1"/>
          </p:cNvSpPr>
          <p:nvPr>
            <p:ph sz="quarter" idx="21" hasCustomPrompt="1"/>
          </p:nvPr>
        </p:nvSpPr>
        <p:spPr>
          <a:xfrm>
            <a:off x="8997654" y="4275627"/>
            <a:ext cx="2979009" cy="499439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Nhập</a:t>
            </a:r>
          </a:p>
        </p:txBody>
      </p:sp>
      <p:pic>
        <p:nvPicPr>
          <p:cNvPr id="74" name="Picture 10" descr="Calendar and clock time circle icon Royalty Free Vector"/>
          <p:cNvPicPr>
            <a:picLocks noChangeAspect="1" noChangeArrowheads="1"/>
          </p:cNvPicPr>
          <p:nvPr userDrawn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4" t="6895" r="8740" b="14916"/>
          <a:stretch/>
        </p:blipFill>
        <p:spPr bwMode="auto">
          <a:xfrm>
            <a:off x="8201707" y="4068668"/>
            <a:ext cx="514985" cy="5232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260759" y="1387434"/>
            <a:ext cx="3359240" cy="2047008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Ảnh </a:t>
            </a:r>
            <a:r>
              <a:rPr lang="en-US" err="1"/>
              <a:t>nhà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2</a:t>
            </a:r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342902" y="3994578"/>
            <a:ext cx="3385457" cy="2047009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Ảnh </a:t>
            </a:r>
            <a:r>
              <a:rPr lang="en-US" err="1"/>
              <a:t>nhà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3</a:t>
            </a:r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4260761" y="3994579"/>
            <a:ext cx="3359240" cy="2047008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Ảnh </a:t>
            </a:r>
            <a:r>
              <a:rPr lang="en-US" err="1"/>
              <a:t>nhà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827011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800725" y="6427076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2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8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6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73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4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9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6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90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2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8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168097" y="271463"/>
            <a:ext cx="8582251" cy="346075"/>
          </a:xfrm>
        </p:spPr>
        <p:txBody>
          <a:bodyPr anchor="ctr">
            <a:noAutofit/>
          </a:bodyPr>
          <a:lstStyle>
            <a:lvl1pPr marL="0" indent="0">
              <a:buNone/>
              <a:defRPr sz="22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TIÊU ĐỀ</a:t>
            </a:r>
          </a:p>
        </p:txBody>
      </p:sp>
      <p:pic>
        <p:nvPicPr>
          <p:cNvPr id="7" name="Picture 3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855" y="38299"/>
            <a:ext cx="1252989" cy="5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664857"/>
            <a:ext cx="106863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233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1" y="801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47" y="-122369"/>
            <a:ext cx="1752448" cy="1119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3234209"/>
            <a:ext cx="4522732" cy="3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87" y="0"/>
            <a:ext cx="385876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36E88E4-96AE-7643-BC68-7C11579D8D55}"/>
              </a:ext>
            </a:extLst>
          </p:cNvPr>
          <p:cNvSpPr/>
          <p:nvPr userDrawn="1"/>
        </p:nvSpPr>
        <p:spPr>
          <a:xfrm>
            <a:off x="3844078" y="0"/>
            <a:ext cx="834793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="" xmlns:a16="http://schemas.microsoft.com/office/drawing/2014/main" id="{6E3FA348-8010-B449-9E38-19DD5D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05" y="264942"/>
            <a:ext cx="6495752" cy="400239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="" xmlns:a16="http://schemas.microsoft.com/office/drawing/2014/main" id="{1CE8A25C-13AE-DA4B-B4A6-90EBAB2E3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337" y="2324100"/>
            <a:ext cx="6353251" cy="2209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</a:t>
            </a:r>
            <a:r>
              <a:rPr lang="en-US"/>
              <a:t>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6" y="3141233"/>
            <a:ext cx="4538271" cy="3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0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56" y="311684"/>
            <a:ext cx="5304033" cy="1041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89" y="2163487"/>
            <a:ext cx="8922383" cy="519358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69529"/>
            <a:ext cx="4273727" cy="20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8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19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07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49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73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0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1E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50"/>
          <a:stretch/>
        </p:blipFill>
        <p:spPr>
          <a:xfrm>
            <a:off x="0" y="0"/>
            <a:ext cx="424844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9"/>
          <a:stretch/>
        </p:blipFill>
        <p:spPr>
          <a:xfrm>
            <a:off x="6838894" y="0"/>
            <a:ext cx="5353106" cy="6858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3375953" y="730981"/>
            <a:ext cx="6415088" cy="140652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NHẬP TIÊU ĐỀ</a:t>
            </a:r>
          </a:p>
        </p:txBody>
      </p:sp>
    </p:spTree>
    <p:extLst>
      <p:ext uri="{BB962C8B-B14F-4D97-AF65-F5344CB8AC3E}">
        <p14:creationId xmlns:p14="http://schemas.microsoft.com/office/powerpoint/2010/main" val="1299127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84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44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29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2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11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2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02" y="3511194"/>
            <a:ext cx="5132509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-1" y="801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20" y="-102717"/>
            <a:ext cx="2388749" cy="1119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0981" y="133562"/>
            <a:ext cx="3397321" cy="512886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46986" y="6544140"/>
            <a:ext cx="2876359" cy="2368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 b="1" smtClean="0">
                <a:solidFill>
                  <a:srgbClr val="046893"/>
                </a:solidFill>
                <a:effectLst/>
                <a:latin typeface="San Francisco Text Light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@2020  ITG - </a:t>
            </a:r>
            <a:r>
              <a:rPr lang="en-US" sz="110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ADVANTECH</a:t>
            </a:r>
          </a:p>
        </p:txBody>
      </p:sp>
    </p:spTree>
    <p:extLst>
      <p:ext uri="{BB962C8B-B14F-4D97-AF65-F5344CB8AC3E}">
        <p14:creationId xmlns:p14="http://schemas.microsoft.com/office/powerpoint/2010/main" val="86691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47" y="3234209"/>
            <a:ext cx="5639368" cy="3767629"/>
          </a:xfrm>
          <a:prstGeom prst="rect">
            <a:avLst/>
          </a:prstGeom>
        </p:spPr>
      </p:pic>
      <p:pic>
        <p:nvPicPr>
          <p:cNvPr id="7" name="Picture 3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855" y="38299"/>
            <a:ext cx="1252989" cy="5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664857"/>
            <a:ext cx="106863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8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1" y="801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20" y="-102717"/>
            <a:ext cx="2388749" cy="111986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46986" y="6544140"/>
            <a:ext cx="2876359" cy="2368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 b="1" smtClean="0">
                <a:solidFill>
                  <a:srgbClr val="046893"/>
                </a:solidFill>
                <a:effectLst/>
                <a:latin typeface="San Francisco Text Light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@2020  ITG - </a:t>
            </a:r>
            <a:r>
              <a:rPr lang="en-US" sz="110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ADVANTECH</a:t>
            </a:r>
          </a:p>
        </p:txBody>
      </p:sp>
    </p:spTree>
    <p:extLst>
      <p:ext uri="{BB962C8B-B14F-4D97-AF65-F5344CB8AC3E}">
        <p14:creationId xmlns:p14="http://schemas.microsoft.com/office/powerpoint/2010/main" val="80872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9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1" y="801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20" y="-102717"/>
            <a:ext cx="2388749" cy="111986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46986" y="6544140"/>
            <a:ext cx="2876359" cy="2368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 b="1" smtClean="0">
                <a:solidFill>
                  <a:srgbClr val="046893"/>
                </a:solidFill>
                <a:effectLst/>
                <a:latin typeface="San Francisco Text Light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@2020  ITG - </a:t>
            </a:r>
            <a:r>
              <a:rPr lang="en-US" sz="110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ADVANTECH</a:t>
            </a:r>
          </a:p>
        </p:txBody>
      </p:sp>
    </p:spTree>
    <p:extLst>
      <p:ext uri="{BB962C8B-B14F-4D97-AF65-F5344CB8AC3E}">
        <p14:creationId xmlns:p14="http://schemas.microsoft.com/office/powerpoint/2010/main" val="315156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848277" y="753596"/>
            <a:ext cx="6705600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88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081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75227" y="6448034"/>
            <a:ext cx="590551" cy="3048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750" b="1" smtClean="0">
                <a:solidFill>
                  <a:prstClr val="black">
                    <a:tint val="75000"/>
                  </a:prst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750" b="1">
              <a:solidFill>
                <a:prstClr val="black">
                  <a:tint val="75000"/>
                </a:prst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848277" y="484650"/>
            <a:ext cx="10686395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16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75227" y="6469551"/>
            <a:ext cx="590551" cy="3048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750" b="1" smtClean="0">
                <a:solidFill>
                  <a:prstClr val="black">
                    <a:tint val="75000"/>
                  </a:prst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750" b="1">
              <a:solidFill>
                <a:prstClr val="black">
                  <a:tint val="75000"/>
                </a:prst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4" y="635257"/>
            <a:ext cx="10686395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53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7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27931" y="6206358"/>
            <a:ext cx="590551" cy="3048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750" b="1" smtClean="0">
                <a:solidFill>
                  <a:prstClr val="black">
                    <a:tint val="75000"/>
                  </a:prst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750" b="1">
              <a:solidFill>
                <a:prstClr val="black">
                  <a:tint val="75000"/>
                </a:prst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E26008A-1EEF-674B-B2C5-AF0210669E9C}"/>
              </a:ext>
            </a:extLst>
          </p:cNvPr>
          <p:cNvCxnSpPr/>
          <p:nvPr userDrawn="1"/>
        </p:nvCxnSpPr>
        <p:spPr>
          <a:xfrm>
            <a:off x="790904" y="1182413"/>
            <a:ext cx="10610195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57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7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74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40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64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6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27929" y="6206358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E26008A-1EEF-674B-B2C5-AF0210669E9C}"/>
              </a:ext>
            </a:extLst>
          </p:cNvPr>
          <p:cNvCxnSpPr/>
          <p:nvPr userDrawn="1"/>
        </p:nvCxnSpPr>
        <p:spPr>
          <a:xfrm>
            <a:off x="790903" y="1182413"/>
            <a:ext cx="106101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94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580633" y="6111766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1119352"/>
            <a:ext cx="70287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64" y="-2186985"/>
            <a:ext cx="7698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3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675226" y="6222124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664857"/>
            <a:ext cx="106863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22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800725" y="6427076"/>
            <a:ext cx="59055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1FE9FA-FE85-4A93-971F-8FAA72825625}" type="slidenum">
              <a:rPr lang="en-US" sz="1000" b="1" smtClean="0">
                <a:solidFill>
                  <a:srgbClr val="000000">
                    <a:tint val="75000"/>
                  </a:srgbClr>
                </a:solidFill>
                <a:latin typeface="SF Compact Display" panose="020B0304030202060204" pitchFamily="34" charset="77"/>
                <a:cs typeface="Arial" panose="020B0604020202020204" pitchFamily="34" charset="0"/>
              </a:rPr>
              <a:pPr/>
              <a:t>‹#›</a:t>
            </a:fld>
            <a:endParaRPr lang="en-US" sz="1000" b="1">
              <a:solidFill>
                <a:srgbClr val="000000">
                  <a:tint val="75000"/>
                </a:srgbClr>
              </a:solidFill>
              <a:latin typeface="SF Compact Display" panose="020B030403020206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0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21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0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33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3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5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5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15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01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69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66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3234209"/>
            <a:ext cx="4522732" cy="3767629"/>
          </a:xfrm>
          <a:prstGeom prst="rect">
            <a:avLst/>
          </a:prstGeom>
        </p:spPr>
      </p:pic>
      <p:pic>
        <p:nvPicPr>
          <p:cNvPr id="6" name="Picture 3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855" y="38299"/>
            <a:ext cx="1252989" cy="5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73E3B53-E090-C047-A2F6-7019417CF232}"/>
              </a:ext>
            </a:extLst>
          </p:cNvPr>
          <p:cNvCxnSpPr>
            <a:cxnSpLocks/>
          </p:cNvCxnSpPr>
          <p:nvPr userDrawn="1"/>
        </p:nvCxnSpPr>
        <p:spPr>
          <a:xfrm>
            <a:off x="790903" y="664857"/>
            <a:ext cx="10686394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43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87" y="0"/>
            <a:ext cx="385876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36E88E4-96AE-7643-BC68-7C11579D8D55}"/>
              </a:ext>
            </a:extLst>
          </p:cNvPr>
          <p:cNvSpPr/>
          <p:nvPr userDrawn="1"/>
        </p:nvSpPr>
        <p:spPr>
          <a:xfrm>
            <a:off x="3844078" y="0"/>
            <a:ext cx="834793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="" xmlns:a16="http://schemas.microsoft.com/office/drawing/2014/main" id="{6E3FA348-8010-B449-9E38-19DD5D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05" y="264942"/>
            <a:ext cx="6495752" cy="400239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="" xmlns:a16="http://schemas.microsoft.com/office/drawing/2014/main" id="{1CE8A25C-13AE-DA4B-B4A6-90EBAB2E3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337" y="2324100"/>
            <a:ext cx="6353251" cy="2209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</a:t>
            </a:r>
            <a:r>
              <a:rPr lang="en-US"/>
              <a:t>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6" y="3141233"/>
            <a:ext cx="4538271" cy="3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41E2C0-EFF2-E24F-9A0E-765A7CD58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2500"/>
            <a:ext cx="12192000" cy="463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0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BE832-2FC3-4E07-8588-D66EAFFA788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354E-F15B-40E2-9684-2591CB877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3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1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SF Compact Display" panose="020B030403020206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460B0-65D0-44C7-B277-2D7883A81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540-1556-423C-8BA3-B13DBC749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3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E9FA-FE85-4A93-971F-8FAA728256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SF Compact Display" panose="020B030403020206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F Compact Display" panose="020B030403020206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825729" y="2061018"/>
            <a:ext cx="2859579" cy="477134"/>
          </a:xfrm>
        </p:spPr>
        <p:txBody>
          <a:bodyPr>
            <a:normAutofit/>
          </a:bodyPr>
          <a:lstStyle/>
          <a:p>
            <a:pPr algn="l"/>
            <a:r>
              <a:rPr lang="en-US" smtClean="0"/>
              <a:t>ITG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803564" y="271463"/>
            <a:ext cx="7946784" cy="346075"/>
          </a:xfrm>
        </p:spPr>
        <p:txBody>
          <a:bodyPr/>
          <a:lstStyle/>
          <a:p>
            <a:r>
              <a:rPr lang="en-US" dirty="0" smtClean="0"/>
              <a:t>FUNITURE </a:t>
            </a:r>
            <a:r>
              <a:rPr lang="en-US" smtClean="0"/>
              <a:t>AND </a:t>
            </a:r>
            <a:r>
              <a:rPr lang="en-US" smtClean="0"/>
              <a:t>CONSTRUCTION </a:t>
            </a:r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26233"/>
              </p:ext>
            </p:extLst>
          </p:nvPr>
        </p:nvGraphicFramePr>
        <p:xfrm>
          <a:off x="785497" y="883786"/>
          <a:ext cx="10724859" cy="5439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741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Customer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Address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 smtClean="0"/>
                        <a:t>Jager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Funiture</a:t>
                      </a:r>
                      <a:r>
                        <a:rPr lang="en-US" sz="1400" baseline="0" dirty="0" smtClean="0"/>
                        <a:t> Manufacture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aseline="0" dirty="0" smtClean="0"/>
                        <a:t>Lot E, </a:t>
                      </a:r>
                      <a:r>
                        <a:rPr lang="en-US" sz="1400" baseline="0" dirty="0" err="1" smtClean="0"/>
                        <a:t>Binh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Xuyen</a:t>
                      </a:r>
                      <a:r>
                        <a:rPr lang="en-US" sz="1400" baseline="0" dirty="0" smtClean="0"/>
                        <a:t> IZ, Huong </a:t>
                      </a:r>
                      <a:r>
                        <a:rPr lang="en-US" sz="1400" baseline="0" dirty="0" err="1" smtClean="0"/>
                        <a:t>Canh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Vinh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Phuc</a:t>
                      </a:r>
                      <a:endParaRPr lang="en-US" sz="14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Kim Sen </a:t>
                      </a:r>
                      <a:r>
                        <a:rPr lang="en-US" sz="1400" dirty="0" err="1" smtClean="0"/>
                        <a:t>Industruy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Jsc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Phong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IZ, Yen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Phong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Bac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Ninh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Ngoc</a:t>
                      </a:r>
                      <a:r>
                        <a:rPr lang="en-US" sz="1400" baseline="0" dirty="0" smtClean="0"/>
                        <a:t> Son </a:t>
                      </a:r>
                      <a:r>
                        <a:rPr lang="en-US" sz="1400" baseline="0" dirty="0" err="1" smtClean="0"/>
                        <a:t>Hafuco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Ngoc Son </a:t>
                      </a:r>
                      <a:r>
                        <a:rPr lang="en-US" sz="1400" baseline="0" dirty="0" err="1" smtClean="0"/>
                        <a:t>Iz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Chuong</a:t>
                      </a:r>
                      <a:r>
                        <a:rPr lang="en-US" sz="1400" baseline="0" dirty="0" smtClean="0"/>
                        <a:t> My,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Trung Luong, </a:t>
                      </a:r>
                      <a:r>
                        <a:rPr lang="en-US" sz="1400" baseline="0" dirty="0" err="1" smtClean="0"/>
                        <a:t>Binh</a:t>
                      </a:r>
                      <a:r>
                        <a:rPr lang="en-US" sz="1400" baseline="0" dirty="0" smtClean="0"/>
                        <a:t> Luc, Ha 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RICCO</a:t>
                      </a:r>
                      <a:r>
                        <a:rPr lang="en-US" sz="1400" baseline="0" dirty="0" smtClean="0"/>
                        <a:t> Glass and Aluminum Co., Ltd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Tan Truong, Cam </a:t>
                      </a:r>
                      <a:r>
                        <a:rPr lang="en-US" sz="1400" baseline="0" dirty="0" err="1" smtClean="0"/>
                        <a:t>Giang</a:t>
                      </a:r>
                      <a:r>
                        <a:rPr lang="en-US" sz="1400" baseline="0" dirty="0" smtClean="0"/>
                        <a:t>, Hai Duong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Lot 12, </a:t>
                      </a:r>
                      <a:r>
                        <a:rPr lang="en-US" sz="1400" baseline="0" dirty="0" err="1" smtClean="0"/>
                        <a:t>Quang</a:t>
                      </a:r>
                      <a:r>
                        <a:rPr lang="en-US" sz="1400" baseline="0" dirty="0" smtClean="0"/>
                        <a:t> Minh IZ, Me Linh,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15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East Asia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Aluminum Co., Ltd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Tan Dan, Chi Linh, Hai Duong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327" y="2639871"/>
            <a:ext cx="1719857" cy="827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82" y="3594757"/>
            <a:ext cx="1726290" cy="869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375" y="4663553"/>
            <a:ext cx="1726290" cy="669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382" y="5660039"/>
            <a:ext cx="1764166" cy="513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946" y="1773890"/>
            <a:ext cx="1522726" cy="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809105" y="271463"/>
            <a:ext cx="7941243" cy="346075"/>
          </a:xfrm>
        </p:spPr>
        <p:txBody>
          <a:bodyPr/>
          <a:lstStyle/>
          <a:p>
            <a:r>
              <a:rPr lang="en-US" smtClean="0"/>
              <a:t>PRINTING AND PACKAGING</a:t>
            </a:r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788926"/>
              </p:ext>
            </p:extLst>
          </p:nvPr>
        </p:nvGraphicFramePr>
        <p:xfrm>
          <a:off x="779955" y="850534"/>
          <a:ext cx="11062910" cy="550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122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Customer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Address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 smtClean="0"/>
                        <a:t>Goldsun</a:t>
                      </a:r>
                      <a:r>
                        <a:rPr lang="en-US" sz="1400" dirty="0" smtClean="0"/>
                        <a:t> Printing and Packaging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</a:t>
                      </a:r>
                      <a:r>
                        <a:rPr lang="en-US" sz="1400" baseline="0" dirty="0" err="1" smtClean="0"/>
                        <a:t>Phu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Dien</a:t>
                      </a:r>
                      <a:r>
                        <a:rPr lang="en-US" sz="1400" baseline="0" dirty="0" smtClean="0"/>
                        <a:t> IZ, Bac </a:t>
                      </a:r>
                      <a:r>
                        <a:rPr lang="en-US" sz="1400" baseline="0" dirty="0" err="1" smtClean="0"/>
                        <a:t>Tu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Liem</a:t>
                      </a:r>
                      <a:r>
                        <a:rPr lang="en-US" sz="1400" baseline="0" dirty="0" smtClean="0"/>
                        <a:t>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Lot H12, Que Vo 1 IZ, Bac </a:t>
                      </a:r>
                      <a:r>
                        <a:rPr lang="en-US" sz="1400" baseline="0" dirty="0" err="1" smtClean="0"/>
                        <a:t>Ninh</a:t>
                      </a:r>
                      <a:endParaRPr lang="en-US" sz="14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3: Lot T2, Que Vo 2 IZ, Bac </a:t>
                      </a:r>
                      <a:r>
                        <a:rPr lang="en-US" sz="1400" baseline="0" dirty="0" err="1" smtClean="0"/>
                        <a:t>Ninh</a:t>
                      </a:r>
                      <a:endParaRPr lang="en-US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Agriculture Printing</a:t>
                      </a:r>
                      <a:r>
                        <a:rPr lang="en-US" sz="1400" baseline="0" dirty="0" smtClean="0"/>
                        <a:t> and Packaging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Ngoc Hoi IZ, Thanh Tri,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Pho </a:t>
                      </a:r>
                      <a:r>
                        <a:rPr lang="en-US" sz="1400" baseline="0" dirty="0" err="1" smtClean="0"/>
                        <a:t>Noi</a:t>
                      </a:r>
                      <a:r>
                        <a:rPr lang="en-US" sz="1400" baseline="0" dirty="0" smtClean="0"/>
                        <a:t> IZ, My </a:t>
                      </a:r>
                      <a:r>
                        <a:rPr lang="en-US" sz="1400" baseline="0" dirty="0" err="1" smtClean="0"/>
                        <a:t>Hao</a:t>
                      </a:r>
                      <a:r>
                        <a:rPr lang="en-US" sz="1400" baseline="0" dirty="0" smtClean="0"/>
                        <a:t>, Hung Yen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Tien Thanh Packaging Co.,</a:t>
                      </a:r>
                      <a:r>
                        <a:rPr lang="en-US" sz="1400" baseline="0" dirty="0" smtClean="0"/>
                        <a:t> Ltd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Lot G11, Que Vo 1 IZ, Bac </a:t>
                      </a:r>
                      <a:r>
                        <a:rPr lang="en-US" sz="1400" baseline="0" dirty="0" err="1" smtClean="0"/>
                        <a:t>Ninh</a:t>
                      </a:r>
                      <a:endParaRPr lang="en-US" sz="1400" baseline="0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Lot C1-3, Que Vo 1 IZ, Bac </a:t>
                      </a:r>
                      <a:r>
                        <a:rPr lang="en-US" sz="1400" baseline="0" dirty="0" err="1" smtClean="0"/>
                        <a:t>Ninh</a:t>
                      </a:r>
                      <a:endParaRPr lang="en-US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 smtClean="0"/>
                        <a:t>Cuu</a:t>
                      </a:r>
                      <a:r>
                        <a:rPr lang="en-US" sz="1400" dirty="0" smtClean="0"/>
                        <a:t> Long Packaging</a:t>
                      </a:r>
                      <a:r>
                        <a:rPr lang="en-US" sz="1400" baseline="0" dirty="0" smtClean="0"/>
                        <a:t> Corp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1: Lot 49H, </a:t>
                      </a:r>
                      <a:r>
                        <a:rPr lang="en-US" sz="1400" baseline="0" dirty="0" err="1" smtClean="0"/>
                        <a:t>Quang</a:t>
                      </a:r>
                      <a:r>
                        <a:rPr lang="en-US" sz="1400" baseline="0" dirty="0" smtClean="0"/>
                        <a:t> Minh IZ, Me Linh,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2: Lot CN7, </a:t>
                      </a:r>
                      <a:r>
                        <a:rPr lang="en-US" sz="1400" baseline="0" dirty="0" err="1" smtClean="0"/>
                        <a:t>Phuc</a:t>
                      </a:r>
                      <a:r>
                        <a:rPr lang="en-US" sz="1400" baseline="0" dirty="0" smtClean="0"/>
                        <a:t> Yen IZ, </a:t>
                      </a:r>
                      <a:r>
                        <a:rPr lang="en-US" sz="1400" baseline="0" dirty="0" err="1" smtClean="0"/>
                        <a:t>Phuc</a:t>
                      </a:r>
                      <a:r>
                        <a:rPr lang="en-US" sz="1400" baseline="0" dirty="0" smtClean="0"/>
                        <a:t> Yen, </a:t>
                      </a:r>
                      <a:r>
                        <a:rPr lang="en-US" sz="1400" baseline="0" dirty="0" err="1" smtClean="0"/>
                        <a:t>Vinh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Phuc</a:t>
                      </a:r>
                      <a:endParaRPr lang="en-US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20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Song Lam Packaging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Quang</a:t>
                      </a:r>
                      <a:r>
                        <a:rPr lang="en-US" sz="1400" baseline="0" dirty="0" smtClean="0"/>
                        <a:t> Minh IZ, Me Linh,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52" y="1625635"/>
            <a:ext cx="1384010" cy="846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52" y="2685786"/>
            <a:ext cx="1357839" cy="827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955" y="3727550"/>
            <a:ext cx="1480707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073" y="4592874"/>
            <a:ext cx="1175437" cy="727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847" y="5531237"/>
            <a:ext cx="769620" cy="7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0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786938" y="271463"/>
            <a:ext cx="7963410" cy="346075"/>
          </a:xfrm>
        </p:spPr>
        <p:txBody>
          <a:bodyPr/>
          <a:lstStyle/>
          <a:p>
            <a:r>
              <a:rPr lang="en-US" smtClean="0"/>
              <a:t>PHARMACEUTICALS, </a:t>
            </a:r>
            <a:r>
              <a:rPr lang="en-US" dirty="0" smtClean="0"/>
              <a:t>FOOD AND BEVERAGE</a:t>
            </a:r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67323"/>
              </p:ext>
            </p:extLst>
          </p:nvPr>
        </p:nvGraphicFramePr>
        <p:xfrm>
          <a:off x="763329" y="839450"/>
          <a:ext cx="10724860" cy="5439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74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Customer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Address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 smtClean="0"/>
                        <a:t>Traphaco</a:t>
                      </a:r>
                      <a:r>
                        <a:rPr lang="en-US" sz="1400" baseline="0" dirty="0" smtClean="0"/>
                        <a:t> CNC </a:t>
                      </a:r>
                      <a:r>
                        <a:rPr lang="en-US" sz="1400" baseline="0" dirty="0" err="1" smtClean="0"/>
                        <a:t>Phamaceutical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aseline="0" dirty="0" smtClean="0"/>
                        <a:t>Factory: Nhu </a:t>
                      </a:r>
                      <a:r>
                        <a:rPr lang="en-US" sz="1400" baseline="0" dirty="0" err="1" smtClean="0"/>
                        <a:t>Quynh</a:t>
                      </a:r>
                      <a:r>
                        <a:rPr lang="en-US" sz="1400" baseline="0" dirty="0" smtClean="0"/>
                        <a:t>, Van Lam, Hung Yen</a:t>
                      </a:r>
                      <a:endParaRPr lang="en-US" sz="14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Nam </a:t>
                      </a:r>
                      <a:r>
                        <a:rPr lang="en-US" sz="1400" dirty="0" err="1" smtClean="0"/>
                        <a:t>Duoc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Phamaceutical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 Truong Cong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Giay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Factory: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IZ, Nam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Dinh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Da</a:t>
                      </a:r>
                      <a:r>
                        <a:rPr lang="en-US" sz="1400" baseline="0" dirty="0" smtClean="0"/>
                        <a:t> Nang </a:t>
                      </a:r>
                      <a:r>
                        <a:rPr lang="en-US" sz="1400" baseline="0" dirty="0" err="1" smtClean="0"/>
                        <a:t>Phamaceutical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Mediacl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02 Phan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Dinh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Phuc</a:t>
                      </a:r>
                      <a:r>
                        <a:rPr lang="en-US" sz="1400" baseline="0" dirty="0" smtClean="0"/>
                        <a:t>, Da Nang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 smtClean="0"/>
                        <a:t>Dalat</a:t>
                      </a:r>
                      <a:r>
                        <a:rPr lang="en-US" sz="1400" dirty="0" smtClean="0"/>
                        <a:t> Wine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Jsc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Phat Chi IZ, </a:t>
                      </a:r>
                      <a:r>
                        <a:rPr lang="en-US" sz="1400" dirty="0" err="1" smtClean="0"/>
                        <a:t>Dalat</a:t>
                      </a:r>
                      <a:r>
                        <a:rPr lang="en-US" sz="1400" dirty="0" smtClean="0"/>
                        <a:t> City, Lam Dong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25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Long Hai Co., Ltd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Gia </a:t>
                      </a:r>
                      <a:r>
                        <a:rPr lang="en-US" sz="1400" dirty="0" err="1" smtClean="0"/>
                        <a:t>Xuyen</a:t>
                      </a:r>
                      <a:r>
                        <a:rPr lang="en-US" sz="1400" dirty="0" smtClean="0"/>
                        <a:t> IZ, Hai Duong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459" y="1847656"/>
            <a:ext cx="1901828" cy="407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623" y="2782276"/>
            <a:ext cx="1949588" cy="481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42" y="3559269"/>
            <a:ext cx="1207549" cy="827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70" y="4513542"/>
            <a:ext cx="1382899" cy="845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924" y="5434393"/>
            <a:ext cx="1314671" cy="8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698267" y="271463"/>
            <a:ext cx="7957868" cy="346075"/>
          </a:xfrm>
        </p:spPr>
        <p:txBody>
          <a:bodyPr/>
          <a:lstStyle/>
          <a:p>
            <a:r>
              <a:rPr lang="en-US" dirty="0" smtClean="0"/>
              <a:t>DISTRIBUTION </a:t>
            </a:r>
            <a:r>
              <a:rPr lang="en-US" smtClean="0"/>
              <a:t>AND </a:t>
            </a:r>
            <a:r>
              <a:rPr lang="en-US" smtClean="0"/>
              <a:t>RETAILS</a:t>
            </a:r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11153"/>
              </p:ext>
            </p:extLst>
          </p:nvPr>
        </p:nvGraphicFramePr>
        <p:xfrm>
          <a:off x="796581" y="811740"/>
          <a:ext cx="10730401" cy="5439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797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Customer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Address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26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K&amp;G Vietnam</a:t>
                      </a:r>
                      <a:r>
                        <a:rPr lang="en-US" sz="1400" baseline="0" dirty="0" smtClean="0"/>
                        <a:t> Investment </a:t>
                      </a:r>
                      <a:r>
                        <a:rPr lang="en-US" sz="1400" dirty="0" smtClean="0"/>
                        <a:t>Corporation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aseline="0" dirty="0" smtClean="0"/>
                        <a:t>Floor 11, Song Da Tower, Pham Hung,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27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Weldcom</a:t>
                      </a:r>
                      <a:r>
                        <a:rPr lang="en-US" sz="1400" baseline="0" dirty="0" smtClean="0"/>
                        <a:t> Industry </a:t>
                      </a:r>
                      <a:r>
                        <a:rPr lang="en-US" sz="1400" dirty="0" smtClean="0"/>
                        <a:t>Corporation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285A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Ngo Gia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Long Bien, Ha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Nguyen Ha Corporation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3-4</a:t>
                      </a:r>
                      <a:r>
                        <a:rPr lang="en-US" sz="1400" baseline="0" dirty="0" smtClean="0"/>
                        <a:t> Nguyen Van Thu, </a:t>
                      </a:r>
                      <a:r>
                        <a:rPr lang="en-US" sz="1400" baseline="0" dirty="0" err="1" smtClean="0"/>
                        <a:t>Quan</a:t>
                      </a:r>
                      <a:r>
                        <a:rPr lang="en-US" sz="1400" baseline="0" dirty="0" smtClean="0"/>
                        <a:t> I, HCM City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29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KANSAI</a:t>
                      </a:r>
                      <a:r>
                        <a:rPr lang="en-US" sz="1400" baseline="0" dirty="0" smtClean="0"/>
                        <a:t> – </a:t>
                      </a:r>
                      <a:r>
                        <a:rPr lang="en-US" sz="1400" baseline="0" dirty="0" err="1" smtClean="0"/>
                        <a:t>Alphanam</a:t>
                      </a:r>
                      <a:r>
                        <a:rPr lang="en-US" sz="1400" baseline="0" dirty="0" smtClean="0"/>
                        <a:t> Paint </a:t>
                      </a:r>
                      <a:r>
                        <a:rPr lang="en-US" sz="1400" dirty="0" smtClean="0"/>
                        <a:t>Corporation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Pho </a:t>
                      </a:r>
                      <a:r>
                        <a:rPr lang="en-US" sz="1400" dirty="0" err="1" smtClean="0"/>
                        <a:t>Noi</a:t>
                      </a:r>
                      <a:r>
                        <a:rPr lang="en-US" sz="1400" dirty="0" smtClean="0"/>
                        <a:t> A IZ, Trung </a:t>
                      </a:r>
                      <a:r>
                        <a:rPr lang="en-US" sz="1400" dirty="0" err="1" smtClean="0"/>
                        <a:t>Trac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Van Lam, Hung Yen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30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Elmich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Vietnam Corporation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Floor 17, 319 Tower,</a:t>
                      </a:r>
                      <a:r>
                        <a:rPr lang="en-US" sz="1400" baseline="0" dirty="0" smtClean="0"/>
                        <a:t> Le Van Luong Street,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454" y="1591601"/>
            <a:ext cx="1327889" cy="840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844" y="2645121"/>
            <a:ext cx="1724710" cy="689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220" y="3519138"/>
            <a:ext cx="894968" cy="861821"/>
          </a:xfrm>
          <a:prstGeom prst="rect">
            <a:avLst/>
          </a:prstGeom>
        </p:spPr>
      </p:pic>
      <p:pic>
        <p:nvPicPr>
          <p:cNvPr id="9" name="Picture 8" descr="Kansai Paint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44" y="4602447"/>
            <a:ext cx="1774586" cy="5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922" y="5527632"/>
            <a:ext cx="1624719" cy="5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76" y="570475"/>
            <a:ext cx="113390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sz="32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TYPICAL </a:t>
            </a:r>
            <a:r>
              <a:rPr kumimoji="1" lang="en-US" sz="32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PROJECT </a:t>
            </a:r>
            <a:r>
              <a:rPr kumimoji="1" lang="en-US" sz="32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LIST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76B3EE06-FE28-E643-8E1A-55EEE6B81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21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8997653" y="2942627"/>
            <a:ext cx="2979009" cy="352950"/>
          </a:xfrm>
        </p:spPr>
        <p:txBody>
          <a:bodyPr/>
          <a:lstStyle/>
          <a:p>
            <a:r>
              <a:rPr lang="en-US" dirty="0" smtClean="0"/>
              <a:t>3S ERP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err="1" smtClean="0"/>
              <a:t>Mrs</a:t>
            </a:r>
            <a:r>
              <a:rPr lang="en-US" smtClean="0"/>
              <a:t> </a:t>
            </a:r>
            <a:r>
              <a:rPr lang="en-US" err="1" smtClean="0"/>
              <a:t>Oanh</a:t>
            </a:r>
            <a:r>
              <a:rPr lang="en-US" smtClean="0"/>
              <a:t> – Project Management</a:t>
            </a:r>
          </a:p>
          <a:p>
            <a:r>
              <a:rPr lang="en-US" smtClean="0"/>
              <a:t>Mobile – 0904 283 696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2950029" y="229055"/>
            <a:ext cx="7634979" cy="346075"/>
          </a:xfrm>
        </p:spPr>
        <p:txBody>
          <a:bodyPr/>
          <a:lstStyle/>
          <a:p>
            <a:r>
              <a:rPr lang="en-US" dirty="0" smtClean="0"/>
              <a:t>RHYTHM </a:t>
            </a:r>
            <a:r>
              <a:rPr lang="en-US" dirty="0"/>
              <a:t>PRECISION </a:t>
            </a:r>
            <a:r>
              <a:rPr lang="en-US" dirty="0" smtClean="0"/>
              <a:t>VIET </a:t>
            </a:r>
            <a:r>
              <a:rPr lang="en-US" dirty="0"/>
              <a:t>NAM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8997653" y="1555179"/>
            <a:ext cx="2979009" cy="499439"/>
          </a:xfrm>
        </p:spPr>
        <p:txBody>
          <a:bodyPr/>
          <a:lstStyle/>
          <a:p>
            <a:r>
              <a:rPr lang="en-US"/>
              <a:t>Molding, Injection, SMT, Assembly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smtClean="0"/>
              <a:t>01/2019 </a:t>
            </a:r>
            <a:r>
              <a:rPr lang="en-US"/>
              <a:t>– </a:t>
            </a:r>
            <a:r>
              <a:rPr lang="en-US" smtClean="0"/>
              <a:t>11/2019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F0EF"/>
              </a:clrFrom>
              <a:clrTo>
                <a:srgbClr val="EE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" y="195705"/>
            <a:ext cx="2277538" cy="4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712" b="97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" name="AutoShape 4" descr="RHYTHM PRECISION VIETNAM CO.,LTD(リズム・プレシジョン・ベトナム) | Mapi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69" y="1387433"/>
            <a:ext cx="3339874" cy="2053224"/>
          </a:xfrm>
          <a:prstGeom prst="rect">
            <a:avLst/>
          </a:prstGeom>
        </p:spPr>
      </p:pic>
      <p:pic>
        <p:nvPicPr>
          <p:cNvPr id="19" name="Picture Placeholder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r="23180"/>
          <a:stretch>
            <a:fillRect/>
          </a:stretch>
        </p:blipFill>
        <p:spPr>
          <a:xfrm>
            <a:off x="4198258" y="3767904"/>
            <a:ext cx="3465286" cy="2018839"/>
          </a:xfrm>
          <a:prstGeom prst="rect">
            <a:avLst/>
          </a:prstGeom>
        </p:spPr>
      </p:pic>
      <p:sp>
        <p:nvSpPr>
          <p:cNvPr id="20" name="Round Same Side Corner Rectangle 19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46" y="3718560"/>
            <a:ext cx="2429554" cy="24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8997653" y="2942627"/>
            <a:ext cx="2979009" cy="352950"/>
          </a:xfrm>
        </p:spPr>
        <p:txBody>
          <a:bodyPr/>
          <a:lstStyle/>
          <a:p>
            <a:r>
              <a:rPr lang="en-US"/>
              <a:t>ERP, 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err="1" smtClean="0"/>
              <a:t>Mr</a:t>
            </a:r>
            <a:r>
              <a:rPr lang="en-US" smtClean="0"/>
              <a:t> </a:t>
            </a:r>
            <a:r>
              <a:rPr lang="en-US" err="1" smtClean="0"/>
              <a:t>Tu</a:t>
            </a:r>
            <a:r>
              <a:rPr lang="en-US" smtClean="0"/>
              <a:t> Anh – Project Manager</a:t>
            </a:r>
          </a:p>
          <a:p>
            <a:r>
              <a:rPr lang="en-US" smtClean="0"/>
              <a:t>Mobile – 0903 417 383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714501" y="229055"/>
            <a:ext cx="8870508" cy="346075"/>
          </a:xfrm>
        </p:spPr>
        <p:txBody>
          <a:bodyPr/>
          <a:lstStyle/>
          <a:p>
            <a:r>
              <a:rPr lang="en-US" dirty="0" smtClean="0"/>
              <a:t>GOSHI </a:t>
            </a:r>
            <a:r>
              <a:rPr lang="en-US" dirty="0"/>
              <a:t>– </a:t>
            </a:r>
            <a:r>
              <a:rPr lang="en-US" dirty="0" smtClean="0"/>
              <a:t>THANG LONG AUTO PARTS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8997653" y="1555179"/>
            <a:ext cx="2979009" cy="499439"/>
          </a:xfrm>
        </p:spPr>
        <p:txBody>
          <a:bodyPr/>
          <a:lstStyle/>
          <a:p>
            <a:r>
              <a:rPr lang="en-US" smtClean="0"/>
              <a:t>Mechanical Devices for Honda</a:t>
            </a:r>
            <a:r>
              <a:rPr lang="en-US"/>
              <a:t>, Yamaha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smtClean="0"/>
              <a:t>04/2019 </a:t>
            </a:r>
            <a:r>
              <a:rPr lang="en-US"/>
              <a:t>– </a:t>
            </a:r>
            <a:r>
              <a:rPr lang="en-US" smtClean="0"/>
              <a:t>01/2020</a:t>
            </a:r>
            <a:endParaRPr lang="en-US"/>
          </a:p>
        </p:txBody>
      </p:sp>
      <p:sp>
        <p:nvSpPr>
          <p:cNvPr id="15" name="AutoShape 4" descr="RHYTHM PRECISION VIETNAM CO.,LTD(リズム・プレシジョン・ベトナム) | Mapi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20822"/>
            <a:ext cx="780824" cy="780824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04" y="1453236"/>
            <a:ext cx="3218996" cy="17691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947" y="1453236"/>
            <a:ext cx="3794044" cy="17691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95" y="3656846"/>
            <a:ext cx="3224405" cy="21530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947" y="3656846"/>
            <a:ext cx="3794044" cy="21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 smtClean="0"/>
              <a:t>ERP, 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</a:t>
            </a:r>
            <a:r>
              <a:rPr lang="en-US" dirty="0" err="1" smtClean="0"/>
              <a:t>Khanh</a:t>
            </a:r>
            <a:r>
              <a:rPr lang="en-US" dirty="0" smtClean="0"/>
              <a:t> Ly – Project Director</a:t>
            </a:r>
          </a:p>
          <a:p>
            <a:r>
              <a:rPr lang="en-US" dirty="0" smtClean="0"/>
              <a:t>Mobile – </a:t>
            </a:r>
            <a:r>
              <a:rPr lang="en-US" dirty="0"/>
              <a:t>0904091999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GOLDSUN PRINTING AND PACKAGING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 smtClean="0"/>
              <a:t>Packaging (</a:t>
            </a:r>
            <a:r>
              <a:rPr lang="en-US" dirty="0" err="1" smtClean="0"/>
              <a:t>Flexo</a:t>
            </a:r>
            <a:r>
              <a:rPr lang="en-US" dirty="0" smtClean="0"/>
              <a:t> &amp; </a:t>
            </a:r>
            <a:r>
              <a:rPr lang="en-US" dirty="0" err="1" smtClean="0"/>
              <a:t>Ofset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 smtClean="0"/>
              <a:t>06/2016 – 11/2017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6" y="73420"/>
            <a:ext cx="1143810" cy="699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8" y="1365711"/>
            <a:ext cx="2784763" cy="1775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70" y="1365711"/>
            <a:ext cx="2524125" cy="1819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842" y="3799326"/>
            <a:ext cx="3269487" cy="2448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94" y="3931579"/>
            <a:ext cx="4167448" cy="20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8997653" y="2942627"/>
            <a:ext cx="2979009" cy="352950"/>
          </a:xfrm>
        </p:spPr>
        <p:txBody>
          <a:bodyPr/>
          <a:lstStyle/>
          <a:p>
            <a:r>
              <a:rPr lang="en-US" dirty="0"/>
              <a:t>ERP, </a:t>
            </a:r>
            <a:r>
              <a:rPr lang="en-US" dirty="0" smtClean="0"/>
              <a:t>CRM, </a:t>
            </a:r>
            <a:r>
              <a:rPr lang="en-US" dirty="0" err="1" smtClean="0"/>
              <a:t>eWarranty</a:t>
            </a:r>
            <a:r>
              <a:rPr lang="en-US" dirty="0" smtClean="0"/>
              <a:t>, HRM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Thuy – PM</a:t>
            </a:r>
          </a:p>
          <a:p>
            <a:r>
              <a:rPr lang="en-US" dirty="0" smtClean="0"/>
              <a:t>Mobile – 0918385828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2634343" y="229055"/>
            <a:ext cx="7950666" cy="346075"/>
          </a:xfrm>
        </p:spPr>
        <p:txBody>
          <a:bodyPr/>
          <a:lstStyle/>
          <a:p>
            <a:r>
              <a:rPr lang="en-US" dirty="0" smtClean="0"/>
              <a:t>WELDCOM INDUSTRY CORPORATION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8997653" y="1555179"/>
            <a:ext cx="2979009" cy="499439"/>
          </a:xfrm>
        </p:spPr>
        <p:txBody>
          <a:bodyPr/>
          <a:lstStyle/>
          <a:p>
            <a:r>
              <a:rPr lang="en-US" dirty="0" smtClean="0"/>
              <a:t>Welder, CNC, 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 smtClean="0"/>
              <a:t>06/2015 </a:t>
            </a:r>
            <a:r>
              <a:rPr lang="en-US" dirty="0"/>
              <a:t>– </a:t>
            </a:r>
            <a:r>
              <a:rPr lang="en-US" dirty="0" smtClean="0"/>
              <a:t>02/2016</a:t>
            </a:r>
            <a:endParaRPr lang="en-US" dirty="0"/>
          </a:p>
        </p:txBody>
      </p:sp>
      <p:sp>
        <p:nvSpPr>
          <p:cNvPr id="15" name="AutoShape 4" descr="RHYTHM PRECISION VIETNAM CO.,LTD(リズム・プレシジョン・ベトナム) | Mapi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4" y="92433"/>
            <a:ext cx="1724710" cy="68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85" y="1236067"/>
            <a:ext cx="2654621" cy="2069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877" y="3998105"/>
            <a:ext cx="2918200" cy="2185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03" y="3872331"/>
            <a:ext cx="3099036" cy="242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877" y="1250214"/>
            <a:ext cx="2951428" cy="19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8997653" y="2942627"/>
            <a:ext cx="2979009" cy="352950"/>
          </a:xfrm>
        </p:spPr>
        <p:txBody>
          <a:bodyPr/>
          <a:lstStyle/>
          <a:p>
            <a:r>
              <a:rPr lang="en-US" dirty="0"/>
              <a:t>ERP, </a:t>
            </a:r>
            <a:r>
              <a:rPr lang="en-US" dirty="0" smtClean="0"/>
              <a:t>CRM, </a:t>
            </a:r>
            <a:r>
              <a:rPr lang="en-US" dirty="0" err="1" smtClean="0"/>
              <a:t>eWarranty</a:t>
            </a:r>
            <a:r>
              <a:rPr lang="en-US" dirty="0" smtClean="0"/>
              <a:t>, HRM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err="1" smtClean="0"/>
              <a:t>Mr</a:t>
            </a:r>
            <a:r>
              <a:rPr lang="en-US" dirty="0" smtClean="0"/>
              <a:t> Tuan – PM</a:t>
            </a:r>
          </a:p>
          <a:p>
            <a:r>
              <a:rPr lang="en-US" dirty="0" smtClean="0"/>
              <a:t>Mobile – 0905471362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2634343" y="229055"/>
            <a:ext cx="7950666" cy="346075"/>
          </a:xfrm>
        </p:spPr>
        <p:txBody>
          <a:bodyPr/>
          <a:lstStyle/>
          <a:p>
            <a:r>
              <a:rPr lang="en-US" dirty="0" smtClean="0"/>
              <a:t>NGUYEN HA CORPORATION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8997653" y="1555179"/>
            <a:ext cx="2979009" cy="499439"/>
          </a:xfrm>
        </p:spPr>
        <p:txBody>
          <a:bodyPr/>
          <a:lstStyle/>
          <a:p>
            <a:r>
              <a:rPr lang="en-US" dirty="0" smtClean="0"/>
              <a:t>UPS, BATTERY,…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 smtClean="0"/>
              <a:t>06/2016 </a:t>
            </a:r>
            <a:r>
              <a:rPr lang="en-US" dirty="0"/>
              <a:t>– </a:t>
            </a:r>
            <a:r>
              <a:rPr lang="en-US" dirty="0" smtClean="0"/>
              <a:t>03/2017</a:t>
            </a:r>
            <a:endParaRPr lang="en-US" dirty="0"/>
          </a:p>
        </p:txBody>
      </p:sp>
      <p:sp>
        <p:nvSpPr>
          <p:cNvPr id="15" name="AutoShape 4" descr="RHYTHM PRECISION VIETNAM CO.,LTD(リズム・プレシジョン・ベトナム) | Mapi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3" y="4307"/>
            <a:ext cx="834358" cy="803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122882"/>
            <a:ext cx="3473147" cy="4912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742" y="3823855"/>
            <a:ext cx="3587091" cy="2211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561" y="1300254"/>
            <a:ext cx="3541272" cy="11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843" y="1779235"/>
            <a:ext cx="73779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smtClean="0">
                <a:solidFill>
                  <a:srgbClr val="4B4B4B"/>
                </a:solidFill>
                <a:latin typeface="Arial" charset="0"/>
                <a:ea typeface="ＭＳ Ｐゴシック" charset="-128"/>
                <a:cs typeface="+mj-cs"/>
              </a:rPr>
              <a:t>CONTENTS</a:t>
            </a:r>
            <a:endParaRPr kumimoji="1" lang="en-US" sz="2800">
              <a:solidFill>
                <a:srgbClr val="4B4B4B"/>
              </a:solidFill>
              <a:latin typeface="Arial" charset="0"/>
              <a:ea typeface="ＭＳ Ｐゴシック" charset="-128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69721" y="2282481"/>
            <a:ext cx="8047789" cy="0"/>
          </a:xfrm>
          <a:prstGeom prst="line">
            <a:avLst/>
          </a:prstGeom>
          <a:ln>
            <a:solidFill>
              <a:srgbClr val="25A6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6843" y="2360926"/>
            <a:ext cx="8545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4B4B4B"/>
                </a:solidFill>
                <a:latin typeface="Arial" charset="0"/>
                <a:ea typeface="ＭＳ Ｐゴシック" charset="-128"/>
                <a:cs typeface="+mj-cs"/>
              </a:rPr>
              <a:t>1</a:t>
            </a:r>
            <a:r>
              <a:rPr kumimoji="1" lang="en-US" sz="2000">
                <a:solidFill>
                  <a:srgbClr val="4B4B4B"/>
                </a:solidFill>
                <a:latin typeface="Arial" charset="0"/>
                <a:ea typeface="ＭＳ Ｐゴシック" charset="-128"/>
                <a:cs typeface="+mj-cs"/>
              </a:rPr>
              <a:t>. </a:t>
            </a:r>
            <a:r>
              <a:rPr kumimoji="1" lang="en-US" sz="2000" smtClean="0">
                <a:solidFill>
                  <a:srgbClr val="4B4B4B"/>
                </a:solidFill>
                <a:latin typeface="Arial" charset="0"/>
                <a:ea typeface="ＭＳ Ｐゴシック" charset="-128"/>
                <a:cs typeface="+mj-cs"/>
              </a:rPr>
              <a:t>Introduction About ITG</a:t>
            </a:r>
            <a:endParaRPr kumimoji="1" lang="en-US" sz="2000" dirty="0">
              <a:solidFill>
                <a:srgbClr val="4B4B4B"/>
              </a:solidFill>
              <a:latin typeface="Arial" charset="0"/>
              <a:ea typeface="ＭＳ Ｐゴシック" charset="-128"/>
              <a:cs typeface="+mj-cs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2</a:t>
            </a:r>
            <a:r>
              <a:rPr kumimoji="1" lang="en-US" sz="200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. </a:t>
            </a:r>
            <a:r>
              <a:rPr kumimoji="1" lang="en-US" sz="2000" smtClean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Typical Customer List</a:t>
            </a:r>
            <a:endParaRPr kumimoji="1" lang="en-US" sz="2000" dirty="0">
              <a:solidFill>
                <a:srgbClr val="4B4B4B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3</a:t>
            </a:r>
            <a:r>
              <a:rPr kumimoji="1" lang="en-US" sz="200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. </a:t>
            </a:r>
            <a:r>
              <a:rPr kumimoji="1" lang="en-US" sz="2000" smtClean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Typical Project List</a:t>
            </a:r>
            <a:endParaRPr kumimoji="1" lang="en-US" sz="2000" dirty="0" smtClean="0">
              <a:solidFill>
                <a:srgbClr val="4B4B4B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 smtClean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4</a:t>
            </a:r>
            <a:r>
              <a:rPr kumimoji="1" lang="en-US" sz="2000" smtClean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. </a:t>
            </a:r>
            <a:r>
              <a:rPr kumimoji="1" lang="en-US" sz="2000" smtClean="0">
                <a:solidFill>
                  <a:srgbClr val="4B4B4B"/>
                </a:solidFill>
                <a:latin typeface="Arial" charset="0"/>
                <a:ea typeface="ＭＳ Ｐゴシック" charset="-128"/>
              </a:rPr>
              <a:t>Base Technology Of 3S Systems</a:t>
            </a:r>
            <a:endParaRPr kumimoji="1" lang="en-US" sz="2000" dirty="0">
              <a:solidFill>
                <a:srgbClr val="4B4B4B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7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8997653" y="2942627"/>
            <a:ext cx="2979009" cy="352950"/>
          </a:xfrm>
        </p:spPr>
        <p:txBody>
          <a:bodyPr/>
          <a:lstStyle/>
          <a:p>
            <a:r>
              <a:rPr lang="en-US" dirty="0" smtClean="0"/>
              <a:t>ERP. DMS, CRM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err="1" smtClean="0"/>
              <a:t>Mr</a:t>
            </a:r>
            <a:r>
              <a:rPr lang="en-US" dirty="0" smtClean="0"/>
              <a:t> Thang – IT Manager</a:t>
            </a:r>
          </a:p>
          <a:p>
            <a:r>
              <a:rPr lang="en-US" dirty="0"/>
              <a:t>Mobile - 0916452727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2819399" y="229055"/>
            <a:ext cx="7765609" cy="346075"/>
          </a:xfrm>
        </p:spPr>
        <p:txBody>
          <a:bodyPr/>
          <a:lstStyle/>
          <a:p>
            <a:r>
              <a:rPr lang="en-US" dirty="0" smtClean="0"/>
              <a:t>KG VIET NAM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8997653" y="1555179"/>
            <a:ext cx="2979009" cy="499439"/>
          </a:xfrm>
        </p:spPr>
        <p:txBody>
          <a:bodyPr/>
          <a:lstStyle/>
          <a:p>
            <a:r>
              <a:rPr lang="en-US" dirty="0" smtClean="0"/>
              <a:t>Fashion and Retail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 smtClean="0"/>
              <a:t>04/2019 </a:t>
            </a:r>
            <a:r>
              <a:rPr lang="en-US" dirty="0"/>
              <a:t>– </a:t>
            </a:r>
            <a:r>
              <a:rPr lang="en-US" dirty="0" smtClean="0"/>
              <a:t>01/2020</a:t>
            </a:r>
            <a:endParaRPr lang="en-US" dirty="0"/>
          </a:p>
        </p:txBody>
      </p:sp>
      <p:sp>
        <p:nvSpPr>
          <p:cNvPr id="15" name="AutoShape 4" descr="RHYTHM PRECISION VIETNAM CO.,LTD(リズム・プレシジョン・ベトナム) | Mapi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3" y="43216"/>
            <a:ext cx="1231056" cy="779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87" y="1447392"/>
            <a:ext cx="3210452" cy="1977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41" y="1447390"/>
            <a:ext cx="3954906" cy="1977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41" y="3554989"/>
            <a:ext cx="3954906" cy="2341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586" y="3554988"/>
            <a:ext cx="3200545" cy="19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5"/>
          <p:cNvSpPr txBox="1">
            <a:spLocks/>
          </p:cNvSpPr>
          <p:nvPr/>
        </p:nvSpPr>
        <p:spPr>
          <a:xfrm>
            <a:off x="2819399" y="229055"/>
            <a:ext cx="7765609" cy="346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KG VIET NAM – APP CRM (demo)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3" y="4422"/>
            <a:ext cx="1231056" cy="779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23" y="1851240"/>
            <a:ext cx="2281879" cy="4058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23" y="1849005"/>
            <a:ext cx="2283136" cy="4060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209" y="1850122"/>
            <a:ext cx="2281879" cy="4058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0" y="1851240"/>
            <a:ext cx="2312886" cy="41138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13" y="1849006"/>
            <a:ext cx="2314142" cy="4116088"/>
          </a:xfrm>
          <a:prstGeom prst="rect">
            <a:avLst/>
          </a:prstGeom>
        </p:spPr>
      </p:pic>
      <p:sp>
        <p:nvSpPr>
          <p:cNvPr id="58" name="Round Same Side Corner Rectangle 5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</p:spTree>
    <p:extLst>
      <p:ext uri="{BB962C8B-B14F-4D97-AF65-F5344CB8AC3E}">
        <p14:creationId xmlns:p14="http://schemas.microsoft.com/office/powerpoint/2010/main" val="26892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76" y="570475"/>
            <a:ext cx="1133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TECHNOLOGY </a:t>
            </a:r>
            <a:r>
              <a:rPr kumimoji="1" lang="en-US" sz="32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OF 3S </a:t>
            </a:r>
            <a:r>
              <a:rPr kumimoji="1" lang="en-US" sz="32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SYSTEM</a:t>
            </a:r>
            <a:endParaRPr kumimoji="1" lang="en-US" sz="32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76B3EE06-FE28-E643-8E1A-55EEE6B81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7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8307" y="835422"/>
            <a:ext cx="11235845" cy="5925987"/>
            <a:chOff x="1675848" y="835422"/>
            <a:chExt cx="8890546" cy="5925987"/>
          </a:xfrm>
        </p:grpSpPr>
        <p:grpSp>
          <p:nvGrpSpPr>
            <p:cNvPr id="30" name="Group 29"/>
            <p:cNvGrpSpPr/>
            <p:nvPr/>
          </p:nvGrpSpPr>
          <p:grpSpPr>
            <a:xfrm>
              <a:off x="1675848" y="1762216"/>
              <a:ext cx="8890546" cy="4999193"/>
              <a:chOff x="151848" y="1762215"/>
              <a:chExt cx="8890546" cy="4999193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53200" y="2360370"/>
                <a:ext cx="8889194" cy="4401038"/>
              </a:xfrm>
              <a:prstGeom prst="rect">
                <a:avLst/>
              </a:prstGeom>
              <a:solidFill>
                <a:schemeClr val="bg1"/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1848" y="1762215"/>
                <a:ext cx="8890545" cy="59815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PostgreSQL add or create a user account | Góc IT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837" y="1828066"/>
                <a:ext cx="964849" cy="482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1778881" y="4882379"/>
              <a:ext cx="8644423" cy="17631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778881" y="2446652"/>
              <a:ext cx="8644423" cy="10376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675848" y="835422"/>
              <a:ext cx="8890546" cy="7737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Ngôn ngữ lập trình C# và những lý do “quyến rũ chết người” khiến bạn phải  học chúng ngay lập tức! - MindX blo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924" y="922181"/>
              <a:ext cx="1029695" cy="57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23884" y="934538"/>
              <a:ext cx="6621780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ts val="300"/>
                </a:spcBef>
                <a:spcAft>
                  <a:spcPts val="300"/>
                </a:spcAft>
                <a:buFont typeface="Wingdings" pitchFamily="2" charset="2"/>
                <a:buChar char="v"/>
                <a:defRPr/>
              </a:pPr>
              <a:r>
                <a:rPr lang="en-US" sz="1300">
                  <a:latin typeface="+mj-lt"/>
                </a:rPr>
                <a:t>Back-end: Microsoft.NET Framework 4.5, Web API</a:t>
              </a:r>
            </a:p>
            <a:p>
              <a:pPr marL="342900" indent="-342900" algn="just">
                <a:spcBef>
                  <a:spcPts val="300"/>
                </a:spcBef>
                <a:spcAft>
                  <a:spcPts val="300"/>
                </a:spcAft>
                <a:buFont typeface="Wingdings" pitchFamily="2" charset="2"/>
                <a:buChar char="v"/>
                <a:defRPr/>
              </a:pPr>
              <a:r>
                <a:rPr lang="en-US" sz="1300">
                  <a:latin typeface="+mj-lt"/>
                </a:rPr>
                <a:t>Front-end: Angularjs 1x, Bootstrap 3x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26251" y="4954179"/>
              <a:ext cx="8005222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Indexing: B-tree, Multicolumn, Expressions, Partial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Advanced Indexing: GiST, SP-Gist, KNN Gist, GIN, BRIN, Covering indexes, Bloom filters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Transactions, Nested Transactions (via savepoints)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Multi-Version concurrency Control (MVCC)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Parallelization of read queries and building B-tree indexes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Table partitioning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Just-in-time (JIT) compilation of expressions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26252" y="2505132"/>
              <a:ext cx="80052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Write-ahead Logging (WAL)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Replication: Asynchronous, Synchronous, Logical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Point-in-time-recovery (PITR), active standbys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 sz="1400"/>
                <a:t>Security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8791" y="2440655"/>
              <a:ext cx="595713" cy="10460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1518833" y="2655982"/>
              <a:ext cx="1237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Reliability, Disaster Recovery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78879" y="4882379"/>
              <a:ext cx="595713" cy="176312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1226466" y="5526966"/>
              <a:ext cx="17231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Concurrency, Performance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93712" y="1893194"/>
              <a:ext cx="3644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2609E"/>
                  </a:solidFill>
                </a:rPr>
                <a:t>Database Name: PostgreSQL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778879" y="3564542"/>
              <a:ext cx="8752595" cy="1297876"/>
              <a:chOff x="289798" y="4617124"/>
              <a:chExt cx="8752595" cy="129787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89800" y="4632872"/>
                <a:ext cx="8644423" cy="120724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37171" y="4644310"/>
                <a:ext cx="8005222" cy="1184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Bef>
                    <a:spcPts val="300"/>
                  </a:spcBef>
                  <a:spcAft>
                    <a:spcPts val="3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1400"/>
                  <a:t>Authentication: GSSAPI, SSPI, LDAP, SCRAM-SHA-256, Certificate, and more</a:t>
                </a:r>
              </a:p>
              <a:p>
                <a:pPr marL="285750" indent="-285750" algn="just">
                  <a:spcBef>
                    <a:spcPts val="300"/>
                  </a:spcBef>
                  <a:spcAft>
                    <a:spcPts val="3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1400"/>
                  <a:t>Robust access-control system</a:t>
                </a:r>
              </a:p>
              <a:p>
                <a:pPr marL="285750" indent="-285750" algn="just">
                  <a:spcBef>
                    <a:spcPts val="300"/>
                  </a:spcBef>
                  <a:spcAft>
                    <a:spcPts val="3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1400"/>
                  <a:t>Column and row-level security</a:t>
                </a:r>
              </a:p>
              <a:p>
                <a:pPr marL="285750" indent="-285750" algn="just">
                  <a:spcBef>
                    <a:spcPts val="300"/>
                  </a:spcBef>
                  <a:spcAft>
                    <a:spcPts val="3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1400"/>
                  <a:t>Multi-factor authentication with certificates and an additional method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89798" y="4632873"/>
                <a:ext cx="595713" cy="120724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6200000">
                <a:off x="-49968" y="5112173"/>
                <a:ext cx="129787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</a:rPr>
                  <a:t>Security </a:t>
                </a:r>
              </a:p>
            </p:txBody>
          </p:sp>
        </p:grpSp>
      </p:grpSp>
      <p:sp>
        <p:nvSpPr>
          <p:cNvPr id="34" name="Title 1"/>
          <p:cNvSpPr txBox="1">
            <a:spLocks/>
          </p:cNvSpPr>
          <p:nvPr/>
        </p:nvSpPr>
        <p:spPr>
          <a:xfrm>
            <a:off x="388307" y="188776"/>
            <a:ext cx="8875896" cy="515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126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OF </a:t>
            </a:r>
            <a:r>
              <a:rPr lang="en-US" sz="2200" b="1" dirty="0" smtClean="0">
                <a:solidFill>
                  <a:srgbClr val="126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3S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0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2750" y="886452"/>
            <a:ext cx="11526768" cy="5874956"/>
            <a:chOff x="1675849" y="886452"/>
            <a:chExt cx="8903426" cy="5874956"/>
          </a:xfrm>
        </p:grpSpPr>
        <p:sp>
          <p:nvSpPr>
            <p:cNvPr id="143" name="Rectangle 142"/>
            <p:cNvSpPr/>
            <p:nvPr/>
          </p:nvSpPr>
          <p:spPr>
            <a:xfrm>
              <a:off x="1677200" y="1481070"/>
              <a:ext cx="8889194" cy="5280338"/>
            </a:xfrm>
            <a:prstGeom prst="rect">
              <a:avLst/>
            </a:prstGeom>
            <a:solidFill>
              <a:schemeClr val="bg1"/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675849" y="886452"/>
              <a:ext cx="8903426" cy="59815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 descr="PostgreSQL add or create a user account | Góc I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837" y="952303"/>
              <a:ext cx="964849" cy="48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76886" y="5391483"/>
            <a:ext cx="11166307" cy="5964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476755" y="6078005"/>
            <a:ext cx="11167381" cy="596456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" name="Group 6"/>
          <p:cNvGrpSpPr/>
          <p:nvPr/>
        </p:nvGrpSpPr>
        <p:grpSpPr>
          <a:xfrm>
            <a:off x="447354" y="1641492"/>
            <a:ext cx="11331493" cy="1707021"/>
            <a:chOff x="1826683" y="1641492"/>
            <a:chExt cx="8752593" cy="1707021"/>
          </a:xfrm>
        </p:grpSpPr>
        <p:grpSp>
          <p:nvGrpSpPr>
            <p:cNvPr id="6" name="Group 5"/>
            <p:cNvGrpSpPr/>
            <p:nvPr/>
          </p:nvGrpSpPr>
          <p:grpSpPr>
            <a:xfrm>
              <a:off x="1826683" y="1641492"/>
              <a:ext cx="8644424" cy="1707021"/>
              <a:chOff x="1826683" y="1641492"/>
              <a:chExt cx="8644424" cy="170702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826684" y="1641492"/>
                <a:ext cx="8644423" cy="17070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826683" y="1641493"/>
                <a:ext cx="595713" cy="170702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6200000">
                <a:off x="1280059" y="2364587"/>
                <a:ext cx="166007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</a:rPr>
                  <a:t>Extensibility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574055" y="1744524"/>
              <a:ext cx="800522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/>
                <a:t>Procedural Languages: PL/PGSQL, Perl, Python (and many more)</a:t>
              </a:r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/>
                <a:t>SQL/JSON path expressions</a:t>
              </a:r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/>
                <a:t>Foreign data wrappers: connect to other databases or streams with a standard SQL interface</a:t>
              </a:r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/>
                <a:t>Customizable storage interface for tables</a:t>
              </a:r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/>
                <a:t>Many extensions that provide additional functionality, including PostGIS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0937" y="3440443"/>
            <a:ext cx="11206509" cy="1466431"/>
            <a:chOff x="1815052" y="3440443"/>
            <a:chExt cx="8656054" cy="1466431"/>
          </a:xfrm>
        </p:grpSpPr>
        <p:sp>
          <p:nvSpPr>
            <p:cNvPr id="27" name="Rectangle 26"/>
            <p:cNvSpPr/>
            <p:nvPr/>
          </p:nvSpPr>
          <p:spPr>
            <a:xfrm>
              <a:off x="1826683" y="3863204"/>
              <a:ext cx="8644423" cy="10436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3117363" y="2159187"/>
              <a:ext cx="422372" cy="298488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15052" y="3508930"/>
              <a:ext cx="28244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Internationalisation, Text Search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63790" y="3954513"/>
            <a:ext cx="101942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/>
              <a:t>Support for international character sets, e.g. through ICU collations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/>
              <a:t>Case-insensitive and accent-insensitive collations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/>
              <a:t>Full-text search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4199" y="5471828"/>
            <a:ext cx="10848838" cy="445951"/>
            <a:chOff x="1944775" y="5471828"/>
            <a:chExt cx="8379785" cy="445951"/>
          </a:xfrm>
        </p:grpSpPr>
        <p:sp>
          <p:nvSpPr>
            <p:cNvPr id="1025" name="Rectangle 1024"/>
            <p:cNvSpPr/>
            <p:nvPr/>
          </p:nvSpPr>
          <p:spPr>
            <a:xfrm>
              <a:off x="1944775" y="5471831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FreeBSD® — OPNsense documenta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154" y="5569103"/>
              <a:ext cx="830880" cy="299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2862414" y="5471830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" descr="UNIX Logos: HP-UX | Online training, Iphone online, Unix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15" b="33330"/>
            <a:stretch/>
          </p:blipFill>
          <p:spPr bwMode="auto">
            <a:xfrm>
              <a:off x="2887181" y="5502562"/>
              <a:ext cx="888696" cy="396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3780053" y="5475982"/>
              <a:ext cx="923133" cy="4383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6" descr="Linux Là Gì] - Tìm Hiểu Hệ Điều Hành Linux | VinaHost.V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979" y="5513035"/>
              <a:ext cx="786495" cy="38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4706223" y="5471829"/>
              <a:ext cx="907712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8" descr="NetBSD Logos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827" y="5532687"/>
              <a:ext cx="447399" cy="34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5610726" y="5471828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10" descr="File:OpenBSD textual logo.svg - Wikimedia Comm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962" y="5626385"/>
              <a:ext cx="845435" cy="17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6531370" y="5473575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12" descr="Mac OS X, OS X, and macOS version information — Steemit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112" y="5551871"/>
              <a:ext cx="752468" cy="288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7451294" y="5471937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SOLARIS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78803" y="5473575"/>
              <a:ext cx="923133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14" descr="Unix logo - Transparent PNG &amp; SVG vector fil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3" b="31980"/>
            <a:stretch/>
          </p:blipFill>
          <p:spPr bwMode="auto">
            <a:xfrm>
              <a:off x="8500916" y="5574754"/>
              <a:ext cx="724905" cy="25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ectangle 59"/>
            <p:cNvSpPr/>
            <p:nvPr/>
          </p:nvSpPr>
          <p:spPr>
            <a:xfrm>
              <a:off x="9292866" y="5475264"/>
              <a:ext cx="1031694" cy="4425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16" descr="Windows — Story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6" t="42624" r="9755" b="18315"/>
            <a:stretch/>
          </p:blipFill>
          <p:spPr bwMode="auto">
            <a:xfrm>
              <a:off x="9314882" y="5567195"/>
              <a:ext cx="1009678" cy="26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0" name="Rectangle 139"/>
          <p:cNvSpPr/>
          <p:nvPr/>
        </p:nvSpPr>
        <p:spPr>
          <a:xfrm rot="5400000">
            <a:off x="3086712" y="3261341"/>
            <a:ext cx="422372" cy="38643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1" name="Rectangle 140"/>
          <p:cNvSpPr/>
          <p:nvPr/>
        </p:nvSpPr>
        <p:spPr>
          <a:xfrm>
            <a:off x="1235736" y="5053539"/>
            <a:ext cx="4022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Suitable for many operating systems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278604" y="1007284"/>
            <a:ext cx="471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2609E"/>
                </a:solidFill>
              </a:rPr>
              <a:t>Database Name: PostgreSQL</a:t>
            </a:r>
          </a:p>
        </p:txBody>
      </p:sp>
      <p:graphicFrame>
        <p:nvGraphicFramePr>
          <p:cNvPr id="149" name="Table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853661"/>
              </p:ext>
            </p:extLst>
          </p:nvPr>
        </p:nvGraphicFramePr>
        <p:xfrm>
          <a:off x="498406" y="6151513"/>
          <a:ext cx="10989524" cy="43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690"/>
                <a:gridCol w="1017087"/>
                <a:gridCol w="1054011"/>
                <a:gridCol w="1267684"/>
                <a:gridCol w="1267684"/>
                <a:gridCol w="1267684"/>
                <a:gridCol w="1267684"/>
              </a:tblGrid>
              <a:tr h="431130">
                <a:tc>
                  <a:txBody>
                    <a:bodyPr/>
                    <a:lstStyle/>
                    <a:p>
                      <a:r>
                        <a:rPr lang="en-US" sz="1200" smtClean="0"/>
                        <a:t>Many large companies use it</a:t>
                      </a:r>
                      <a:endParaRPr lang="en-US" sz="1200"/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Uber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Netflix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Instagram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Alibaba Travel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Atlassian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….</a:t>
                      </a:r>
                      <a:endParaRPr lang="en-US" sz="120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" name="Title 1"/>
          <p:cNvSpPr txBox="1">
            <a:spLocks/>
          </p:cNvSpPr>
          <p:nvPr/>
        </p:nvSpPr>
        <p:spPr>
          <a:xfrm>
            <a:off x="388307" y="188776"/>
            <a:ext cx="8875896" cy="515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126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OF 3S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23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2750" y="886452"/>
            <a:ext cx="11526768" cy="5874956"/>
            <a:chOff x="1675849" y="886452"/>
            <a:chExt cx="8903426" cy="5874956"/>
          </a:xfrm>
        </p:grpSpPr>
        <p:sp>
          <p:nvSpPr>
            <p:cNvPr id="143" name="Rectangle 142"/>
            <p:cNvSpPr/>
            <p:nvPr/>
          </p:nvSpPr>
          <p:spPr>
            <a:xfrm>
              <a:off x="1677200" y="1481070"/>
              <a:ext cx="8889194" cy="5280338"/>
            </a:xfrm>
            <a:prstGeom prst="rect">
              <a:avLst/>
            </a:prstGeom>
            <a:solidFill>
              <a:schemeClr val="bg1"/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675849" y="886452"/>
              <a:ext cx="8903426" cy="59815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76755" y="6078005"/>
            <a:ext cx="11167381" cy="596456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" name="Group 6"/>
          <p:cNvGrpSpPr/>
          <p:nvPr/>
        </p:nvGrpSpPr>
        <p:grpSpPr>
          <a:xfrm>
            <a:off x="447354" y="1641492"/>
            <a:ext cx="11331493" cy="1707021"/>
            <a:chOff x="1826683" y="1641492"/>
            <a:chExt cx="8752593" cy="1707021"/>
          </a:xfrm>
        </p:grpSpPr>
        <p:grpSp>
          <p:nvGrpSpPr>
            <p:cNvPr id="6" name="Group 5"/>
            <p:cNvGrpSpPr/>
            <p:nvPr/>
          </p:nvGrpSpPr>
          <p:grpSpPr>
            <a:xfrm>
              <a:off x="1826683" y="1641492"/>
              <a:ext cx="8644424" cy="1707021"/>
              <a:chOff x="1826683" y="1641492"/>
              <a:chExt cx="8644424" cy="170702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826684" y="1641492"/>
                <a:ext cx="8644423" cy="17070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826683" y="1641493"/>
                <a:ext cx="595713" cy="170702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6200000">
                <a:off x="1280059" y="2399610"/>
                <a:ext cx="1660073" cy="237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Advantage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574055" y="1744524"/>
              <a:ext cx="800522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 dirty="0" smtClean="0"/>
                <a:t>Save Time and Cost to Develop An Application</a:t>
              </a:r>
              <a:endParaRPr lang="en-US" sz="1400" dirty="0"/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 dirty="0" smtClean="0"/>
                <a:t>Less code, Less Bugs</a:t>
              </a:r>
              <a:endParaRPr lang="en-US" sz="1400" dirty="0"/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 dirty="0" smtClean="0"/>
                <a:t>Developing one times, but use both iOS and Android</a:t>
              </a:r>
              <a:endParaRPr lang="en-US" sz="1400" dirty="0"/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 dirty="0" err="1" smtClean="0"/>
                <a:t>Optimazation</a:t>
              </a:r>
              <a:r>
                <a:rPr lang="en-US" sz="1400" dirty="0" smtClean="0"/>
                <a:t> Resources</a:t>
              </a:r>
              <a:endParaRPr lang="en-US" sz="1400" dirty="0"/>
            </a:p>
            <a:p>
              <a:pPr marL="285750" indent="-285750" algn="just">
                <a:spcBef>
                  <a:spcPts val="300"/>
                </a:spcBef>
                <a:spcAft>
                  <a:spcPts val="3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400" dirty="0" smtClean="0"/>
                <a:t>Biggest User community</a:t>
              </a:r>
              <a:endParaRPr lang="en-US" sz="1400" dirty="0"/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278604" y="1007284"/>
            <a:ext cx="471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609E"/>
                </a:solidFill>
              </a:rPr>
              <a:t>ReactNative</a:t>
            </a:r>
            <a:r>
              <a:rPr lang="en-US" dirty="0" smtClean="0">
                <a:solidFill>
                  <a:srgbClr val="12609E"/>
                </a:solidFill>
              </a:rPr>
              <a:t> (Developed by Facebook)</a:t>
            </a:r>
            <a:endParaRPr lang="en-US" dirty="0">
              <a:solidFill>
                <a:srgbClr val="12609E"/>
              </a:solidFill>
            </a:endParaRPr>
          </a:p>
        </p:txBody>
      </p:sp>
      <p:graphicFrame>
        <p:nvGraphicFramePr>
          <p:cNvPr id="149" name="Table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88661"/>
              </p:ext>
            </p:extLst>
          </p:nvPr>
        </p:nvGraphicFramePr>
        <p:xfrm>
          <a:off x="498406" y="6151513"/>
          <a:ext cx="10989524" cy="43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690"/>
                <a:gridCol w="1914459"/>
                <a:gridCol w="1963435"/>
                <a:gridCol w="1996256"/>
                <a:gridCol w="1267684"/>
              </a:tblGrid>
              <a:tr h="43113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Big</a:t>
                      </a:r>
                      <a:r>
                        <a:rPr lang="en-US" sz="1200" baseline="0" dirty="0" smtClean="0"/>
                        <a:t> data for Big </a:t>
                      </a:r>
                      <a:r>
                        <a:rPr lang="en-US" sz="1200" baseline="0" dirty="0" err="1" smtClean="0"/>
                        <a:t>Companay</a:t>
                      </a:r>
                      <a:endParaRPr lang="en-US" sz="1200" dirty="0"/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Facebook</a:t>
                      </a:r>
                      <a:endParaRPr lang="en-US" sz="120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Skype</a:t>
                      </a:r>
                      <a:endParaRPr lang="en-US" sz="120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Instagram</a:t>
                      </a:r>
                      <a:endParaRPr lang="en-US" sz="120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….</a:t>
                      </a:r>
                      <a:endParaRPr lang="en-US" sz="120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" name="Title 1"/>
          <p:cNvSpPr txBox="1">
            <a:spLocks/>
          </p:cNvSpPr>
          <p:nvPr/>
        </p:nvSpPr>
        <p:spPr>
          <a:xfrm>
            <a:off x="388307" y="188776"/>
            <a:ext cx="8875896" cy="515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126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OF 3S SYSTEM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5" y="891939"/>
            <a:ext cx="1113019" cy="58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354" y="3655634"/>
            <a:ext cx="7267628" cy="20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074" y="3429000"/>
            <a:ext cx="4439250" cy="58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>
                <a:solidFill>
                  <a:srgbClr val="FFFFFF"/>
                </a:solidFill>
                <a:latin typeface="San Francisco Text Light" pitchFamily="50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464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76" y="570475"/>
            <a:ext cx="1133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ITG INTRODUCTION</a:t>
            </a:r>
            <a:endParaRPr lang="en-US" sz="2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76B3EE06-FE28-E643-8E1A-55EEE6B81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01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 bwMode="auto">
          <a:xfrm>
            <a:off x="786938" y="153567"/>
            <a:ext cx="8280862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>
                <a:solidFill>
                  <a:srgbClr val="12609E"/>
                </a:solidFill>
                <a:latin typeface="Arial" pitchFamily="34" charset="0"/>
                <a:cs typeface="Arial" pitchFamily="34" charset="0"/>
              </a:rPr>
              <a:t>INTRODUCTION ABOUT ITG TECHNOLOGY</a:t>
            </a:r>
          </a:p>
        </p:txBody>
      </p:sp>
      <p:sp>
        <p:nvSpPr>
          <p:cNvPr id="8" name="Round Same Side Corner Rectangle 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smtClean="0">
                <a:solidFill>
                  <a:prstClr val="white"/>
                </a:solidFill>
              </a:rPr>
              <a:t>www.itgvietnam.com</a:t>
            </a: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" name="AutoShape 4" descr="https://hocceo.com/wp-content/uploads/2019/09/Ch%C6%B0%C6%A1ng-tr%C3%ACnh-tham-quan-ki%E1%BA%BFn-t%E1%BA%ADp-l%E1%BB%9Bp-CCO28-5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88700" y="984829"/>
            <a:ext cx="3889724" cy="1044575"/>
          </a:xfrm>
          <a:custGeom>
            <a:avLst/>
            <a:gdLst>
              <a:gd name="connsiteX0" fmla="*/ 0 w 1741289"/>
              <a:gd name="connsiteY0" fmla="*/ 0 h 1044773"/>
              <a:gd name="connsiteX1" fmla="*/ 1741289 w 1741289"/>
              <a:gd name="connsiteY1" fmla="*/ 0 h 1044773"/>
              <a:gd name="connsiteX2" fmla="*/ 1741289 w 1741289"/>
              <a:gd name="connsiteY2" fmla="*/ 1044773 h 1044773"/>
              <a:gd name="connsiteX3" fmla="*/ 0 w 1741289"/>
              <a:gd name="connsiteY3" fmla="*/ 1044773 h 1044773"/>
              <a:gd name="connsiteX4" fmla="*/ 0 w 1741289"/>
              <a:gd name="connsiteY4" fmla="*/ 0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289" h="1044773">
                <a:moveTo>
                  <a:pt x="0" y="0"/>
                </a:moveTo>
                <a:lnTo>
                  <a:pt x="1741289" y="0"/>
                </a:lnTo>
                <a:lnTo>
                  <a:pt x="1741289" y="1044773"/>
                </a:lnTo>
                <a:lnTo>
                  <a:pt x="0" y="10447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60" tIns="60960" rIns="60960" bIns="60960" spcCol="1270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15+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Years of Experience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ERP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MES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z="1600" err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IIoT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&amp;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Automation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BI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AI</a:t>
            </a:r>
            <a:endParaRPr lang="en-US" sz="1600">
              <a:solidFill>
                <a:srgbClr val="F6AB3F">
                  <a:lumMod val="75000"/>
                </a:srgbClr>
              </a:solidFill>
              <a:latin typeface="San Francisco Text Light" pitchFamily="50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93982" y="3578279"/>
            <a:ext cx="3889724" cy="1044575"/>
          </a:xfrm>
          <a:custGeom>
            <a:avLst/>
            <a:gdLst>
              <a:gd name="connsiteX0" fmla="*/ 0 w 1741289"/>
              <a:gd name="connsiteY0" fmla="*/ 0 h 1044773"/>
              <a:gd name="connsiteX1" fmla="*/ 1741289 w 1741289"/>
              <a:gd name="connsiteY1" fmla="*/ 0 h 1044773"/>
              <a:gd name="connsiteX2" fmla="*/ 1741289 w 1741289"/>
              <a:gd name="connsiteY2" fmla="*/ 1044773 h 1044773"/>
              <a:gd name="connsiteX3" fmla="*/ 0 w 1741289"/>
              <a:gd name="connsiteY3" fmla="*/ 1044773 h 1044773"/>
              <a:gd name="connsiteX4" fmla="*/ 0 w 1741289"/>
              <a:gd name="connsiteY4" fmla="*/ 0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289" h="1044773">
                <a:moveTo>
                  <a:pt x="0" y="0"/>
                </a:moveTo>
                <a:lnTo>
                  <a:pt x="1741289" y="0"/>
                </a:lnTo>
                <a:lnTo>
                  <a:pt x="1741289" y="1044773"/>
                </a:lnTo>
                <a:lnTo>
                  <a:pt x="0" y="1044773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60" tIns="60960" rIns="60960" bIns="60960" spcCol="1270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1.000+</a:t>
            </a:r>
            <a:endParaRPr lang="en-US">
              <a:solidFill>
                <a:srgbClr val="FFFFFF"/>
              </a:solidFill>
              <a:latin typeface="San Francisco Text Light" pitchFamily="50" charset="0"/>
            </a:endParaRPr>
          </a:p>
          <a:p>
            <a:pPr marL="0" lvl="1" defTabSz="711200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Customers</a:t>
            </a:r>
          </a:p>
          <a:p>
            <a:pPr marL="0" lvl="1" defTabSz="711200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Manufacturing</a:t>
            </a: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Wholesales</a:t>
            </a: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Retails</a:t>
            </a:r>
            <a:endParaRPr lang="en-US">
              <a:solidFill>
                <a:srgbClr val="F6AB3F">
                  <a:lumMod val="75000"/>
                </a:srgbClr>
              </a:solidFill>
              <a:latin typeface="San Francisco Text Light" pitchFamily="50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93982" y="2285073"/>
            <a:ext cx="3889724" cy="1044575"/>
          </a:xfrm>
          <a:custGeom>
            <a:avLst/>
            <a:gdLst>
              <a:gd name="connsiteX0" fmla="*/ 0 w 1741289"/>
              <a:gd name="connsiteY0" fmla="*/ 0 h 1044773"/>
              <a:gd name="connsiteX1" fmla="*/ 1741289 w 1741289"/>
              <a:gd name="connsiteY1" fmla="*/ 0 h 1044773"/>
              <a:gd name="connsiteX2" fmla="*/ 1741289 w 1741289"/>
              <a:gd name="connsiteY2" fmla="*/ 1044773 h 1044773"/>
              <a:gd name="connsiteX3" fmla="*/ 0 w 1741289"/>
              <a:gd name="connsiteY3" fmla="*/ 1044773 h 1044773"/>
              <a:gd name="connsiteX4" fmla="*/ 0 w 1741289"/>
              <a:gd name="connsiteY4" fmla="*/ 0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289" h="1044773">
                <a:moveTo>
                  <a:pt x="0" y="0"/>
                </a:moveTo>
                <a:lnTo>
                  <a:pt x="1741289" y="0"/>
                </a:lnTo>
                <a:lnTo>
                  <a:pt x="1741289" y="1044773"/>
                </a:lnTo>
                <a:lnTo>
                  <a:pt x="0" y="10447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60" tIns="60960" rIns="60960" bIns="60960" spcCol="1270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150+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High qualified Employees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Hanoi</a:t>
            </a: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Ho Chi Minh</a:t>
            </a:r>
            <a:endParaRPr lang="en-US">
              <a:solidFill>
                <a:srgbClr val="F6AB3F">
                  <a:lumMod val="75000"/>
                </a:srgbClr>
              </a:solidFill>
              <a:latin typeface="San Francisco Text Light" pitchFamily="50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132988" y="984829"/>
            <a:ext cx="6388452" cy="4977269"/>
          </a:xfrm>
          <a:custGeom>
            <a:avLst/>
            <a:gdLst>
              <a:gd name="connsiteX0" fmla="*/ 0 w 1741289"/>
              <a:gd name="connsiteY0" fmla="*/ 0 h 1044773"/>
              <a:gd name="connsiteX1" fmla="*/ 1741289 w 1741289"/>
              <a:gd name="connsiteY1" fmla="*/ 0 h 1044773"/>
              <a:gd name="connsiteX2" fmla="*/ 1741289 w 1741289"/>
              <a:gd name="connsiteY2" fmla="*/ 1044773 h 1044773"/>
              <a:gd name="connsiteX3" fmla="*/ 0 w 1741289"/>
              <a:gd name="connsiteY3" fmla="*/ 1044773 h 1044773"/>
              <a:gd name="connsiteX4" fmla="*/ 0 w 1741289"/>
              <a:gd name="connsiteY4" fmla="*/ 0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289" h="1044773">
                <a:moveTo>
                  <a:pt x="0" y="0"/>
                </a:moveTo>
                <a:lnTo>
                  <a:pt x="1741289" y="0"/>
                </a:lnTo>
                <a:lnTo>
                  <a:pt x="1741289" y="1044773"/>
                </a:lnTo>
                <a:lnTo>
                  <a:pt x="0" y="104477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60" tIns="60960" rIns="60960" bIns="60960" spcCol="1270"/>
          <a:lstStyle/>
          <a:p>
            <a:pPr defTabSz="711200">
              <a:lnSpc>
                <a:spcPct val="200000"/>
              </a:lnSpc>
              <a:spcAft>
                <a:spcPct val="35000"/>
              </a:spcAft>
              <a:defRPr/>
            </a:pP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+ Leading Developer &amp; Provider in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MES &amp; Smart Factory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Solution in Vietnam</a:t>
            </a:r>
          </a:p>
          <a:p>
            <a:pPr defTabSz="711200">
              <a:lnSpc>
                <a:spcPct val="200000"/>
              </a:lnSpc>
              <a:spcAft>
                <a:spcPct val="35000"/>
              </a:spcAft>
              <a:defRPr/>
            </a:pP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+ TOP 50 Leading ICT Providers |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2017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|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2018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|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2019</a:t>
            </a:r>
          </a:p>
          <a:p>
            <a:pPr defTabSz="711200">
              <a:lnSpc>
                <a:spcPct val="200000"/>
              </a:lnSpc>
              <a:spcAft>
                <a:spcPct val="35000"/>
              </a:spcAft>
              <a:defRPr/>
            </a:pP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+ Sao Khue Awards |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2008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|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2010</a:t>
            </a:r>
          </a:p>
          <a:p>
            <a:pPr defTabSz="711200">
              <a:lnSpc>
                <a:spcPct val="200000"/>
              </a:lnSpc>
              <a:spcAft>
                <a:spcPct val="35000"/>
              </a:spcAft>
              <a:defRPr/>
            </a:pP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+ Strategic Partner of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Qunie Corporation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&amp; </a:t>
            </a:r>
            <a:r>
              <a:rPr lang="en-US" b="1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Keyence Vietnam Technology</a:t>
            </a:r>
            <a:r>
              <a:rPr lang="en-US" b="1" smtClean="0">
                <a:solidFill>
                  <a:srgbClr val="000000">
                    <a:lumMod val="65000"/>
                    <a:lumOff val="35000"/>
                  </a:srgbClr>
                </a:solidFill>
                <a:latin typeface="San Francisco Text Light" pitchFamily="50" charset="0"/>
              </a:rPr>
              <a:t> in Smart Factory Solution</a:t>
            </a:r>
            <a:endParaRPr lang="en-US" b="1">
              <a:solidFill>
                <a:srgbClr val="000000">
                  <a:lumMod val="65000"/>
                  <a:lumOff val="35000"/>
                </a:srgbClr>
              </a:solidFill>
              <a:latin typeface="San Francisco Text Light" pitchFamily="50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93982" y="4873249"/>
            <a:ext cx="3889724" cy="1088850"/>
          </a:xfrm>
          <a:custGeom>
            <a:avLst/>
            <a:gdLst>
              <a:gd name="connsiteX0" fmla="*/ 0 w 1741289"/>
              <a:gd name="connsiteY0" fmla="*/ 0 h 1044773"/>
              <a:gd name="connsiteX1" fmla="*/ 1741289 w 1741289"/>
              <a:gd name="connsiteY1" fmla="*/ 0 h 1044773"/>
              <a:gd name="connsiteX2" fmla="*/ 1741289 w 1741289"/>
              <a:gd name="connsiteY2" fmla="*/ 1044773 h 1044773"/>
              <a:gd name="connsiteX3" fmla="*/ 0 w 1741289"/>
              <a:gd name="connsiteY3" fmla="*/ 1044773 h 1044773"/>
              <a:gd name="connsiteX4" fmla="*/ 0 w 1741289"/>
              <a:gd name="connsiteY4" fmla="*/ 0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289" h="1044773">
                <a:moveTo>
                  <a:pt x="0" y="0"/>
                </a:moveTo>
                <a:lnTo>
                  <a:pt x="1741289" y="0"/>
                </a:lnTo>
                <a:lnTo>
                  <a:pt x="1741289" y="1044773"/>
                </a:lnTo>
                <a:lnTo>
                  <a:pt x="0" y="10447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60" tIns="60960" rIns="60960" bIns="60960" spcCol="1270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5 </a:t>
            </a:r>
            <a:r>
              <a:rPr lang="en-US">
                <a:solidFill>
                  <a:srgbClr val="FFFFFF"/>
                </a:solidFill>
                <a:latin typeface="San Francisco Text Light" pitchFamily="50" charset="0"/>
              </a:rPr>
              <a:t>Industries </a:t>
            </a:r>
            <a:r>
              <a:rPr lang="en-US" smtClean="0">
                <a:solidFill>
                  <a:srgbClr val="FFFFFF"/>
                </a:solidFill>
                <a:latin typeface="San Francisco Text Light" pitchFamily="50" charset="0"/>
              </a:rPr>
              <a:t>of Special Experiences</a:t>
            </a:r>
            <a:endParaRPr lang="en-US">
              <a:solidFill>
                <a:srgbClr val="FFFFFF"/>
              </a:solidFill>
              <a:latin typeface="San Francisco Text Light" pitchFamily="50" charset="0"/>
            </a:endParaRPr>
          </a:p>
          <a:p>
            <a:pPr marL="0" lvl="1" defTabSz="711200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Electronics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&amp;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Accessories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Machinery &amp; Mechanicals </a:t>
            </a:r>
            <a:r>
              <a:rPr lang="en-US" sz="1600">
                <a:solidFill>
                  <a:srgbClr val="FFFFFF"/>
                </a:solidFill>
                <a:latin typeface="San Francisco Text Light" pitchFamily="50" charset="0"/>
              </a:rPr>
              <a:t>|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 Furnitures 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|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Printing &amp; Packaging</a:t>
            </a:r>
            <a:r>
              <a:rPr lang="en-US" sz="1600" smtClean="0">
                <a:solidFill>
                  <a:srgbClr val="FFFFFF"/>
                </a:solidFill>
                <a:latin typeface="San Francisco Text Light" pitchFamily="50" charset="0"/>
              </a:rPr>
              <a:t> | </a:t>
            </a:r>
            <a:r>
              <a:rPr lang="en-US" sz="1600" smtClean="0">
                <a:solidFill>
                  <a:srgbClr val="F6AB3F">
                    <a:lumMod val="75000"/>
                  </a:srgbClr>
                </a:solidFill>
                <a:latin typeface="San Francisco Text Light" pitchFamily="50" charset="0"/>
              </a:rPr>
              <a:t>Pharmacuticals</a:t>
            </a:r>
            <a:endParaRPr lang="en-US" sz="1600">
              <a:solidFill>
                <a:srgbClr val="F6AB3F">
                  <a:lumMod val="75000"/>
                </a:srgbClr>
              </a:solidFill>
              <a:latin typeface="San Francisco Text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 bwMode="auto">
          <a:xfrm>
            <a:off x="798022" y="153567"/>
            <a:ext cx="8269778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>
                <a:solidFill>
                  <a:srgbClr val="12609E"/>
                </a:solidFill>
                <a:latin typeface="Arial" pitchFamily="34" charset="0"/>
                <a:cs typeface="Arial" pitchFamily="34" charset="0"/>
              </a:rPr>
              <a:t>INTRODUCTION ABOUT ITG TECHNOLOGY</a:t>
            </a:r>
          </a:p>
        </p:txBody>
      </p:sp>
      <p:sp>
        <p:nvSpPr>
          <p:cNvPr id="8" name="Round Same Side Corner Rectangle 7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smtClean="0">
                <a:solidFill>
                  <a:prstClr val="white"/>
                </a:solidFill>
              </a:rPr>
              <a:t>www.itgvietnam.com</a:t>
            </a: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" name="AutoShape 4" descr="https://hocceo.com/wp-content/uploads/2019/09/Ch%C6%B0%C6%A1ng-tr%C3%ACnh-tham-quan-ki%E1%BA%BFn-t%E1%BA%ADp-l%E1%BB%9Bp-CCO28-5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2803" y="5567014"/>
            <a:ext cx="6645685" cy="774612"/>
          </a:xfrm>
          <a:prstGeom prst="rect">
            <a:avLst/>
          </a:prstGeom>
          <a:solidFill>
            <a:srgbClr val="125F9E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5192" y="3280372"/>
            <a:ext cx="782961" cy="229666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Big Vision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46795" y="3280371"/>
            <a:ext cx="775209" cy="229666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Success</a:t>
            </a:r>
            <a:r>
              <a:rPr kumimoji="0" lang="en-US" sz="16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Commitment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2741" y="3280372"/>
            <a:ext cx="767444" cy="229666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lvl="0" algn="ctr">
              <a:defRPr/>
            </a:pPr>
            <a:r>
              <a:rPr lang="en-US" sz="1600" kern="0">
                <a:solidFill>
                  <a:srgbClr val="000000"/>
                </a:solidFill>
              </a:rPr>
              <a:t>Free Creative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07642" y="3280372"/>
            <a:ext cx="796256" cy="229666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lvl="0" algn="ctr">
              <a:defRPr/>
            </a:pPr>
            <a:r>
              <a:rPr lang="en-US" sz="1600" kern="0">
                <a:solidFill>
                  <a:srgbClr val="000000"/>
                </a:solidFill>
              </a:rPr>
              <a:t>Progressive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98885" y="3280372"/>
            <a:ext cx="792908" cy="229666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lvl="0" algn="ctr">
              <a:defRPr/>
            </a:pPr>
            <a:r>
              <a:rPr lang="en-US" sz="1600" kern="0">
                <a:solidFill>
                  <a:srgbClr val="000000"/>
                </a:solidFill>
              </a:rPr>
              <a:t>Value Sharing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02803" y="2604777"/>
            <a:ext cx="6645685" cy="675595"/>
          </a:xfrm>
          <a:prstGeom prst="rect">
            <a:avLst/>
          </a:prstGeom>
          <a:solidFill>
            <a:srgbClr val="B5DCED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296979" y="877981"/>
            <a:ext cx="6645685" cy="1726796"/>
          </a:xfrm>
          <a:prstGeom prst="triangle">
            <a:avLst>
              <a:gd name="adj" fmla="val 49767"/>
            </a:avLst>
          </a:prstGeom>
          <a:solidFill>
            <a:srgbClr val="046893"/>
          </a:solidFill>
          <a:ln w="12700" cap="flat" cmpd="sng" algn="ctr">
            <a:solidFill>
              <a:srgbClr val="1E285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2502" y="1817686"/>
            <a:ext cx="372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>
                <a:solidFill>
                  <a:schemeClr val="bg1"/>
                </a:solidFill>
              </a:rPr>
              <a:t>SMART FACTORY,</a:t>
            </a:r>
          </a:p>
          <a:p>
            <a:pPr lvl="0" algn="ctr">
              <a:defRPr/>
            </a:pPr>
            <a:r>
              <a:rPr lang="en-US" b="1" kern="0">
                <a:solidFill>
                  <a:schemeClr val="bg1"/>
                </a:solidFill>
              </a:rPr>
              <a:t>INTELLIGENCE BUSINESS</a:t>
            </a:r>
            <a:endParaRPr lang="en-US" b="1" kern="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571" y="1534839"/>
            <a:ext cx="153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0">
                <a:solidFill>
                  <a:srgbClr val="046893"/>
                </a:solidFill>
              </a:rPr>
              <a:t>VISION</a:t>
            </a:r>
            <a:endParaRPr lang="en-US" kern="0" dirty="0">
              <a:solidFill>
                <a:srgbClr val="04689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31" y="2753497"/>
            <a:ext cx="18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46893"/>
                </a:solidFill>
                <a:effectLst/>
                <a:uLnTx/>
                <a:uFillTx/>
              </a:rPr>
              <a:t>CORE</a:t>
            </a:r>
            <a:r>
              <a:rPr kumimoji="0" lang="en-US" sz="1800" b="0" i="0" u="none" strike="noStrike" kern="0" cap="none" spc="0" normalizeH="0" noProof="0" smtClean="0">
                <a:ln>
                  <a:noFill/>
                </a:ln>
                <a:solidFill>
                  <a:srgbClr val="046893"/>
                </a:solidFill>
                <a:effectLst/>
                <a:uLnTx/>
                <a:uFillTx/>
              </a:rPr>
              <a:t> VALUES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46893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31" y="4114840"/>
            <a:ext cx="18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0">
                <a:solidFill>
                  <a:srgbClr val="046893"/>
                </a:solidFill>
              </a:rPr>
              <a:t>CULTURE GENES</a:t>
            </a:r>
            <a:endParaRPr lang="en-US" kern="0" dirty="0">
              <a:solidFill>
                <a:srgbClr val="04689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1617" y="5737254"/>
            <a:ext cx="18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0">
                <a:solidFill>
                  <a:srgbClr val="046893"/>
                </a:solidFill>
              </a:rPr>
              <a:t>ITG CULTURE</a:t>
            </a:r>
            <a:endParaRPr lang="en-US" kern="0" dirty="0">
              <a:solidFill>
                <a:srgbClr val="04689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7379" y="2750522"/>
            <a:ext cx="605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0">
                <a:solidFill>
                  <a:sysClr val="windowText" lastClr="000000"/>
                </a:solidFill>
              </a:rPr>
              <a:t>HUMAN – TECHNOLOGY – MANAGEMENT KNOWLEDGE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8149" y="5772197"/>
            <a:ext cx="605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0">
                <a:solidFill>
                  <a:srgbClr val="FFFFFF"/>
                </a:solidFill>
              </a:rPr>
              <a:t> ITG CULTURE BASE</a:t>
            </a:r>
            <a:endParaRPr lang="en-US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76" y="570475"/>
            <a:ext cx="113390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sz="32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TYPICAL</a:t>
            </a:r>
            <a:r>
              <a:rPr kumimoji="1" lang="en-US" sz="320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  </a:t>
            </a:r>
            <a:r>
              <a:rPr kumimoji="1" lang="en-US" sz="32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CUSTOMER LIST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76B3EE06-FE28-E643-8E1A-55EEE6B81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 bwMode="auto">
          <a:xfrm>
            <a:off x="786938" y="178967"/>
            <a:ext cx="8280862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smtClean="0">
                <a:solidFill>
                  <a:srgbClr val="12609E"/>
                </a:solidFill>
                <a:latin typeface="Arial" pitchFamily="34" charset="0"/>
                <a:cs typeface="Arial" pitchFamily="34" charset="0"/>
              </a:rPr>
              <a:t>TYPICAL </a:t>
            </a:r>
            <a:r>
              <a:rPr lang="en-US" sz="2200">
                <a:solidFill>
                  <a:srgbClr val="12609E"/>
                </a:solidFill>
                <a:latin typeface="Arial" pitchFamily="34" charset="0"/>
                <a:cs typeface="Arial" pitchFamily="34" charset="0"/>
              </a:rPr>
              <a:t>CUSTOMER </a:t>
            </a:r>
            <a:r>
              <a:rPr lang="en-US" sz="2200" smtClean="0">
                <a:solidFill>
                  <a:srgbClr val="12609E"/>
                </a:solidFill>
                <a:latin typeface="Arial" pitchFamily="34" charset="0"/>
                <a:cs typeface="Arial" pitchFamily="34" charset="0"/>
              </a:rPr>
              <a:t>LIST </a:t>
            </a:r>
            <a:endParaRPr lang="en-US" sz="2200">
              <a:solidFill>
                <a:srgbClr val="1260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4" descr="https://hocceo.com/wp-content/uploads/2019/09/Ch%C6%B0%C6%A1ng-tr%C3%ACnh-tham-quan-ki%E1%BA%BFn-t%E1%BA%ADp-l%E1%BB%9Bp-CCO28-5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" y="886154"/>
            <a:ext cx="12087537" cy="55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44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781396" y="271463"/>
            <a:ext cx="7968952" cy="346075"/>
          </a:xfrm>
        </p:spPr>
        <p:txBody>
          <a:bodyPr/>
          <a:lstStyle/>
          <a:p>
            <a:r>
              <a:rPr lang="en-US" dirty="0" smtClean="0"/>
              <a:t>MECHINERY </a:t>
            </a:r>
            <a:r>
              <a:rPr lang="en-US" smtClean="0"/>
              <a:t>AND </a:t>
            </a:r>
            <a:r>
              <a:rPr lang="en-US" smtClean="0"/>
              <a:t>MECHANICAL</a:t>
            </a:r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76893"/>
              </p:ext>
            </p:extLst>
          </p:nvPr>
        </p:nvGraphicFramePr>
        <p:xfrm>
          <a:off x="779828" y="844645"/>
          <a:ext cx="11183257" cy="54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32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52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Customer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Address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GOSHI AUTO PARTS Co., Ltd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Factory 01: 134 Sai Dong Street, Long Bien, Ha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Factory 02: 134 Sai Dong Street, Long Bien, Ha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MATSUO Industry VN Co., Ltd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Factory 01: 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C-10 Th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 Long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IZ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Dong Anh, Ha </a:t>
                      </a:r>
                      <a:r>
                        <a:rPr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Factory 02: Lot B -2 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 Long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IZ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Dong Anh, Ha </a:t>
                      </a:r>
                      <a:r>
                        <a:rPr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400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HANOI Electronic and Mechanical JSC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Km 12,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Dien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Street, Bac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Liem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Ha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400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Yangmin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Enterprise Co., Ltd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Dong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IZ, Yen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Phong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Bac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Ninh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400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EBA Machinery VN Co., Ltd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Lot N1,2,3, Nomura IZ, An Duong, Hai Phong</a:t>
                      </a:r>
                      <a:endParaRPr lang="en-US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40" y="1666047"/>
            <a:ext cx="1387820" cy="850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370" y="2782895"/>
            <a:ext cx="2081228" cy="4762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7" y="3566625"/>
            <a:ext cx="1547322" cy="871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75" y="4528256"/>
            <a:ext cx="1439481" cy="879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73" y="5491107"/>
            <a:ext cx="1319926" cy="8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0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792480" y="271463"/>
            <a:ext cx="7957868" cy="346075"/>
          </a:xfrm>
        </p:spPr>
        <p:txBody>
          <a:bodyPr/>
          <a:lstStyle/>
          <a:p>
            <a:r>
              <a:rPr lang="en-US" smtClean="0"/>
              <a:t>ELECTRONICS AND </a:t>
            </a:r>
            <a:r>
              <a:rPr lang="en-US" smtClean="0"/>
              <a:t>ACCESSORIES</a:t>
            </a:r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>
            <a:off x="0" y="6450496"/>
            <a:ext cx="12192000" cy="407504"/>
          </a:xfrm>
          <a:prstGeom prst="round2SameRect">
            <a:avLst/>
          </a:prstGeom>
          <a:solidFill>
            <a:srgbClr val="0468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prstClr val="white"/>
                </a:solidFill>
              </a:rPr>
              <a:t>www.itgvietnam.com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20044"/>
              </p:ext>
            </p:extLst>
          </p:nvPr>
        </p:nvGraphicFramePr>
        <p:xfrm>
          <a:off x="779955" y="872702"/>
          <a:ext cx="11183257" cy="5439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32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Customer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Address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8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612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aseline="0" dirty="0" smtClean="0"/>
                        <a:t>Rhythm </a:t>
                      </a:r>
                      <a:r>
                        <a:rPr lang="en-US" sz="1400" baseline="0" dirty="0"/>
                        <a:t>Precision </a:t>
                      </a:r>
                      <a:r>
                        <a:rPr lang="en-US" sz="1400" baseline="0" dirty="0" smtClean="0"/>
                        <a:t>Vietnam Co., ltd - RPV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1</a:t>
                      </a:r>
                      <a:r>
                        <a:rPr lang="en-US" sz="1400" baseline="0" dirty="0"/>
                        <a:t>: </a:t>
                      </a:r>
                      <a:r>
                        <a:rPr lang="en-US" sz="1400" baseline="0" dirty="0" smtClean="0"/>
                        <a:t>Lot </a:t>
                      </a:r>
                      <a:r>
                        <a:rPr lang="en-US" sz="1400" baseline="0" dirty="0"/>
                        <a:t>42 </a:t>
                      </a:r>
                      <a:r>
                        <a:rPr lang="en-US" sz="1400" baseline="0" dirty="0" err="1" smtClean="0"/>
                        <a:t>Noi</a:t>
                      </a:r>
                      <a:r>
                        <a:rPr lang="en-US" sz="1400" baseline="0" dirty="0" smtClean="0"/>
                        <a:t> Bai IZ, </a:t>
                      </a:r>
                      <a:r>
                        <a:rPr lang="en-US" sz="1400" baseline="0" dirty="0" err="1" smtClean="0"/>
                        <a:t>Soc</a:t>
                      </a:r>
                      <a:r>
                        <a:rPr lang="en-US" sz="1400" baseline="0" dirty="0" smtClean="0"/>
                        <a:t> Son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smtClean="0"/>
                        <a:t>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Factory 0</a:t>
                      </a:r>
                      <a:r>
                        <a:rPr lang="en-US" sz="1400" baseline="0" dirty="0" smtClean="0"/>
                        <a:t>2</a:t>
                      </a:r>
                      <a:r>
                        <a:rPr lang="en-US" sz="1400" baseline="0" dirty="0"/>
                        <a:t>: </a:t>
                      </a:r>
                      <a:r>
                        <a:rPr lang="en-US" sz="1400" baseline="0" dirty="0" smtClean="0"/>
                        <a:t>Lot 87 </a:t>
                      </a:r>
                      <a:r>
                        <a:rPr lang="en-US" sz="1400" baseline="0" dirty="0" err="1" smtClean="0"/>
                        <a:t>Noi</a:t>
                      </a:r>
                      <a:r>
                        <a:rPr lang="en-US" sz="1400" baseline="0" dirty="0" smtClean="0"/>
                        <a:t> Bai IZ, </a:t>
                      </a:r>
                      <a:r>
                        <a:rPr lang="en-US" sz="1400" baseline="0" dirty="0" err="1" smtClean="0"/>
                        <a:t>Soc</a:t>
                      </a:r>
                      <a:r>
                        <a:rPr lang="en-US" sz="1400" baseline="0" dirty="0" smtClean="0"/>
                        <a:t> Son, Ha </a:t>
                      </a:r>
                      <a:r>
                        <a:rPr lang="en-US" sz="1400" baseline="0" dirty="0" err="1" smtClean="0"/>
                        <a:t>Noi</a:t>
                      </a:r>
                      <a:endParaRPr lang="en-US" sz="14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/>
                        <a:t>Meiko</a:t>
                      </a:r>
                      <a:r>
                        <a:rPr lang="en-US" sz="1400" baseline="0" dirty="0" smtClean="0"/>
                        <a:t> Electronics Thang Long Co., Ltd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Lot J1-J2, 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 Long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IZ</a:t>
                      </a:r>
                      <a:r>
                        <a:rPr lang="vi-V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Dong Anh, Ha </a:t>
                      </a:r>
                      <a:r>
                        <a:rPr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Noi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36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HTMP Co., Ltd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Lot</a:t>
                      </a:r>
                      <a:r>
                        <a:rPr lang="en-US" sz="1400" baseline="0" smtClean="0"/>
                        <a:t> D3, </a:t>
                      </a:r>
                      <a:r>
                        <a:rPr lang="en-US" sz="1400" baseline="0" err="1" smtClean="0"/>
                        <a:t>Quang</a:t>
                      </a:r>
                      <a:r>
                        <a:rPr lang="en-US" sz="1400" baseline="0" smtClean="0"/>
                        <a:t> Minh IZ, Me Linh, Ha </a:t>
                      </a:r>
                      <a:r>
                        <a:rPr lang="en-US" sz="1400" baseline="0" err="1" smtClean="0"/>
                        <a:t>Noi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5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smtClean="0"/>
                        <a:t>FUKOKU</a:t>
                      </a:r>
                      <a:r>
                        <a:rPr lang="en-US" sz="1400" baseline="0" smtClean="0"/>
                        <a:t> Industry Co., Ltd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Lot H1, </a:t>
                      </a:r>
                      <a:r>
                        <a:rPr lang="en-US" sz="1400" dirty="0" err="1" smtClean="0"/>
                        <a:t>Thăng</a:t>
                      </a:r>
                      <a:r>
                        <a:rPr lang="en-US" sz="1400" baseline="0" dirty="0" smtClean="0"/>
                        <a:t> Long II IZ, My </a:t>
                      </a:r>
                      <a:r>
                        <a:rPr lang="en-US" sz="1400" baseline="0" dirty="0" err="1" smtClean="0"/>
                        <a:t>Hao</a:t>
                      </a:r>
                      <a:r>
                        <a:rPr lang="en-US" sz="1400" baseline="0" dirty="0" smtClean="0"/>
                        <a:t>, Hung Yen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21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10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Sunlin</a:t>
                      </a:r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Electronics</a:t>
                      </a:r>
                      <a:r>
                        <a:rPr lang="en-US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Vina</a:t>
                      </a:r>
                      <a:r>
                        <a:rPr lang="en-US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Co., Ltd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Lot D4, Chau</a:t>
                      </a:r>
                      <a:r>
                        <a:rPr lang="en-US" sz="1400" baseline="0" dirty="0" smtClean="0"/>
                        <a:t> Son IZ, Kim Bang, Ha Nam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479" y="1858950"/>
            <a:ext cx="2106569" cy="543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22" y="2736637"/>
            <a:ext cx="1962377" cy="500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52" y="3544352"/>
            <a:ext cx="1458945" cy="899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012" y="4801200"/>
            <a:ext cx="1959287" cy="3481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610" y="5464762"/>
            <a:ext cx="131075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8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285C"/>
      </a:accent1>
      <a:accent2>
        <a:srgbClr val="125F9E"/>
      </a:accent2>
      <a:accent3>
        <a:srgbClr val="25A6DE"/>
      </a:accent3>
      <a:accent4>
        <a:srgbClr val="B5DCED"/>
      </a:accent4>
      <a:accent5>
        <a:srgbClr val="F6AB3F"/>
      </a:accent5>
      <a:accent6>
        <a:srgbClr val="57575A"/>
      </a:accent6>
      <a:hlink>
        <a:srgbClr val="A6A8AC"/>
      </a:hlink>
      <a:folHlink>
        <a:srgbClr val="E4E5E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285C"/>
      </a:accent1>
      <a:accent2>
        <a:srgbClr val="125F9E"/>
      </a:accent2>
      <a:accent3>
        <a:srgbClr val="25A6DE"/>
      </a:accent3>
      <a:accent4>
        <a:srgbClr val="B5DCED"/>
      </a:accent4>
      <a:accent5>
        <a:srgbClr val="F6AB3F"/>
      </a:accent5>
      <a:accent6>
        <a:srgbClr val="57575A"/>
      </a:accent6>
      <a:hlink>
        <a:srgbClr val="A6A8AC"/>
      </a:hlink>
      <a:folHlink>
        <a:srgbClr val="E4E5E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1352</Words>
  <Application>Microsoft Office PowerPoint</Application>
  <PresentationFormat>Custom</PresentationFormat>
  <Paragraphs>281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1_Office Theme</vt:lpstr>
      <vt:lpstr>9_Office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</dc:creator>
  <cp:lastModifiedBy>HachNguyen</cp:lastModifiedBy>
  <cp:revision>120</cp:revision>
  <dcterms:created xsi:type="dcterms:W3CDTF">2020-12-20T03:38:09Z</dcterms:created>
  <dcterms:modified xsi:type="dcterms:W3CDTF">2021-02-22T04:26:09Z</dcterms:modified>
</cp:coreProperties>
</file>