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Lst>
  <p:sldSz cy="5143500" cx="9144000"/>
  <p:notesSz cx="6858000" cy="9144000"/>
  <p:embeddedFontLst>
    <p:embeddedFont>
      <p:font typeface="Roboto"/>
      <p:regular r:id="rId97"/>
      <p:bold r:id="rId98"/>
      <p:italic r:id="rId99"/>
      <p:boldItalic r:id="rId100"/>
    </p:embeddedFont>
    <p:embeddedFont>
      <p:font typeface="Lato"/>
      <p:regular r:id="rId101"/>
      <p:bold r:id="rId102"/>
      <p:italic r:id="rId103"/>
      <p:boldItalic r:id="rId104"/>
    </p:embeddedFont>
    <p:embeddedFont>
      <p:font typeface="Helvetica Neue"/>
      <p:regular r:id="rId105"/>
      <p:bold r:id="rId106"/>
      <p:italic r:id="rId107"/>
      <p:boldItalic r:id="rId108"/>
    </p:embeddedFont>
    <p:embeddedFont>
      <p:font typeface="Open Sans"/>
      <p:regular r:id="rId109"/>
      <p:bold r:id="rId110"/>
      <p:italic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BA9B87-31E1-4E58-B046-225C6A7A1261}">
  <a:tblStyle styleId="{89BA9B87-31E1-4E58-B046-225C6A7A1261}"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BEA2BEE-5287-4915-ABB6-0EFC6DC87494}"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HelveticaNeue-italic.fntdata"/><Relationship Id="rId106" Type="http://schemas.openxmlformats.org/officeDocument/2006/relationships/font" Target="fonts/HelveticaNeue-bold.fntdata"/><Relationship Id="rId105" Type="http://schemas.openxmlformats.org/officeDocument/2006/relationships/font" Target="fonts/HelveticaNeue-regular.fntdata"/><Relationship Id="rId104" Type="http://schemas.openxmlformats.org/officeDocument/2006/relationships/font" Target="fonts/Lato-boldItalic.fntdata"/><Relationship Id="rId109" Type="http://schemas.openxmlformats.org/officeDocument/2006/relationships/font" Target="fonts/OpenSans-regular.fntdata"/><Relationship Id="rId108" Type="http://schemas.openxmlformats.org/officeDocument/2006/relationships/font" Target="fonts/HelveticaNeue-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Lato-italic.fntdata"/><Relationship Id="rId102" Type="http://schemas.openxmlformats.org/officeDocument/2006/relationships/font" Target="fonts/Lato-bold.fntdata"/><Relationship Id="rId101" Type="http://schemas.openxmlformats.org/officeDocument/2006/relationships/font" Target="fonts/Lato-regular.fntdata"/><Relationship Id="rId100" Type="http://schemas.openxmlformats.org/officeDocument/2006/relationships/font" Target="fonts/Roboto-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font" Target="fonts/Roboto-regular.fntdata"/><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font" Target="fonts/Roboto-italic.fntdata"/><Relationship Id="rId10" Type="http://schemas.openxmlformats.org/officeDocument/2006/relationships/slide" Target="slides/slide4.xml"/><Relationship Id="rId98" Type="http://schemas.openxmlformats.org/officeDocument/2006/relationships/font" Target="fonts/Roboto-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OpenSans-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2" Type="http://schemas.openxmlformats.org/officeDocument/2006/relationships/font" Target="fonts/OpenSans-boldItalic.fntdata"/><Relationship Id="rId111" Type="http://schemas.openxmlformats.org/officeDocument/2006/relationships/font" Target="fonts/OpenSans-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myth.com/cs/user/print/post/the-danger-of-silos-in-your-busines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Mudassar_Salman/total-quality-management-tqm-4830885"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vansconsulting.com/article/2018/06/the-power-of-bpr-business-process-reengineer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cc04ee604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 name="Google Shape;55;gcc04ee604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e5549dbec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e5549dbec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de5549dbec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de5549dbec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de5549dbec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de5549dbec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e5549dbec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e5549dbec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de5549dbec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de5549dbec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cc04ee6047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cc04ee6047_0_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cc04ee6047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cc04ee6047_0_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vi" u="sng">
                <a:solidFill>
                  <a:schemeClr val="hlink"/>
                </a:solidFill>
                <a:hlinkClick r:id="rId2"/>
              </a:rPr>
              <a:t>https://www.e-myth.com/cs/user/print/post/the-danger-of-silos-in-your-business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cc04ee6047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cc04ee6047_0_6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c04ee6047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cc04ee6047_0_7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cc04ee6047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cc04ee6047_0_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cc0d9569d7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cc0d9569d7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cc04ee6047_0_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cc04ee6047_0_7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cc04ee6047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cc04ee6047_0_7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cc04ee6047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cc04ee6047_0_7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cc04ee6047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cc04ee6047_0_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cc04ee6047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cc04ee6047_0_7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vi" u="sng">
                <a:solidFill>
                  <a:schemeClr val="hlink"/>
                </a:solidFill>
                <a:hlinkClick r:id="rId2"/>
              </a:rPr>
              <a:t>https://www.slideshare.net/Mudassar_Salman/total-quality-management-tqm-4830885</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cc04ee6047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cc04ee6047_0_7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vi" u="sng">
                <a:solidFill>
                  <a:schemeClr val="hlink"/>
                </a:solidFill>
                <a:hlinkClick r:id="rId2"/>
              </a:rPr>
              <a:t>https://www.evansconsulting.com/article/2018/06/the-power-of-bpr-business-process-reengineering/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cc04ee6047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cc04ee6047_0_7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cc04ee6047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cc04ee6047_0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cc04ee6047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cc04ee6047_0_7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cc04ee6047_0_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cc04ee6047_0_7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e5549dbec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
        <p:nvSpPr>
          <p:cNvPr id="81" name="Google Shape;81;gde5549dbec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cae8a83b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dcae8a83b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dcae8a83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dcae8a83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cc04ee6047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cc04ee6047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gcc04ee6047_0_2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cc04ee604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cc04ee6047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cc04ee6047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
        <p:nvSpPr>
          <p:cNvPr id="373" name="Google Shape;373;gcc04ee6047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cc04ee6047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
        <p:nvSpPr>
          <p:cNvPr id="383" name="Google Shape;383;gcc04ee6047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cc04ee6047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4" name="Google Shape;394;gcc04ee6047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cc04ee6047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
        <p:nvSpPr>
          <p:cNvPr id="406" name="Google Shape;406;gcc04ee6047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cc04ee6047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t/>
            </a:r>
            <a:endParaRPr/>
          </a:p>
        </p:txBody>
      </p:sp>
      <p:sp>
        <p:nvSpPr>
          <p:cNvPr id="417" name="Google Shape;417;gcc04ee6047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cc04ee6047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
        <p:nvSpPr>
          <p:cNvPr id="428" name="Google Shape;428;gcc04ee6047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de5549dbec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de5549dbec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cc04ee6047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gcc04ee6047_0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cc04ee6047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gcc04ee6047_0_3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cc04ee6047_0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cc04ee6047_0_1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gcc04ee6047_0_1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cc04ee6047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gcc04ee6047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cc04ee6047_0_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cc04ee6047_0_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vi" sz="1800" u="sng">
                <a:solidFill>
                  <a:srgbClr val="595959"/>
                </a:solidFill>
              </a:rPr>
              <a:t>Apps mobiles:</a:t>
            </a:r>
            <a:endParaRPr sz="1800" u="sng">
              <a:solidFill>
                <a:srgbClr val="595959"/>
              </a:solidFill>
            </a:endParaRPr>
          </a:p>
          <a:p>
            <a:pPr indent="-342900" lvl="0" marL="457200" rtl="0" algn="l">
              <a:lnSpc>
                <a:spcPct val="115000"/>
              </a:lnSpc>
              <a:spcBef>
                <a:spcPts val="1200"/>
              </a:spcBef>
              <a:spcAft>
                <a:spcPts val="0"/>
              </a:spcAft>
              <a:buClr>
                <a:srgbClr val="595959"/>
              </a:buClr>
              <a:buSzPts val="1800"/>
              <a:buChar char="-"/>
            </a:pPr>
            <a:r>
              <a:rPr lang="vi" sz="1800">
                <a:solidFill>
                  <a:srgbClr val="595959"/>
                </a:solidFill>
              </a:rPr>
              <a:t>Beta: Phân phối dạng file APK, download và cài trên máy Android</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vi" sz="1800">
                <a:solidFill>
                  <a:srgbClr val="595959"/>
                </a:solidFill>
              </a:rPr>
              <a:t>Phân phối trên Google Play/Apple Store</a:t>
            </a:r>
            <a:endParaRPr sz="18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vi" sz="1800" u="sng">
                <a:solidFill>
                  <a:srgbClr val="595959"/>
                </a:solidFill>
              </a:rPr>
              <a:t>Nhúng - embedded:</a:t>
            </a:r>
            <a:endParaRPr sz="1800" u="sng">
              <a:solidFill>
                <a:srgbClr val="595959"/>
              </a:solidFill>
            </a:endParaRPr>
          </a:p>
          <a:p>
            <a:pPr indent="-342900" lvl="0" marL="457200" rtl="0" algn="l">
              <a:lnSpc>
                <a:spcPct val="115000"/>
              </a:lnSpc>
              <a:spcBef>
                <a:spcPts val="1200"/>
              </a:spcBef>
              <a:spcAft>
                <a:spcPts val="0"/>
              </a:spcAft>
              <a:buClr>
                <a:srgbClr val="595959"/>
              </a:buClr>
              <a:buSzPts val="1800"/>
              <a:buChar char="-"/>
            </a:pPr>
            <a:r>
              <a:rPr lang="vi" sz="1800">
                <a:solidFill>
                  <a:srgbClr val="595959"/>
                </a:solidFill>
              </a:rPr>
              <a:t>Triển khai trên Raspberry, máy tính mini Intel</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vi" sz="1800">
                <a:solidFill>
                  <a:srgbClr val="595959"/>
                </a:solidFill>
              </a:rPr>
              <a:t>Đóng gói module IP camera</a:t>
            </a:r>
            <a:endParaRPr sz="1800">
              <a:solidFill>
                <a:srgbClr val="595959"/>
              </a:solidFill>
            </a:endParaRPr>
          </a:p>
          <a:p>
            <a:pPr indent="0" lvl="0" marL="0" rtl="0" algn="l">
              <a:lnSpc>
                <a:spcPct val="100000"/>
              </a:lnSpc>
              <a:spcBef>
                <a:spcPts val="1200"/>
              </a:spcBef>
              <a:spcAft>
                <a:spcPts val="0"/>
              </a:spcAft>
              <a:buSzPts val="1400"/>
              <a:buNone/>
            </a:pPr>
            <a:r>
              <a:t/>
            </a:r>
            <a:endParaRPr/>
          </a:p>
        </p:txBody>
      </p:sp>
      <p:sp>
        <p:nvSpPr>
          <p:cNvPr id="528" name="Google Shape;528;gcc04ee6047_0_2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cc04ee6047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cc04ee6047_0_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cc04ee6047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cc04ee6047_0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cc04ee6047_0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cc04ee6047_0_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gcc04ee6047_0_2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cc04ee6047_0_3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cc04ee6047_0_3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8" name="Google Shape;628;gcc04ee6047_0_3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cc04ee6047_0_3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cc04ee6047_0_3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gcc04ee6047_0_3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de5549dbe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de5549dbec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cc04ee6047_0_3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cc04ee6047_0_3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gcc04ee6047_0_3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cc04ee6047_0_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gcc04ee6047_0_3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gcc04ee6047_0_3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cc04ee6047_0_4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cc04ee6047_0_4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gcc04ee6047_0_4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cc04ee6047_0_4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cc04ee6047_0_4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9" name="Google Shape;719;gcc04ee6047_0_4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cc04ee6047_0_4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gcc04ee6047_0_4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4" name="Google Shape;734;gcc04ee6047_0_4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cc04ee6047_0_4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gcc04ee6047_0_4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9" name="Google Shape;749;gcc04ee6047_0_4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cc04ee6047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cc04ee6047_0_4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gcc04ee6047_0_4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cc04ee6047_0_4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cc04ee6047_0_4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gcc04ee6047_0_4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cc04ee6047_0_4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cc04ee6047_0_4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gcc04ee6047_0_4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cc04ee6047_0_4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cc04ee6047_0_4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4" name="Google Shape;794;gcc04ee6047_0_4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e5549dbec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e5549dbec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cc04ee6047_0_4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cc04ee6047_0_4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7" name="Google Shape;807;gcc04ee6047_0_4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cc04ee6047_0_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cc04ee6047_0_5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8" name="Google Shape;818;gcc04ee6047_0_5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cc04ee6047_0_5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gcc04ee6047_0_5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9" name="Google Shape;829;gcc04ee6047_0_5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cc04ee6047_0_5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gcc04ee6047_0_5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gcc04ee6047_0_5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cc04ee6047_0_5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cc04ee6047_0_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8" name="Google Shape;848;gcc04ee6047_0_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cc04ee6047_0_5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gcc04ee6047_0_5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1" name="Google Shape;861;gcc04ee6047_0_5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cc04ee6047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gcc04ee6047_0_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cc04ee6047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gcc04ee6047_0_5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cc04ee6047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gcc04ee6047_0_5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cc04ee6047_0_6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gcc04ee6047_0_6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gcc04ee6047_0_6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e5549dbec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e5549dbec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cc04ee6047_0_6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gcc04ee6047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6" name="Google Shape;926;gcc04ee6047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cc04ee6047_0_6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gcc04ee6047_0_6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6" name="Google Shape;936;gcc04ee6047_0_6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cc04ee6047_0_6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cc04ee6047_0_6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8" name="Google Shape;948;gcc04ee6047_0_6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cc04ee6047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0" name="Google Shape;960;gcc04ee6047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cc04ee6047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9" name="Google Shape;969;gcc04ee6047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cc04ee6047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7" name="Google Shape;977;gcc04ee6047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cc04ee6047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gcc04ee6047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cc04ee604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3" name="Google Shape;993;gcc04ee6047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cc04ee6047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1" name="Google Shape;1001;gcc04ee6047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cc04ee6047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9" name="Google Shape;1009;gcc04ee6047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de5549dbec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de5549dbec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cc04ee604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8" name="Google Shape;1018;gcc04ee6047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cc04ee6047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7" name="Google Shape;1027;gcc04ee6047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cc04ee6047_0_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gcc04ee6047_0_8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6" name="Google Shape;1036;gcc04ee6047_0_8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cc04ee6047_0_6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
        <p:nvSpPr>
          <p:cNvPr id="1044" name="Google Shape;1044;gcc04ee6047_0_6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cc04ee6047_0_6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gcc04ee6047_0_6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vi">
                <a:solidFill>
                  <a:srgbClr val="000000"/>
                </a:solidFill>
                <a:latin typeface="Open Sans"/>
                <a:ea typeface="Open Sans"/>
                <a:cs typeface="Open Sans"/>
                <a:sym typeface="Open Sans"/>
              </a:rPr>
              <a:t>ui/ ux unique  - unique như thế nào </a:t>
            </a:r>
            <a:endParaRPr>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t/>
            </a:r>
            <a:endParaRPr>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Motivate quotes, UI/UX friendly</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Kanban work boards</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Project management</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CRM</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Marketing automation</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Website builder</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Contract, Invoice management</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Tickets system</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lang="vi">
                <a:solidFill>
                  <a:srgbClr val="000000"/>
                </a:solidFill>
                <a:latin typeface="Arial"/>
                <a:ea typeface="Arial"/>
                <a:cs typeface="Arial"/>
                <a:sym typeface="Arial"/>
              </a:rPr>
              <a:t>Conversation and more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t/>
            </a:r>
            <a:endParaRPr>
              <a:solidFill>
                <a:srgbClr val="000000"/>
              </a:solidFill>
              <a:latin typeface="Open Sans"/>
              <a:ea typeface="Open Sans"/>
              <a:cs typeface="Open Sans"/>
              <a:sym typeface="Open Sans"/>
            </a:endParaRPr>
          </a:p>
          <a:p>
            <a:pPr indent="-304800" lvl="0" marL="457200" rtl="0" algn="l">
              <a:lnSpc>
                <a:spcPct val="100000"/>
              </a:lnSpc>
              <a:spcBef>
                <a:spcPts val="0"/>
              </a:spcBef>
              <a:spcAft>
                <a:spcPts val="0"/>
              </a:spcAft>
              <a:buClr>
                <a:srgbClr val="000000"/>
              </a:buClr>
              <a:buSzPts val="1200"/>
              <a:buFont typeface="Open Sans"/>
              <a:buChar char="-"/>
            </a:pPr>
            <a:r>
              <a:rPr lang="vi">
                <a:solidFill>
                  <a:srgbClr val="000000"/>
                </a:solidFill>
                <a:latin typeface="Open Sans"/>
                <a:ea typeface="Open Sans"/>
                <a:cs typeface="Open Sans"/>
                <a:sym typeface="Open Sans"/>
              </a:rPr>
              <a:t>Tận hưởng công việc hiệu quả cùng Movan</a:t>
            </a:r>
            <a:endParaRPr>
              <a:solidFill>
                <a:srgbClr val="000000"/>
              </a:solidFill>
              <a:latin typeface="Open Sans"/>
              <a:ea typeface="Open Sans"/>
              <a:cs typeface="Open Sans"/>
              <a:sym typeface="Open Sans"/>
            </a:endParaRPr>
          </a:p>
          <a:p>
            <a:pPr indent="0" lvl="0" marL="457200" rtl="0" algn="l">
              <a:lnSpc>
                <a:spcPct val="100000"/>
              </a:lnSpc>
              <a:spcBef>
                <a:spcPts val="0"/>
              </a:spcBef>
              <a:spcAft>
                <a:spcPts val="0"/>
              </a:spcAft>
              <a:buSzPts val="1400"/>
              <a:buNone/>
            </a:pPr>
            <a:r>
              <a:t/>
            </a:r>
            <a:endParaRPr>
              <a:solidFill>
                <a:srgbClr val="000000"/>
              </a:solidFill>
              <a:latin typeface="Open Sans"/>
              <a:ea typeface="Open Sans"/>
              <a:cs typeface="Open Sans"/>
              <a:sym typeface="Open Sans"/>
            </a:endParaRPr>
          </a:p>
          <a:p>
            <a:pPr indent="-304800" lvl="0" marL="457200" rtl="0" algn="l">
              <a:lnSpc>
                <a:spcPct val="100000"/>
              </a:lnSpc>
              <a:spcBef>
                <a:spcPts val="0"/>
              </a:spcBef>
              <a:spcAft>
                <a:spcPts val="0"/>
              </a:spcAft>
              <a:buClr>
                <a:srgbClr val="000000"/>
              </a:buClr>
              <a:buSzPts val="1200"/>
              <a:buFont typeface="Open Sans"/>
              <a:buChar char="-"/>
            </a:pPr>
            <a:r>
              <a:rPr lang="vi">
                <a:solidFill>
                  <a:srgbClr val="000000"/>
                </a:solidFill>
                <a:latin typeface="Open Sans"/>
                <a:ea typeface="Open Sans"/>
                <a:cs typeface="Open Sans"/>
                <a:sym typeface="Open Sans"/>
              </a:rPr>
              <a:t>UI/UX simple, all-in-one screen:</a:t>
            </a:r>
            <a:endParaRPr>
              <a:solidFill>
                <a:srgbClr val="000000"/>
              </a:solidFill>
              <a:latin typeface="Open Sans"/>
              <a:ea typeface="Open Sans"/>
              <a:cs typeface="Open Sans"/>
              <a:sym typeface="Open Sans"/>
            </a:endParaRPr>
          </a:p>
          <a:p>
            <a:pPr indent="0" lvl="0" marL="457200" rtl="0" algn="l">
              <a:lnSpc>
                <a:spcPct val="100000"/>
              </a:lnSpc>
              <a:spcBef>
                <a:spcPts val="0"/>
              </a:spcBef>
              <a:spcAft>
                <a:spcPts val="0"/>
              </a:spcAft>
              <a:buSzPts val="1400"/>
              <a:buNone/>
            </a:pPr>
            <a:r>
              <a:rPr b="1" i="1" lang="vi">
                <a:solidFill>
                  <a:srgbClr val="000000"/>
                </a:solidFill>
                <a:latin typeface="Open Sans"/>
                <a:ea typeface="Open Sans"/>
                <a:cs typeface="Open Sans"/>
                <a:sym typeface="Open Sans"/>
              </a:rPr>
              <a:t> </a:t>
            </a:r>
            <a:r>
              <a:rPr i="1" lang="vi">
                <a:solidFill>
                  <a:srgbClr val="000000"/>
                </a:solidFill>
                <a:latin typeface="Open Sans"/>
                <a:ea typeface="Open Sans"/>
                <a:cs typeface="Open Sans"/>
                <a:sym typeface="Open Sans"/>
              </a:rPr>
              <a:t>Just take 120 minutes for staff to understand and use the software</a:t>
            </a:r>
            <a:endParaRPr i="1">
              <a:solidFill>
                <a:srgbClr val="000000"/>
              </a:solidFill>
              <a:latin typeface="Open Sans"/>
              <a:ea typeface="Open Sans"/>
              <a:cs typeface="Open Sans"/>
              <a:sym typeface="Open Sans"/>
            </a:endParaRPr>
          </a:p>
          <a:p>
            <a:pPr indent="-304800" lvl="0" marL="457200" rtl="0" algn="l">
              <a:lnSpc>
                <a:spcPct val="100000"/>
              </a:lnSpc>
              <a:spcBef>
                <a:spcPts val="0"/>
              </a:spcBef>
              <a:spcAft>
                <a:spcPts val="0"/>
              </a:spcAft>
              <a:buClr>
                <a:srgbClr val="000000"/>
              </a:buClr>
              <a:buSzPts val="1200"/>
              <a:buFont typeface="Open Sans"/>
              <a:buChar char="-"/>
            </a:pPr>
            <a:r>
              <a:t/>
            </a:r>
            <a:endParaRPr i="1">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t/>
            </a:r>
            <a:endParaRPr/>
          </a:p>
        </p:txBody>
      </p:sp>
      <p:sp>
        <p:nvSpPr>
          <p:cNvPr id="1057" name="Google Shape;1057;gcc04ee6047_0_6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cc04ee6047_0_8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cc04ee6047_0_8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3" name="Google Shape;1073;gcc04ee6047_0_8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cc04ee6047_0_8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cc04ee6047_0_8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3" name="Google Shape;1083;gcc04ee6047_0_8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cc0e318dc5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gcc0e318dc5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3" name="Google Shape;1093;gcc0e318dc5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cc04ee6047_0_8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2" name="Google Shape;1102;gcc04ee6047_0_8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3" name="Google Shape;1103;gcc04ee6047_0_8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v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cc04ee6047_0_8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2" name="Google Shape;1112;gcc04ee6047_0_8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e5549dbec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de5549dbec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cc04ee6047_0_8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0" name="Google Shape;1120;gcc04ee6047_0_8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50" name="Shape 50"/>
        <p:cNvGrpSpPr/>
        <p:nvPr/>
      </p:nvGrpSpPr>
      <p:grpSpPr>
        <a:xfrm>
          <a:off x="0" y="0"/>
          <a:ext cx="0" cy="0"/>
          <a:chOff x="0" y="0"/>
          <a:chExt cx="0" cy="0"/>
        </a:xfrm>
      </p:grpSpPr>
      <p:sp>
        <p:nvSpPr>
          <p:cNvPr id="51" name="Google Shape;51;p13"/>
          <p:cNvSpPr txBox="1"/>
          <p:nvPr>
            <p:ph type="title"/>
          </p:nvPr>
        </p:nvSpPr>
        <p:spPr>
          <a:xfrm>
            <a:off x="494547" y="327806"/>
            <a:ext cx="2584800" cy="5655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0"/>
              </a:spcBef>
              <a:spcAft>
                <a:spcPts val="0"/>
              </a:spcAft>
              <a:buSzPts val="2800"/>
              <a:buNone/>
              <a:defRPr b="1" i="0" sz="3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SzPts val="2800"/>
              <a:buNone/>
              <a:defRPr b="0" i="0" sz="500" u="none" cap="none" strike="noStrike">
                <a:solidFill>
                  <a:srgbClr val="000000"/>
                </a:solidFill>
                <a:latin typeface="Helvetica Neue"/>
                <a:ea typeface="Helvetica Neue"/>
                <a:cs typeface="Helvetica Neue"/>
                <a:sym typeface="Helvetica Neue"/>
              </a:defRPr>
            </a:lvl9pPr>
          </a:lstStyle>
          <a:p/>
        </p:txBody>
      </p:sp>
      <p:sp>
        <p:nvSpPr>
          <p:cNvPr id="52" name="Google Shape;52;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v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0" Type="http://schemas.openxmlformats.org/officeDocument/2006/relationships/slide" Target="/ppt/slides/slide56.xml"/><Relationship Id="rId22" Type="http://schemas.openxmlformats.org/officeDocument/2006/relationships/slide" Target="/ppt/slides/slide59.xml"/><Relationship Id="rId21" Type="http://schemas.openxmlformats.org/officeDocument/2006/relationships/slide" Target="/ppt/slides/slide57.xml"/><Relationship Id="rId24" Type="http://schemas.openxmlformats.org/officeDocument/2006/relationships/slide" Target="/ppt/slides/slide61.xml"/><Relationship Id="rId23" Type="http://schemas.openxmlformats.org/officeDocument/2006/relationships/slide" Target="/ppt/slides/slide60.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slide" Target="/ppt/slides/slide32.xml"/><Relationship Id="rId9" Type="http://schemas.openxmlformats.org/officeDocument/2006/relationships/slide" Target="/ppt/slides/slide42.xml"/><Relationship Id="rId26" Type="http://schemas.openxmlformats.org/officeDocument/2006/relationships/slide" Target="/ppt/slides/slide62.xml"/><Relationship Id="rId25" Type="http://schemas.openxmlformats.org/officeDocument/2006/relationships/slide" Target="/ppt/slides/slide62.xml"/><Relationship Id="rId28" Type="http://schemas.openxmlformats.org/officeDocument/2006/relationships/slide" Target="/ppt/slides/slide64.xml"/><Relationship Id="rId27" Type="http://schemas.openxmlformats.org/officeDocument/2006/relationships/slide" Target="/ppt/slides/slide63.xml"/><Relationship Id="rId5" Type="http://schemas.openxmlformats.org/officeDocument/2006/relationships/slide" Target="/ppt/slides/slide32.xml"/><Relationship Id="rId6" Type="http://schemas.openxmlformats.org/officeDocument/2006/relationships/slide" Target="/ppt/slides/slide34.xml"/><Relationship Id="rId29" Type="http://schemas.openxmlformats.org/officeDocument/2006/relationships/slide" Target="/ppt/slides/slide65.xml"/><Relationship Id="rId7" Type="http://schemas.openxmlformats.org/officeDocument/2006/relationships/slide" Target="/ppt/slides/slide39.xml"/><Relationship Id="rId8" Type="http://schemas.openxmlformats.org/officeDocument/2006/relationships/slide" Target="/ppt/slides/slide40.xml"/><Relationship Id="rId31" Type="http://schemas.openxmlformats.org/officeDocument/2006/relationships/slide" Target="/ppt/slides/slide70.xml"/><Relationship Id="rId30" Type="http://schemas.openxmlformats.org/officeDocument/2006/relationships/slide" Target="/ppt/slides/slide69.xml"/><Relationship Id="rId11" Type="http://schemas.openxmlformats.org/officeDocument/2006/relationships/slide" Target="/ppt/slides/slide48.xml"/><Relationship Id="rId33" Type="http://schemas.openxmlformats.org/officeDocument/2006/relationships/slide" Target="/ppt/slides/slide73.xml"/><Relationship Id="rId10" Type="http://schemas.openxmlformats.org/officeDocument/2006/relationships/slide" Target="/ppt/slides/slide47.xml"/><Relationship Id="rId32" Type="http://schemas.openxmlformats.org/officeDocument/2006/relationships/slide" Target="/ppt/slides/slide71.xml"/><Relationship Id="rId13" Type="http://schemas.openxmlformats.org/officeDocument/2006/relationships/slide" Target="/ppt/slides/slide50.xml"/><Relationship Id="rId35" Type="http://schemas.openxmlformats.org/officeDocument/2006/relationships/slide" Target="/ppt/slides/slide77.xml"/><Relationship Id="rId12" Type="http://schemas.openxmlformats.org/officeDocument/2006/relationships/slide" Target="/ppt/slides/slide49.xml"/><Relationship Id="rId34" Type="http://schemas.openxmlformats.org/officeDocument/2006/relationships/slide" Target="/ppt/slides/slide74.xml"/><Relationship Id="rId15" Type="http://schemas.openxmlformats.org/officeDocument/2006/relationships/slide" Target="/ppt/slides/slide52.xml"/><Relationship Id="rId37" Type="http://schemas.openxmlformats.org/officeDocument/2006/relationships/slide" Target="/ppt/slides/slide82.xml"/><Relationship Id="rId14" Type="http://schemas.openxmlformats.org/officeDocument/2006/relationships/slide" Target="/ppt/slides/slide51.xml"/><Relationship Id="rId36" Type="http://schemas.openxmlformats.org/officeDocument/2006/relationships/slide" Target="/ppt/slides/slide79.xml"/><Relationship Id="rId17" Type="http://schemas.openxmlformats.org/officeDocument/2006/relationships/slide" Target="/ppt/slides/slide54.xml"/><Relationship Id="rId16" Type="http://schemas.openxmlformats.org/officeDocument/2006/relationships/slide" Target="/ppt/slides/slide53.xml"/><Relationship Id="rId38" Type="http://schemas.openxmlformats.org/officeDocument/2006/relationships/slide" Target="/ppt/slides/slide85.xml"/><Relationship Id="rId19" Type="http://schemas.openxmlformats.org/officeDocument/2006/relationships/slide" Target="/ppt/slides/slide55.xml"/><Relationship Id="rId18" Type="http://schemas.openxmlformats.org/officeDocument/2006/relationships/slide" Target="/ppt/slides/slide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movan.work/?utm_source=ebook&amp;utm_medium=email&amp;utm_campaign=taicautruc_bpm" TargetMode="External"/><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7.gif"/><Relationship Id="rId4" Type="http://schemas.openxmlformats.org/officeDocument/2006/relationships/image" Target="../media/image24.gif"/><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1.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20" Type="http://schemas.openxmlformats.org/officeDocument/2006/relationships/image" Target="../media/image54.png"/><Relationship Id="rId22" Type="http://schemas.openxmlformats.org/officeDocument/2006/relationships/image" Target="../media/image53.png"/><Relationship Id="rId21" Type="http://schemas.openxmlformats.org/officeDocument/2006/relationships/image" Target="../media/image51.png"/><Relationship Id="rId24" Type="http://schemas.openxmlformats.org/officeDocument/2006/relationships/image" Target="../media/image1.png"/><Relationship Id="rId23"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32.png"/><Relationship Id="rId8" Type="http://schemas.openxmlformats.org/officeDocument/2006/relationships/image" Target="../media/image36.png"/><Relationship Id="rId11" Type="http://schemas.openxmlformats.org/officeDocument/2006/relationships/image" Target="../media/image44.png"/><Relationship Id="rId10" Type="http://schemas.openxmlformats.org/officeDocument/2006/relationships/image" Target="../media/image41.png"/><Relationship Id="rId13" Type="http://schemas.openxmlformats.org/officeDocument/2006/relationships/image" Target="../media/image48.png"/><Relationship Id="rId12" Type="http://schemas.openxmlformats.org/officeDocument/2006/relationships/image" Target="../media/image42.png"/><Relationship Id="rId15" Type="http://schemas.openxmlformats.org/officeDocument/2006/relationships/image" Target="../media/image45.png"/><Relationship Id="rId14" Type="http://schemas.openxmlformats.org/officeDocument/2006/relationships/image" Target="../media/image47.png"/><Relationship Id="rId17" Type="http://schemas.openxmlformats.org/officeDocument/2006/relationships/image" Target="../media/image46.png"/><Relationship Id="rId16" Type="http://schemas.openxmlformats.org/officeDocument/2006/relationships/image" Target="../media/image40.png"/><Relationship Id="rId19" Type="http://schemas.openxmlformats.org/officeDocument/2006/relationships/image" Target="../media/image50.png"/><Relationship Id="rId18"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58.png"/><Relationship Id="rId9" Type="http://schemas.openxmlformats.org/officeDocument/2006/relationships/image" Target="../media/image63.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56.png"/><Relationship Id="rId8" Type="http://schemas.openxmlformats.org/officeDocument/2006/relationships/image" Target="../media/image59.png"/><Relationship Id="rId11" Type="http://schemas.openxmlformats.org/officeDocument/2006/relationships/image" Target="../media/image62.png"/><Relationship Id="rId10" Type="http://schemas.openxmlformats.org/officeDocument/2006/relationships/image" Target="../media/image65.png"/><Relationship Id="rId13" Type="http://schemas.openxmlformats.org/officeDocument/2006/relationships/image" Target="../media/image1.png"/><Relationship Id="rId12"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8.png"/><Relationship Id="rId4" Type="http://schemas.openxmlformats.org/officeDocument/2006/relationships/image" Target="../media/image64.png"/><Relationship Id="rId5" Type="http://schemas.openxmlformats.org/officeDocument/2006/relationships/image" Target="../media/image61.png"/><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5.png"/><Relationship Id="rId4" Type="http://schemas.openxmlformats.org/officeDocument/2006/relationships/image" Target="../media/image69.png"/><Relationship Id="rId9" Type="http://schemas.openxmlformats.org/officeDocument/2006/relationships/image" Target="../media/image1.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70.png"/><Relationship Id="rId8"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1.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7.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72.png"/><Relationship Id="rId4" Type="http://schemas.openxmlformats.org/officeDocument/2006/relationships/image" Target="../media/image78.png"/><Relationship Id="rId9" Type="http://schemas.openxmlformats.org/officeDocument/2006/relationships/image" Target="../media/image83.png"/><Relationship Id="rId5" Type="http://schemas.openxmlformats.org/officeDocument/2006/relationships/image" Target="../media/image75.png"/><Relationship Id="rId6" Type="http://schemas.openxmlformats.org/officeDocument/2006/relationships/image" Target="../media/image84.png"/><Relationship Id="rId7" Type="http://schemas.openxmlformats.org/officeDocument/2006/relationships/image" Target="../media/image74.png"/><Relationship Id="rId8" Type="http://schemas.openxmlformats.org/officeDocument/2006/relationships/image" Target="../media/image76.png"/><Relationship Id="rId11" Type="http://schemas.openxmlformats.org/officeDocument/2006/relationships/image" Target="../media/image10.png"/><Relationship Id="rId10" Type="http://schemas.openxmlformats.org/officeDocument/2006/relationships/image" Target="../media/image62.png"/><Relationship Id="rId13" Type="http://schemas.openxmlformats.org/officeDocument/2006/relationships/image" Target="../media/image80.png"/><Relationship Id="rId12" Type="http://schemas.openxmlformats.org/officeDocument/2006/relationships/image" Target="../media/image79.png"/><Relationship Id="rId15" Type="http://schemas.openxmlformats.org/officeDocument/2006/relationships/image" Target="../media/image87.png"/><Relationship Id="rId14" Type="http://schemas.openxmlformats.org/officeDocument/2006/relationships/image" Target="../media/image81.png"/><Relationship Id="rId17" Type="http://schemas.openxmlformats.org/officeDocument/2006/relationships/image" Target="../media/image82.png"/><Relationship Id="rId16"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85.png"/><Relationship Id="rId4" Type="http://schemas.openxmlformats.org/officeDocument/2006/relationships/image" Target="../media/image62.png"/><Relationship Id="rId5" Type="http://schemas.openxmlformats.org/officeDocument/2006/relationships/image" Target="../media/image10.png"/><Relationship Id="rId6" Type="http://schemas.openxmlformats.org/officeDocument/2006/relationships/image" Target="../media/image93.png"/><Relationship Id="rId7"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62.png"/><Relationship Id="rId4" Type="http://schemas.openxmlformats.org/officeDocument/2006/relationships/image" Target="../media/image10.png"/><Relationship Id="rId5" Type="http://schemas.openxmlformats.org/officeDocument/2006/relationships/image" Target="../media/image88.png"/><Relationship Id="rId6" Type="http://schemas.openxmlformats.org/officeDocument/2006/relationships/image" Target="../media/image90.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89.png"/><Relationship Id="rId4" Type="http://schemas.openxmlformats.org/officeDocument/2006/relationships/image" Target="../media/image62.png"/><Relationship Id="rId5" Type="http://schemas.openxmlformats.org/officeDocument/2006/relationships/image" Target="../media/image10.png"/><Relationship Id="rId6" Type="http://schemas.openxmlformats.org/officeDocument/2006/relationships/image" Target="../media/image91.png"/><Relationship Id="rId7"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92.png"/><Relationship Id="rId4" Type="http://schemas.openxmlformats.org/officeDocument/2006/relationships/image" Target="../media/image62.png"/><Relationship Id="rId9" Type="http://schemas.openxmlformats.org/officeDocument/2006/relationships/image" Target="../media/image95.png"/><Relationship Id="rId5" Type="http://schemas.openxmlformats.org/officeDocument/2006/relationships/image" Target="../media/image10.png"/><Relationship Id="rId6" Type="http://schemas.openxmlformats.org/officeDocument/2006/relationships/image" Target="../media/image97.png"/><Relationship Id="rId7" Type="http://schemas.openxmlformats.org/officeDocument/2006/relationships/image" Target="../media/image94.png"/><Relationship Id="rId8" Type="http://schemas.openxmlformats.org/officeDocument/2006/relationships/image" Target="../media/image96.png"/><Relationship Id="rId11" Type="http://schemas.openxmlformats.org/officeDocument/2006/relationships/image" Target="../media/image106.png"/><Relationship Id="rId10" Type="http://schemas.openxmlformats.org/officeDocument/2006/relationships/image" Target="../media/image99.png"/><Relationship Id="rId12"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2.png"/><Relationship Id="rId4" Type="http://schemas.openxmlformats.org/officeDocument/2006/relationships/image" Target="../media/image10.png"/><Relationship Id="rId5" Type="http://schemas.openxmlformats.org/officeDocument/2006/relationships/image" Target="../media/image87.png"/><Relationship Id="rId6"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100.png"/><Relationship Id="rId4" Type="http://schemas.openxmlformats.org/officeDocument/2006/relationships/image" Target="../media/image62.png"/><Relationship Id="rId5" Type="http://schemas.openxmlformats.org/officeDocument/2006/relationships/image" Target="../media/image10.png"/><Relationship Id="rId6"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103.png"/><Relationship Id="rId4" Type="http://schemas.openxmlformats.org/officeDocument/2006/relationships/image" Target="../media/image62.png"/><Relationship Id="rId5" Type="http://schemas.openxmlformats.org/officeDocument/2006/relationships/image" Target="../media/image10.png"/><Relationship Id="rId6"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01.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10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109.png"/><Relationship Id="rId4" Type="http://schemas.openxmlformats.org/officeDocument/2006/relationships/image" Target="../media/image98.png"/><Relationship Id="rId5"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08.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105.png"/><Relationship Id="rId4" Type="http://schemas.openxmlformats.org/officeDocument/2006/relationships/image" Target="../media/image110.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104.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107.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2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29.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81.png"/><Relationship Id="rId6" Type="http://schemas.openxmlformats.org/officeDocument/2006/relationships/image" Target="../media/image117.png"/><Relationship Id="rId7"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12.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16.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118.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115.png"/><Relationship Id="rId4" Type="http://schemas.openxmlformats.org/officeDocument/2006/relationships/image" Target="../media/image120.png"/><Relationship Id="rId9" Type="http://schemas.openxmlformats.org/officeDocument/2006/relationships/image" Target="../media/image123.png"/><Relationship Id="rId5" Type="http://schemas.openxmlformats.org/officeDocument/2006/relationships/image" Target="../media/image111.png"/><Relationship Id="rId6" Type="http://schemas.openxmlformats.org/officeDocument/2006/relationships/image" Target="../media/image121.png"/><Relationship Id="rId7" Type="http://schemas.openxmlformats.org/officeDocument/2006/relationships/image" Target="../media/image124.png"/><Relationship Id="rId8" Type="http://schemas.openxmlformats.org/officeDocument/2006/relationships/image" Target="../media/image119.png"/><Relationship Id="rId11" Type="http://schemas.openxmlformats.org/officeDocument/2006/relationships/image" Target="../media/image127.png"/><Relationship Id="rId10" Type="http://schemas.openxmlformats.org/officeDocument/2006/relationships/image" Target="../media/image122.png"/><Relationship Id="rId13" Type="http://schemas.openxmlformats.org/officeDocument/2006/relationships/image" Target="../media/image129.png"/><Relationship Id="rId12" Type="http://schemas.openxmlformats.org/officeDocument/2006/relationships/image" Target="../media/image125.png"/><Relationship Id="rId1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128.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30.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31.png"/><Relationship Id="rId4" Type="http://schemas.openxmlformats.org/officeDocument/2006/relationships/image" Target="../media/image134.png"/><Relationship Id="rId5"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33.png"/><Relationship Id="rId4" Type="http://schemas.openxmlformats.org/officeDocument/2006/relationships/image" Target="../media/image132.png"/><Relationship Id="rId5" Type="http://schemas.openxmlformats.org/officeDocument/2006/relationships/image" Target="../media/image136.png"/><Relationship Id="rId6" Type="http://schemas.openxmlformats.org/officeDocument/2006/relationships/image" Target="../media/image1.png"/></Relationships>
</file>

<file path=ppt/slides/_rels/slide73.xml.rels><?xml version="1.0" encoding="UTF-8" standalone="yes"?><Relationships xmlns="http://schemas.openxmlformats.org/package/2006/relationships"><Relationship Id="rId20" Type="http://schemas.openxmlformats.org/officeDocument/2006/relationships/hyperlink" Target="https://emojipedia.org/check-mark/" TargetMode="External"/><Relationship Id="rId21"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hyperlink" Target="https://emojipedia.org/hourglass-done/#:~:text=%E2%8C%9B%20Hourglass%20Done&amp;text=Indicates%20time%20has%20passed.,Color%20varies%20across%20platforms.&amp;text=Hourglass%20Done%20was%20approved%20as,to%20Emoji%201.0%20in%202015." TargetMode="External"/><Relationship Id="rId4" Type="http://schemas.openxmlformats.org/officeDocument/2006/relationships/hyperlink" Target="https://emojipedia.org/money-with-wings/" TargetMode="External"/><Relationship Id="rId9" Type="http://schemas.openxmlformats.org/officeDocument/2006/relationships/hyperlink" Target="https://emojipedia.org/hourglass-done/#:~:text=%E2%8C%9B%20Hourglass%20Done&amp;text=Indicates%20time%20has%20passed.,Color%20varies%20across%20platforms.&amp;text=Hourglass%20Done%20was%20approved%20as,to%20Emoji%201.0%20in%202015." TargetMode="External"/><Relationship Id="rId5" Type="http://schemas.openxmlformats.org/officeDocument/2006/relationships/hyperlink" Target="https://emojipedia.org/check-mark/" TargetMode="External"/><Relationship Id="rId6" Type="http://schemas.openxmlformats.org/officeDocument/2006/relationships/hyperlink" Target="https://emojipedia.org/hourglass-done/#:~:text=%E2%8C%9B%20Hourglass%20Done&amp;text=Indicates%20time%20has%20passed.,Color%20varies%20across%20platforms.&amp;text=Hourglass%20Done%20was%20approved%20as,to%20Emoji%201.0%20in%202015." TargetMode="External"/><Relationship Id="rId7" Type="http://schemas.openxmlformats.org/officeDocument/2006/relationships/hyperlink" Target="https://emojipedia.org/money-with-wings/" TargetMode="External"/><Relationship Id="rId8" Type="http://schemas.openxmlformats.org/officeDocument/2006/relationships/hyperlink" Target="https://emojipedia.org/check-mark/" TargetMode="External"/><Relationship Id="rId11" Type="http://schemas.openxmlformats.org/officeDocument/2006/relationships/hyperlink" Target="https://emojipedia.org/check-mark/" TargetMode="External"/><Relationship Id="rId10" Type="http://schemas.openxmlformats.org/officeDocument/2006/relationships/hyperlink" Target="https://emojipedia.org/money-with-wings/" TargetMode="External"/><Relationship Id="rId13" Type="http://schemas.openxmlformats.org/officeDocument/2006/relationships/hyperlink" Target="https://emojipedia.org/money-with-wings/" TargetMode="External"/><Relationship Id="rId12" Type="http://schemas.openxmlformats.org/officeDocument/2006/relationships/hyperlink" Target="https://emojipedia.org/hourglass-done/#:~:text=%E2%8C%9B%20Hourglass%20Done&amp;text=Indicates%20time%20has%20passed.,Color%20varies%20across%20platforms.&amp;text=Hourglass%20Done%20was%20approved%20as,to%20Emoji%201.0%20in%202015." TargetMode="External"/><Relationship Id="rId15" Type="http://schemas.openxmlformats.org/officeDocument/2006/relationships/hyperlink" Target="https://emojipedia.org/hourglass-done/#:~:text=%E2%8C%9B%20Hourglass%20Done&amp;text=Indicates%20time%20has%20passed.,Color%20varies%20across%20platforms.&amp;text=Hourglass%20Done%20was%20approved%20as,to%20Emoji%201.0%20in%202015." TargetMode="External"/><Relationship Id="rId14" Type="http://schemas.openxmlformats.org/officeDocument/2006/relationships/hyperlink" Target="https://emojipedia.org/check-mark/" TargetMode="External"/><Relationship Id="rId17" Type="http://schemas.openxmlformats.org/officeDocument/2006/relationships/hyperlink" Target="https://emojipedia.org/check-mark/" TargetMode="External"/><Relationship Id="rId16" Type="http://schemas.openxmlformats.org/officeDocument/2006/relationships/hyperlink" Target="https://emojipedia.org/money-with-wings/" TargetMode="External"/><Relationship Id="rId19" Type="http://schemas.openxmlformats.org/officeDocument/2006/relationships/hyperlink" Target="https://emojipedia.org/money-with-wings/" TargetMode="External"/><Relationship Id="rId18" Type="http://schemas.openxmlformats.org/officeDocument/2006/relationships/hyperlink" Target="https://emojipedia.org/hourglass-done/#:~:text=%E2%8C%9B%20Hourglass%20Done&amp;text=Indicates%20time%20has%20passed.,Color%20varies%20across%20platforms.&amp;text=Hourglass%20Done%20was%20approved%20as,to%20Emoji%201.0%20in%202015."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hyperlink" Target="https://movan.vn/" TargetMode="External"/><Relationship Id="rId4" Type="http://schemas.openxmlformats.org/officeDocument/2006/relationships/hyperlink" Target="https://www.atlassian.com/software/jira/core" TargetMode="External"/><Relationship Id="rId5"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hyperlink" Target="https://www.sap.com/products/powerdesigner-data-modeling-tools.html" TargetMode="External"/><Relationship Id="rId4" Type="http://schemas.openxmlformats.org/officeDocument/2006/relationships/hyperlink" Target="https://flow.microsoft.com/en-us/pricing/" TargetMode="External"/><Relationship Id="rId5" Type="http://schemas.openxmlformats.org/officeDocument/2006/relationships/hyperlink" Target="https://1office.vn/" TargetMode="External"/><Relationship Id="rId6"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hyperlink" Target="https://base.vn/workflow" TargetMode="External"/><Relationship Id="rId4" Type="http://schemas.openxmlformats.org/officeDocument/2006/relationships/hyperlink" Target="https://fastwork.vn/fastwork-work/" TargetMode="External"/><Relationship Id="rId5"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hyperlink" Target="https://emojipedia.org/check-mark/" TargetMode="External"/><Relationship Id="rId4" Type="http://schemas.openxmlformats.org/officeDocument/2006/relationships/hyperlink" Target="https://emojipedia.org/check-mark/" TargetMode="External"/><Relationship Id="rId9" Type="http://schemas.openxmlformats.org/officeDocument/2006/relationships/hyperlink" Target="https://emojipedia.org/check-mark/" TargetMode="External"/><Relationship Id="rId5" Type="http://schemas.openxmlformats.org/officeDocument/2006/relationships/hyperlink" Target="https://emojipedia.org/check-mark/" TargetMode="External"/><Relationship Id="rId6" Type="http://schemas.openxmlformats.org/officeDocument/2006/relationships/hyperlink" Target="https://emojipedia.org/check-mark/" TargetMode="External"/><Relationship Id="rId7" Type="http://schemas.openxmlformats.org/officeDocument/2006/relationships/hyperlink" Target="https://emojipedia.org/check-mark/" TargetMode="External"/><Relationship Id="rId8" Type="http://schemas.openxmlformats.org/officeDocument/2006/relationships/hyperlink" Target="https://emojipedia.org/check-mark/" TargetMode="External"/><Relationship Id="rId11" Type="http://schemas.openxmlformats.org/officeDocument/2006/relationships/image" Target="../media/image1.png"/><Relationship Id="rId10" Type="http://schemas.openxmlformats.org/officeDocument/2006/relationships/hyperlink" Target="https://emojipedia.org/check-mar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20" Type="http://schemas.openxmlformats.org/officeDocument/2006/relationships/hyperlink" Target="https://emojipedia.org/check-mark/" TargetMode="External"/><Relationship Id="rId22" Type="http://schemas.openxmlformats.org/officeDocument/2006/relationships/hyperlink" Target="https://emojipedia.org/check-mark/" TargetMode="External"/><Relationship Id="rId21" Type="http://schemas.openxmlformats.org/officeDocument/2006/relationships/hyperlink" Target="https://emojipedia.org/check-mark/" TargetMode="External"/><Relationship Id="rId24" Type="http://schemas.openxmlformats.org/officeDocument/2006/relationships/hyperlink" Target="https://emojipedia.org/check-mark/" TargetMode="External"/><Relationship Id="rId23" Type="http://schemas.openxmlformats.org/officeDocument/2006/relationships/hyperlink" Target="https://emojipedia.org/check-mark/" TargetMode="External"/><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hyperlink" Target="https://emojipedia.org/check-mark/" TargetMode="External"/><Relationship Id="rId4" Type="http://schemas.openxmlformats.org/officeDocument/2006/relationships/hyperlink" Target="https://emojipedia.org/check-mark/" TargetMode="External"/><Relationship Id="rId9" Type="http://schemas.openxmlformats.org/officeDocument/2006/relationships/hyperlink" Target="https://emojipedia.org/check-mark/" TargetMode="External"/><Relationship Id="rId26" Type="http://schemas.openxmlformats.org/officeDocument/2006/relationships/hyperlink" Target="https://emojipedia.org/check-mark/" TargetMode="External"/><Relationship Id="rId25" Type="http://schemas.openxmlformats.org/officeDocument/2006/relationships/hyperlink" Target="https://emojipedia.org/check-mark/" TargetMode="External"/><Relationship Id="rId27" Type="http://schemas.openxmlformats.org/officeDocument/2006/relationships/image" Target="../media/image1.png"/><Relationship Id="rId5" Type="http://schemas.openxmlformats.org/officeDocument/2006/relationships/hyperlink" Target="https://emojipedia.org/check-mark/" TargetMode="External"/><Relationship Id="rId6" Type="http://schemas.openxmlformats.org/officeDocument/2006/relationships/hyperlink" Target="https://emojipedia.org/check-mark/" TargetMode="External"/><Relationship Id="rId7" Type="http://schemas.openxmlformats.org/officeDocument/2006/relationships/hyperlink" Target="https://emojipedia.org/check-mark/" TargetMode="External"/><Relationship Id="rId8" Type="http://schemas.openxmlformats.org/officeDocument/2006/relationships/hyperlink" Target="https://emojipedia.org/check-mark/" TargetMode="External"/><Relationship Id="rId11" Type="http://schemas.openxmlformats.org/officeDocument/2006/relationships/hyperlink" Target="https://emojipedia.org/check-mark/" TargetMode="External"/><Relationship Id="rId10" Type="http://schemas.openxmlformats.org/officeDocument/2006/relationships/hyperlink" Target="https://emojipedia.org/check-mark/" TargetMode="External"/><Relationship Id="rId13" Type="http://schemas.openxmlformats.org/officeDocument/2006/relationships/hyperlink" Target="https://emojipedia.org/check-mark/" TargetMode="External"/><Relationship Id="rId12" Type="http://schemas.openxmlformats.org/officeDocument/2006/relationships/hyperlink" Target="https://emojipedia.org/check-mark/" TargetMode="External"/><Relationship Id="rId15" Type="http://schemas.openxmlformats.org/officeDocument/2006/relationships/hyperlink" Target="https://emojipedia.org/check-mark/" TargetMode="External"/><Relationship Id="rId14" Type="http://schemas.openxmlformats.org/officeDocument/2006/relationships/hyperlink" Target="https://emojipedia.org/check-mark/" TargetMode="External"/><Relationship Id="rId17" Type="http://schemas.openxmlformats.org/officeDocument/2006/relationships/hyperlink" Target="https://emojipedia.org/check-mark/" TargetMode="External"/><Relationship Id="rId16" Type="http://schemas.openxmlformats.org/officeDocument/2006/relationships/hyperlink" Target="https://emojipedia.org/check-mark/" TargetMode="External"/><Relationship Id="rId19" Type="http://schemas.openxmlformats.org/officeDocument/2006/relationships/hyperlink" Target="https://emojipedia.org/check-mark/" TargetMode="External"/><Relationship Id="rId18" Type="http://schemas.openxmlformats.org/officeDocument/2006/relationships/hyperlink" Target="https://emojipedia.org/check-mark/"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hyperlink" Target="https://emojipedia.org/check-mark/" TargetMode="External"/><Relationship Id="rId4" Type="http://schemas.openxmlformats.org/officeDocument/2006/relationships/hyperlink" Target="https://emojipedia.org/check-mark/" TargetMode="External"/><Relationship Id="rId9" Type="http://schemas.openxmlformats.org/officeDocument/2006/relationships/hyperlink" Target="https://emojipedia.org/check-mark/" TargetMode="External"/><Relationship Id="rId5" Type="http://schemas.openxmlformats.org/officeDocument/2006/relationships/hyperlink" Target="https://emojipedia.org/check-mark/" TargetMode="External"/><Relationship Id="rId6" Type="http://schemas.openxmlformats.org/officeDocument/2006/relationships/hyperlink" Target="https://emojipedia.org/check-mark/" TargetMode="External"/><Relationship Id="rId7" Type="http://schemas.openxmlformats.org/officeDocument/2006/relationships/hyperlink" Target="https://emojipedia.org/check-mark/" TargetMode="External"/><Relationship Id="rId8" Type="http://schemas.openxmlformats.org/officeDocument/2006/relationships/hyperlink" Target="https://emojipedia.org/check-mark/" TargetMode="External"/><Relationship Id="rId11" Type="http://schemas.openxmlformats.org/officeDocument/2006/relationships/hyperlink" Target="https://emojipedia.org/check-mark/" TargetMode="External"/><Relationship Id="rId10" Type="http://schemas.openxmlformats.org/officeDocument/2006/relationships/hyperlink" Target="https://emojipedia.org/check-mark/" TargetMode="External"/><Relationship Id="rId13" Type="http://schemas.openxmlformats.org/officeDocument/2006/relationships/image" Target="../media/image1.png"/><Relationship Id="rId12" Type="http://schemas.openxmlformats.org/officeDocument/2006/relationships/hyperlink" Target="https://emojipedia.org/check-mark/"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135.png"/><Relationship Id="rId4" Type="http://schemas.openxmlformats.org/officeDocument/2006/relationships/image" Target="../media/image137.png"/><Relationship Id="rId5" Type="http://schemas.openxmlformats.org/officeDocument/2006/relationships/image" Target="../media/image139.png"/><Relationship Id="rId6"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138.png"/><Relationship Id="rId4" Type="http://schemas.openxmlformats.org/officeDocument/2006/relationships/image" Target="../media/image141.png"/><Relationship Id="rId5" Type="http://schemas.openxmlformats.org/officeDocument/2006/relationships/image" Target="../media/image140.png"/><Relationship Id="rId6" Type="http://schemas.openxmlformats.org/officeDocument/2006/relationships/image" Target="../media/image143.png"/><Relationship Id="rId7"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145.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14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146.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144.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 Id="rId3" Type="http://schemas.openxmlformats.org/officeDocument/2006/relationships/hyperlink" Target="mailto:info@movan.vn"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 name="Shape 56"/>
        <p:cNvGrpSpPr/>
        <p:nvPr/>
      </p:nvGrpSpPr>
      <p:grpSpPr>
        <a:xfrm>
          <a:off x="0" y="0"/>
          <a:ext cx="0" cy="0"/>
          <a:chOff x="0" y="0"/>
          <a:chExt cx="0" cy="0"/>
        </a:xfrm>
      </p:grpSpPr>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vi"/>
              <a:t>‹#›</a:t>
            </a:fld>
            <a:endParaRPr/>
          </a:p>
        </p:txBody>
      </p:sp>
      <p:sp>
        <p:nvSpPr>
          <p:cNvPr id="58" name="Google Shape;58;p14"/>
          <p:cNvSpPr txBox="1"/>
          <p:nvPr/>
        </p:nvSpPr>
        <p:spPr>
          <a:xfrm>
            <a:off x="636300" y="963012"/>
            <a:ext cx="7999200" cy="506700"/>
          </a:xfrm>
          <a:prstGeom prst="rect">
            <a:avLst/>
          </a:prstGeom>
          <a:noFill/>
          <a:ln>
            <a:noFill/>
          </a:ln>
        </p:spPr>
        <p:txBody>
          <a:bodyPr anchorCtr="0" anchor="ctr" bIns="34275" lIns="34275" spcFirstLastPara="1" rIns="34275" wrap="square" tIns="34275">
            <a:noAutofit/>
          </a:bodyPr>
          <a:lstStyle/>
          <a:p>
            <a:pPr indent="0" lvl="0" marL="0" marR="0" rtl="0" algn="ctr">
              <a:lnSpc>
                <a:spcPct val="115000"/>
              </a:lnSpc>
              <a:spcBef>
                <a:spcPts val="0"/>
              </a:spcBef>
              <a:spcAft>
                <a:spcPts val="0"/>
              </a:spcAft>
              <a:buClr>
                <a:srgbClr val="000000"/>
              </a:buClr>
              <a:buSzPts val="1500"/>
              <a:buFont typeface="Arial"/>
              <a:buNone/>
            </a:pPr>
            <a:r>
              <a:rPr b="0" i="0" lang="vi" sz="1500" u="none" cap="none" strike="noStrike">
                <a:solidFill>
                  <a:srgbClr val="434343"/>
                </a:solidFill>
                <a:latin typeface="Open Sans"/>
                <a:ea typeface="Open Sans"/>
                <a:cs typeface="Open Sans"/>
                <a:sym typeface="Open Sans"/>
              </a:rPr>
              <a:t>Phần mềm </a:t>
            </a:r>
            <a:r>
              <a:rPr b="1" i="0" lang="vi" sz="1500" u="none" cap="none" strike="noStrike">
                <a:solidFill>
                  <a:srgbClr val="434343"/>
                </a:solidFill>
                <a:latin typeface="Open Sans"/>
                <a:ea typeface="Open Sans"/>
                <a:cs typeface="Open Sans"/>
                <a:sym typeface="Open Sans"/>
              </a:rPr>
              <a:t>Movan ISO</a:t>
            </a:r>
            <a:r>
              <a:rPr b="0" i="0" lang="vi" sz="1500" u="none" cap="none" strike="noStrike">
                <a:solidFill>
                  <a:srgbClr val="434343"/>
                </a:solidFill>
                <a:latin typeface="Open Sans"/>
                <a:ea typeface="Open Sans"/>
                <a:cs typeface="Open Sans"/>
                <a:sym typeface="Open Sans"/>
              </a:rPr>
              <a:t> giúp </a:t>
            </a:r>
            <a:r>
              <a:rPr b="1" i="0" lang="vi" sz="1500" u="none" cap="none" strike="noStrike">
                <a:solidFill>
                  <a:srgbClr val="434343"/>
                </a:solidFill>
                <a:latin typeface="Open Sans"/>
                <a:ea typeface="Open Sans"/>
                <a:cs typeface="Open Sans"/>
                <a:sym typeface="Open Sans"/>
              </a:rPr>
              <a:t>số hóa</a:t>
            </a:r>
            <a:r>
              <a:rPr b="0" i="0" lang="vi" sz="1500" u="none" cap="none" strike="noStrike">
                <a:solidFill>
                  <a:srgbClr val="434343"/>
                </a:solidFill>
                <a:latin typeface="Open Sans"/>
                <a:ea typeface="Open Sans"/>
                <a:cs typeface="Open Sans"/>
                <a:sym typeface="Open Sans"/>
              </a:rPr>
              <a:t> và </a:t>
            </a:r>
            <a:r>
              <a:rPr b="1" i="0" lang="vi" sz="1500" u="none" cap="none" strike="noStrike">
                <a:solidFill>
                  <a:srgbClr val="434343"/>
                </a:solidFill>
                <a:latin typeface="Open Sans"/>
                <a:ea typeface="Open Sans"/>
                <a:cs typeface="Open Sans"/>
                <a:sym typeface="Open Sans"/>
              </a:rPr>
              <a:t>Tự động hóa Quy trình chuẩn ISO</a:t>
            </a:r>
            <a:r>
              <a:rPr b="0" i="0" lang="vi" sz="1500" u="none" cap="none" strike="noStrike">
                <a:solidFill>
                  <a:srgbClr val="434343"/>
                </a:solidFill>
                <a:latin typeface="Open Sans"/>
                <a:ea typeface="Open Sans"/>
                <a:cs typeface="Open Sans"/>
                <a:sym typeface="Open Sans"/>
              </a:rPr>
              <a:t> </a:t>
            </a:r>
            <a:endParaRPr b="0" i="0" sz="1500" u="none" cap="none" strike="noStrike">
              <a:solidFill>
                <a:srgbClr val="434343"/>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1500"/>
              <a:buFont typeface="Arial"/>
              <a:buNone/>
            </a:pPr>
            <a:r>
              <a:rPr b="0" i="0" lang="vi" sz="1500" u="none" cap="none" strike="noStrike">
                <a:solidFill>
                  <a:srgbClr val="434343"/>
                </a:solidFill>
                <a:latin typeface="Open Sans"/>
                <a:ea typeface="Open Sans"/>
                <a:cs typeface="Open Sans"/>
                <a:sym typeface="Open Sans"/>
              </a:rPr>
              <a:t>với </a:t>
            </a:r>
            <a:r>
              <a:rPr b="1" i="0" lang="vi" sz="1500" u="none" cap="none" strike="noStrike">
                <a:solidFill>
                  <a:srgbClr val="434343"/>
                </a:solidFill>
                <a:latin typeface="Open Sans"/>
                <a:ea typeface="Open Sans"/>
                <a:cs typeface="Open Sans"/>
                <a:sym typeface="Open Sans"/>
              </a:rPr>
              <a:t>chi phí hợp lý &amp; dễ dàng triển khai</a:t>
            </a:r>
            <a:r>
              <a:rPr b="0" i="0" lang="vi" sz="1500" u="none" cap="none" strike="noStrike">
                <a:solidFill>
                  <a:srgbClr val="434343"/>
                </a:solidFill>
                <a:latin typeface="Open Sans"/>
                <a:ea typeface="Open Sans"/>
                <a:cs typeface="Open Sans"/>
                <a:sym typeface="Open Sans"/>
              </a:rPr>
              <a:t>.</a:t>
            </a:r>
            <a:endParaRPr b="0" i="0" sz="1500" u="none" cap="none" strike="noStrike">
              <a:solidFill>
                <a:srgbClr val="434343"/>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500"/>
              <a:buFont typeface="Arial"/>
              <a:buNone/>
            </a:pPr>
            <a:r>
              <a:t/>
            </a:r>
            <a:endParaRPr b="0" i="0" sz="1200" u="none" cap="none" strike="noStrike">
              <a:solidFill>
                <a:srgbClr val="434343"/>
              </a:solidFill>
              <a:latin typeface="Open Sans"/>
              <a:ea typeface="Open Sans"/>
              <a:cs typeface="Open Sans"/>
              <a:sym typeface="Open Sans"/>
            </a:endParaRPr>
          </a:p>
        </p:txBody>
      </p:sp>
      <p:pic>
        <p:nvPicPr>
          <p:cNvPr id="59" name="Google Shape;59;p14"/>
          <p:cNvPicPr preferRelativeResize="0"/>
          <p:nvPr/>
        </p:nvPicPr>
        <p:blipFill rotWithShape="1">
          <a:blip r:embed="rId3">
            <a:alphaModFix/>
          </a:blip>
          <a:srcRect b="0" l="0" r="0" t="0"/>
          <a:stretch/>
        </p:blipFill>
        <p:spPr>
          <a:xfrm>
            <a:off x="6566424" y="1716950"/>
            <a:ext cx="522447" cy="417958"/>
          </a:xfrm>
          <a:prstGeom prst="rect">
            <a:avLst/>
          </a:prstGeom>
          <a:noFill/>
          <a:ln>
            <a:noFill/>
          </a:ln>
        </p:spPr>
      </p:pic>
      <p:pic>
        <p:nvPicPr>
          <p:cNvPr id="60" name="Google Shape;60;p14"/>
          <p:cNvPicPr preferRelativeResize="0"/>
          <p:nvPr/>
        </p:nvPicPr>
        <p:blipFill rotWithShape="1">
          <a:blip r:embed="rId4">
            <a:alphaModFix/>
          </a:blip>
          <a:srcRect b="0" l="0" r="0" t="0"/>
          <a:stretch/>
        </p:blipFill>
        <p:spPr>
          <a:xfrm>
            <a:off x="5914810" y="1732086"/>
            <a:ext cx="522415" cy="489764"/>
          </a:xfrm>
          <a:prstGeom prst="rect">
            <a:avLst/>
          </a:prstGeom>
          <a:noFill/>
          <a:ln>
            <a:noFill/>
          </a:ln>
        </p:spPr>
      </p:pic>
      <p:pic>
        <p:nvPicPr>
          <p:cNvPr id="61" name="Google Shape;61;p14"/>
          <p:cNvPicPr preferRelativeResize="0"/>
          <p:nvPr/>
        </p:nvPicPr>
        <p:blipFill rotWithShape="1">
          <a:blip r:embed="rId5">
            <a:alphaModFix/>
          </a:blip>
          <a:srcRect b="0" l="0" r="0" t="0"/>
          <a:stretch/>
        </p:blipFill>
        <p:spPr>
          <a:xfrm>
            <a:off x="7163769" y="1744947"/>
            <a:ext cx="741842" cy="417955"/>
          </a:xfrm>
          <a:prstGeom prst="rect">
            <a:avLst/>
          </a:prstGeom>
          <a:noFill/>
          <a:ln>
            <a:noFill/>
          </a:ln>
        </p:spPr>
      </p:pic>
      <p:sp>
        <p:nvSpPr>
          <p:cNvPr id="62" name="Google Shape;62;p14"/>
          <p:cNvSpPr txBox="1"/>
          <p:nvPr/>
        </p:nvSpPr>
        <p:spPr>
          <a:xfrm>
            <a:off x="5933575" y="2281550"/>
            <a:ext cx="2538900" cy="1294800"/>
          </a:xfrm>
          <a:prstGeom prst="rect">
            <a:avLst/>
          </a:prstGeom>
          <a:solidFill>
            <a:srgbClr val="EFEFEF"/>
          </a:solidFill>
          <a:ln cap="flat" cmpd="sng" w="9525">
            <a:solidFill>
              <a:srgbClr val="666666"/>
            </a:solidFill>
            <a:prstDash val="dot"/>
            <a:round/>
            <a:headEnd len="sm" w="sm" type="none"/>
            <a:tailEnd len="sm" w="sm" type="none"/>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100"/>
              <a:buFont typeface="Arial"/>
              <a:buNone/>
            </a:pPr>
            <a:r>
              <a:rPr b="0" i="0" lang="vi" sz="1100" u="none" cap="none" strike="noStrike">
                <a:solidFill>
                  <a:srgbClr val="000000"/>
                </a:solidFill>
                <a:latin typeface="Arial"/>
                <a:ea typeface="Arial"/>
                <a:cs typeface="Arial"/>
                <a:sym typeface="Arial"/>
              </a:rPr>
              <a:t>Movan ISO là phần mềm BPMS được lựa chọn cho các tổ chức thực hiện các tiêu chuẩn ISO 9001, ISO 14001, ISO 45001, ISO 13485, TS 16949, ISO 22718, ISO 22000, HACCP, GMP, BRC, FSSC 22000 ..</a:t>
            </a:r>
            <a:endParaRPr b="0" i="0" sz="1100" u="none" cap="none" strike="noStrike">
              <a:solidFill>
                <a:srgbClr val="000000"/>
              </a:solidFill>
              <a:latin typeface="Arial"/>
              <a:ea typeface="Arial"/>
              <a:cs typeface="Arial"/>
              <a:sym typeface="Arial"/>
            </a:endParaRPr>
          </a:p>
        </p:txBody>
      </p:sp>
      <p:pic>
        <p:nvPicPr>
          <p:cNvPr id="63" name="Google Shape;63;p14"/>
          <p:cNvPicPr preferRelativeResize="0"/>
          <p:nvPr/>
        </p:nvPicPr>
        <p:blipFill rotWithShape="1">
          <a:blip r:embed="rId6">
            <a:alphaModFix/>
          </a:blip>
          <a:srcRect b="0" l="0" r="0" t="0"/>
          <a:stretch/>
        </p:blipFill>
        <p:spPr>
          <a:xfrm>
            <a:off x="636300" y="1335100"/>
            <a:ext cx="4956098" cy="3673700"/>
          </a:xfrm>
          <a:prstGeom prst="rect">
            <a:avLst/>
          </a:prstGeom>
          <a:noFill/>
          <a:ln>
            <a:noFill/>
          </a:ln>
          <a:effectLst>
            <a:outerShdw blurRad="57150" rotWithShape="0" algn="bl" dir="5400000" dist="19050">
              <a:srgbClr val="000000">
                <a:alpha val="49020"/>
              </a:srgbClr>
            </a:outerShdw>
          </a:effectLst>
        </p:spPr>
      </p:pic>
      <p:pic>
        <p:nvPicPr>
          <p:cNvPr id="64" name="Google Shape;64;p14"/>
          <p:cNvPicPr preferRelativeResize="0"/>
          <p:nvPr/>
        </p:nvPicPr>
        <p:blipFill rotWithShape="1">
          <a:blip r:embed="rId7">
            <a:alphaModFix/>
          </a:blip>
          <a:srcRect b="0" l="0" r="0" t="0"/>
          <a:stretch/>
        </p:blipFill>
        <p:spPr>
          <a:xfrm>
            <a:off x="6106750" y="3719700"/>
            <a:ext cx="741825" cy="424609"/>
          </a:xfrm>
          <a:prstGeom prst="rect">
            <a:avLst/>
          </a:prstGeom>
          <a:noFill/>
          <a:ln>
            <a:noFill/>
          </a:ln>
        </p:spPr>
      </p:pic>
      <p:pic>
        <p:nvPicPr>
          <p:cNvPr id="65" name="Google Shape;65;p14"/>
          <p:cNvPicPr preferRelativeResize="0"/>
          <p:nvPr/>
        </p:nvPicPr>
        <p:blipFill rotWithShape="1">
          <a:blip r:embed="rId8">
            <a:alphaModFix/>
          </a:blip>
          <a:srcRect b="17631" l="23864" r="23822" t="15353"/>
          <a:stretch/>
        </p:blipFill>
        <p:spPr>
          <a:xfrm rot="797343">
            <a:off x="6985436" y="3686938"/>
            <a:ext cx="498729" cy="480416"/>
          </a:xfrm>
          <a:prstGeom prst="rect">
            <a:avLst/>
          </a:prstGeom>
          <a:noFill/>
          <a:ln>
            <a:noFill/>
          </a:ln>
        </p:spPr>
      </p:pic>
      <p:pic>
        <p:nvPicPr>
          <p:cNvPr id="66" name="Google Shape;66;p14"/>
          <p:cNvPicPr preferRelativeResize="0"/>
          <p:nvPr/>
        </p:nvPicPr>
        <p:blipFill rotWithShape="1">
          <a:blip r:embed="rId9">
            <a:alphaModFix/>
          </a:blip>
          <a:srcRect b="0" l="0" r="0" t="0"/>
          <a:stretch/>
        </p:blipFill>
        <p:spPr>
          <a:xfrm>
            <a:off x="7621025" y="3649050"/>
            <a:ext cx="759400" cy="582200"/>
          </a:xfrm>
          <a:prstGeom prst="rect">
            <a:avLst/>
          </a:prstGeom>
          <a:noFill/>
          <a:ln>
            <a:noFill/>
          </a:ln>
        </p:spPr>
      </p:pic>
      <p:sp>
        <p:nvSpPr>
          <p:cNvPr id="67" name="Google Shape;67;p14"/>
          <p:cNvSpPr txBox="1"/>
          <p:nvPr/>
        </p:nvSpPr>
        <p:spPr>
          <a:xfrm>
            <a:off x="3160200" y="84275"/>
            <a:ext cx="2951400" cy="48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1" i="0" lang="vi" sz="3500" u="none" cap="none" strike="noStrike">
                <a:solidFill>
                  <a:srgbClr val="F26F21"/>
                </a:solidFill>
                <a:latin typeface="Open Sans"/>
                <a:ea typeface="Open Sans"/>
                <a:cs typeface="Open Sans"/>
                <a:sym typeface="Open Sans"/>
              </a:rPr>
              <a:t>Movan ISO</a:t>
            </a:r>
            <a:endParaRPr b="0" i="0" sz="3500" u="none" cap="none" strike="noStrike">
              <a:solidFill>
                <a:srgbClr val="F26F21"/>
              </a:solidFill>
              <a:latin typeface="Arial"/>
              <a:ea typeface="Arial"/>
              <a:cs typeface="Arial"/>
              <a:sym typeface="Arial"/>
            </a:endParaRPr>
          </a:p>
        </p:txBody>
      </p:sp>
      <p:pic>
        <p:nvPicPr>
          <p:cNvPr id="68" name="Google Shape;68;p14"/>
          <p:cNvPicPr preferRelativeResize="0"/>
          <p:nvPr/>
        </p:nvPicPr>
        <p:blipFill rotWithShape="1">
          <a:blip r:embed="rId10">
            <a:alphaModFix/>
          </a:blip>
          <a:srcRect b="0" l="14718" r="14824" t="0"/>
          <a:stretch/>
        </p:blipFill>
        <p:spPr>
          <a:xfrm>
            <a:off x="7980500" y="1681038"/>
            <a:ext cx="510735" cy="489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p:txBody>
      </p:sp>
      <p:sp>
        <p:nvSpPr>
          <p:cNvPr id="137" name="Google Shape;137;p23"/>
          <p:cNvSpPr txBox="1"/>
          <p:nvPr/>
        </p:nvSpPr>
        <p:spPr>
          <a:xfrm>
            <a:off x="359450" y="885775"/>
            <a:ext cx="855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
        <p:nvSpPr>
          <p:cNvPr id="138" name="Google Shape;138;p23"/>
          <p:cNvSpPr txBox="1"/>
          <p:nvPr/>
        </p:nvSpPr>
        <p:spPr>
          <a:xfrm>
            <a:off x="359450" y="1012975"/>
            <a:ext cx="85569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26F21"/>
              </a:buClr>
              <a:buSzPts val="1400"/>
              <a:buChar char="-"/>
            </a:pPr>
            <a:r>
              <a:rPr lang="vi">
                <a:solidFill>
                  <a:srgbClr val="F26F21"/>
                </a:solidFill>
              </a:rPr>
              <a:t>Công cụ vụ quản lý quy trình động (BPMN):</a:t>
            </a:r>
            <a:endParaRPr>
              <a:solidFill>
                <a:srgbClr val="F26F21"/>
              </a:solidFill>
            </a:endParaRPr>
          </a:p>
          <a:p>
            <a:pPr indent="0" lvl="0" marL="457200" rtl="0" algn="l">
              <a:spcBef>
                <a:spcPts val="0"/>
              </a:spcBef>
              <a:spcAft>
                <a:spcPts val="0"/>
              </a:spcAft>
              <a:buNone/>
            </a:pPr>
            <a:r>
              <a:t/>
            </a:r>
            <a:endParaRPr>
              <a:solidFill>
                <a:srgbClr val="F26F21"/>
              </a:solidFill>
            </a:endParaRPr>
          </a:p>
          <a:p>
            <a:pPr indent="0" lvl="0" marL="0" rtl="0" algn="just">
              <a:spcBef>
                <a:spcPts val="0"/>
              </a:spcBef>
              <a:spcAft>
                <a:spcPts val="0"/>
              </a:spcAft>
              <a:buNone/>
            </a:pPr>
            <a:r>
              <a:rPr lang="vi">
                <a:solidFill>
                  <a:schemeClr val="dk1"/>
                </a:solidFill>
              </a:rPr>
              <a:t>BPMN 2.0 ( ISO/IEC 19510:2013) là viết tắt của Business Process Modeling Notation. “Notation” nghĩa là ký hiệu. Tức BPMN là tập hợp các ký hiệu chuẩn để mô tả quy trình nghiệp vụ. Hay để mô hình hóa quy trình nghiệp vụ.Ký hiệu mô hình hóa quy trình nghiệp vụ (BPMN) trở nên rất phổ biến trên nhiều loại công việc nghiệp vụ, ngành và nghề nghiệp khác nhau. Một trong những lợi ích lớn nhất của BPMN nằm ở khả năng tạo biểu đồ dòng theo mức đơn giản hoặc phức tạp tùy ý. Điều này giúp các bên liên quan của tổ chức ở mọi cấp độ (kỹ thuật công nghệ thông tin hoặc cán bộ nghiệp vụ) có thể dễ dàng hiểu được các biểu đồ đó. Chính đặc trưng này có thể đã khiến BPMN trở nên phổ biến. Cuộc khảo sát năm 2016 cho thấy áp dụng BPMN để đơn giản hóa các quy trình nghiệp vụ, mục tiêu này đơn giản đối với hầu hết các tổ chức: tiết kiệm tiền/thời gian bằng cách giảm chi phí và cải thiện hiệu suất. BPMN đã được sử dụng chính thức trong tổ chức điện tử hàng thập kỷ nay ở nhiều quốc gia, có thể kể một vài cái tên như: Bộ Quốc phòng Hoa Kỳ(DoD), Sở Thuế vụ Hoa Kỳ IRS, Bộ Năng lượng Hoa Kỳ (DOE), Bộ Tài chính Cộng hòa Serbia, Nghị viện Châu  u(European Parliament), tỉnh Brescia và Trento (Ý), thành phố Cáceres(Tây Ban Nha)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39" name="Google Shape;139;p23"/>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145" name="Google Shape;145;p24"/>
          <p:cNvSpPr txBox="1"/>
          <p:nvPr/>
        </p:nvSpPr>
        <p:spPr>
          <a:xfrm>
            <a:off x="359450" y="885775"/>
            <a:ext cx="855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
        <p:nvSpPr>
          <p:cNvPr id="146" name="Google Shape;146;p24"/>
          <p:cNvSpPr txBox="1"/>
          <p:nvPr/>
        </p:nvSpPr>
        <p:spPr>
          <a:xfrm>
            <a:off x="359450" y="631975"/>
            <a:ext cx="8556900" cy="4063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26F21"/>
              </a:buClr>
              <a:buSzPts val="1400"/>
              <a:buChar char="-"/>
            </a:pPr>
            <a:r>
              <a:rPr lang="vi">
                <a:solidFill>
                  <a:srgbClr val="F26F21"/>
                </a:solidFill>
              </a:rPr>
              <a:t>Công cụ quản lý biểu mẫu động (E-forms): </a:t>
            </a:r>
            <a:endParaRPr>
              <a:solidFill>
                <a:srgbClr val="F26F21"/>
              </a:solidFill>
            </a:endParaRPr>
          </a:p>
          <a:p>
            <a:pPr indent="0" lvl="0" marL="0" rtl="0" algn="just">
              <a:spcBef>
                <a:spcPts val="0"/>
              </a:spcBef>
              <a:spcAft>
                <a:spcPts val="0"/>
              </a:spcAft>
              <a:buNone/>
            </a:pPr>
            <a:r>
              <a:rPr lang="vi">
                <a:solidFill>
                  <a:schemeClr val="dk1"/>
                </a:solidFill>
              </a:rPr>
              <a:t>Các biểu mẫu điện tử tương tác (e-Form) phục vụ ứng dụng, dịch vụ dễ dàng tùy biến đã được áp dụng và triển khai nhiều trong các ứng dụng dịch vụ công cũng như trong sản xuất tư nhân. Ngoài ra đã có rất nhiều phần mềm, giải pháp chuyên biệt chỉ thực hiện việc quản lý biểu mẫu như: MS Office 365, Google Form, Jotform, SurveyMonkey..</a:t>
            </a:r>
            <a:endParaRPr>
              <a:solidFill>
                <a:schemeClr val="dk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rgbClr val="F26F21"/>
              </a:buClr>
              <a:buSzPts val="1400"/>
              <a:buChar char="-"/>
            </a:pPr>
            <a:r>
              <a:rPr lang="vi">
                <a:solidFill>
                  <a:srgbClr val="F26F21"/>
                </a:solidFill>
              </a:rPr>
              <a:t>Ứng dụng điện thoại di động: </a:t>
            </a:r>
            <a:endParaRPr>
              <a:solidFill>
                <a:srgbClr val="F26F21"/>
              </a:solidFill>
            </a:endParaRPr>
          </a:p>
          <a:p>
            <a:pPr indent="0" lvl="0" marL="0" rtl="0" algn="l">
              <a:spcBef>
                <a:spcPts val="0"/>
              </a:spcBef>
              <a:spcAft>
                <a:spcPts val="0"/>
              </a:spcAft>
              <a:buNone/>
            </a:pPr>
            <a:r>
              <a:rPr lang="vi">
                <a:solidFill>
                  <a:schemeClr val="dk1"/>
                </a:solidFill>
              </a:rPr>
              <a:t>Theo thống kê của Statista, đến năm 2020 đã có 3,6 tỷ người dùng điện thoại thông minh(https://www.statista.com/statistics/330695/num ber-of-smartphone-users-worldwide/) và trung bình hơn 50% các dịch vụ công trên thế giới đã hỗ trợ điện thoại di động(https://www.statista.com/statistics/421693/e- government-availability-mobile-services/).</a:t>
            </a:r>
            <a:endParaRPr>
              <a:solidFill>
                <a:schemeClr val="dk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SzPts val="1400"/>
              <a:buChar char="-"/>
            </a:pPr>
            <a:r>
              <a:rPr lang="vi">
                <a:solidFill>
                  <a:srgbClr val="F26F21"/>
                </a:solidFill>
              </a:rPr>
              <a:t> Công cụ kết nối(Integratetion):</a:t>
            </a:r>
            <a:r>
              <a:rPr lang="vi">
                <a:solidFill>
                  <a:schemeClr val="dk1"/>
                </a:solidFill>
              </a:rPr>
              <a:t> </a:t>
            </a:r>
            <a:endParaRPr>
              <a:solidFill>
                <a:schemeClr val="dk1"/>
              </a:solidFill>
            </a:endParaRPr>
          </a:p>
          <a:p>
            <a:pPr indent="0" lvl="0" marL="0" rtl="0" algn="just">
              <a:spcBef>
                <a:spcPts val="0"/>
              </a:spcBef>
              <a:spcAft>
                <a:spcPts val="0"/>
              </a:spcAft>
              <a:buNone/>
            </a:pPr>
            <a:r>
              <a:rPr lang="vi">
                <a:solidFill>
                  <a:schemeClr val="dk1"/>
                </a:solidFill>
              </a:rPr>
              <a:t>Theo thống kê của Open Data Barometer hiện đã có 79 nước mở dữ liệu liên quan tới dịch vụ công và quản lý nhà nước. Mặt khác trong xu thế của cuộc cách mạng 4.0 về thành phố thông minh cần kết nối được với các thiết bị iOTs và rất nhiều tiêu chuẩn kết nối đang được sử dụng chính thức như: RESTful web service, XML, JSON, HTTP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47" name="Google Shape;147;p24"/>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ở Việt Nam</a:t>
            </a:r>
            <a:endParaRPr sz="2500">
              <a:solidFill>
                <a:srgbClr val="F26F21"/>
              </a:solidFill>
              <a:latin typeface="Roboto"/>
              <a:ea typeface="Roboto"/>
              <a:cs typeface="Roboto"/>
              <a:sym typeface="Roboto"/>
            </a:endParaRPr>
          </a:p>
        </p:txBody>
      </p:sp>
      <p:sp>
        <p:nvSpPr>
          <p:cNvPr id="153" name="Google Shape;153;p25"/>
          <p:cNvSpPr txBox="1"/>
          <p:nvPr/>
        </p:nvSpPr>
        <p:spPr>
          <a:xfrm>
            <a:off x="359450" y="885775"/>
            <a:ext cx="855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
        <p:nvSpPr>
          <p:cNvPr id="154" name="Google Shape;154;p25"/>
          <p:cNvSpPr txBox="1"/>
          <p:nvPr/>
        </p:nvSpPr>
        <p:spPr>
          <a:xfrm>
            <a:off x="265300" y="504775"/>
            <a:ext cx="8878800" cy="4386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vi" sz="1300">
                <a:solidFill>
                  <a:schemeClr val="dk1"/>
                </a:solidFill>
              </a:rPr>
              <a:t> </a:t>
            </a:r>
            <a:r>
              <a:rPr lang="vi" sz="1300">
                <a:solidFill>
                  <a:srgbClr val="F26F21"/>
                </a:solidFill>
              </a:rPr>
              <a:t>2.2.2 Về công nghệ:</a:t>
            </a:r>
            <a:endParaRPr sz="1300">
              <a:solidFill>
                <a:srgbClr val="F26F21"/>
              </a:solidFill>
            </a:endParaRPr>
          </a:p>
          <a:p>
            <a:pPr indent="0" lvl="0" marL="0" rtl="0" algn="just">
              <a:spcBef>
                <a:spcPts val="0"/>
              </a:spcBef>
              <a:spcAft>
                <a:spcPts val="0"/>
              </a:spcAft>
              <a:buNone/>
            </a:pPr>
            <a:r>
              <a:rPr lang="vi" sz="1300">
                <a:solidFill>
                  <a:schemeClr val="dk1"/>
                </a:solidFill>
              </a:rPr>
              <a:t>- Phát triển phần mềm theo hướng  no-code(không cần lập trình)/low-code(mã thấp - ít phải lập trình): </a:t>
            </a:r>
            <a:endParaRPr sz="1300">
              <a:solidFill>
                <a:schemeClr val="dk1"/>
              </a:solidFill>
            </a:endParaRPr>
          </a:p>
          <a:p>
            <a:pPr indent="0" lvl="0" marL="0" rtl="0" algn="just">
              <a:spcBef>
                <a:spcPts val="0"/>
              </a:spcBef>
              <a:spcAft>
                <a:spcPts val="0"/>
              </a:spcAft>
              <a:buNone/>
            </a:pPr>
            <a:r>
              <a:rPr lang="vi" sz="1300">
                <a:solidFill>
                  <a:schemeClr val="dk1"/>
                </a:solidFill>
              </a:rPr>
              <a:t>Ở Việt Nam, xu hướng lập trình phần mềm low-code đã được triển khai cả ở khu vực công và tư nhân. Điển hình ở khu vực công, thành phố Hồ Chí Minh(2018), Dak-Nong sử dụng sơ đồ nghiệp vụ BPMN công nghệ BPM để nhúng quy trình vào code trong quá trình lập trình, tuy cách làm này giúp giảm khoảng 30% thời gian và tiền bạc nhưng vẫn phải lập trình thêm nhiều và không giải quyết được vấn đề cải tiến và cập nhật quy trình nhanh chóng, khi thay đổi quy trình hay biểu mẫu vẫn phải biên dịch lại code và kiểm thử từ đầu. </a:t>
            </a:r>
            <a:endParaRPr sz="1300">
              <a:solidFill>
                <a:schemeClr val="dk1"/>
              </a:solidFill>
            </a:endParaRPr>
          </a:p>
          <a:p>
            <a:pPr indent="0" lvl="0" marL="0" rtl="0" algn="just">
              <a:spcBef>
                <a:spcPts val="0"/>
              </a:spcBef>
              <a:spcAft>
                <a:spcPts val="0"/>
              </a:spcAft>
              <a:buNone/>
            </a:pPr>
            <a:r>
              <a:t/>
            </a:r>
            <a:endParaRPr sz="1300">
              <a:solidFill>
                <a:schemeClr val="dk1"/>
              </a:solidFill>
            </a:endParaRPr>
          </a:p>
          <a:p>
            <a:pPr indent="0" lvl="0" marL="0" rtl="0" algn="just">
              <a:spcBef>
                <a:spcPts val="0"/>
              </a:spcBef>
              <a:spcAft>
                <a:spcPts val="0"/>
              </a:spcAft>
              <a:buNone/>
            </a:pPr>
            <a:r>
              <a:rPr lang="vi" sz="1300">
                <a:solidFill>
                  <a:schemeClr val="dk1"/>
                </a:solidFill>
              </a:rPr>
              <a:t>Với phần mềm số hóa Movan ISO giải quyết hoàn toàn các yêu cầu trên, cụ thể: </a:t>
            </a:r>
            <a:endParaRPr sz="1300">
              <a:solidFill>
                <a:schemeClr val="dk1"/>
              </a:solidFill>
            </a:endParaRPr>
          </a:p>
          <a:p>
            <a:pPr indent="0" lvl="0" marL="0" rtl="0" algn="just">
              <a:spcBef>
                <a:spcPts val="0"/>
              </a:spcBef>
              <a:spcAft>
                <a:spcPts val="0"/>
              </a:spcAft>
              <a:buNone/>
            </a:pPr>
            <a:r>
              <a:rPr lang="vi" sz="1300">
                <a:solidFill>
                  <a:schemeClr val="dk1"/>
                </a:solidFill>
              </a:rPr>
              <a:t>a) Kéo thả quy trình nghiệp vụ/tạo biểu mẫu/Báo cáo trên giao diện đồ họa nâng cao </a:t>
            </a:r>
            <a:endParaRPr sz="1300">
              <a:solidFill>
                <a:schemeClr val="dk1"/>
              </a:solidFill>
            </a:endParaRPr>
          </a:p>
          <a:p>
            <a:pPr indent="0" lvl="0" marL="0" rtl="0" algn="just">
              <a:spcBef>
                <a:spcPts val="0"/>
              </a:spcBef>
              <a:spcAft>
                <a:spcPts val="0"/>
              </a:spcAft>
              <a:buNone/>
            </a:pPr>
            <a:r>
              <a:rPr lang="vi" sz="1300">
                <a:solidFill>
                  <a:schemeClr val="dk1"/>
                </a:solidFill>
              </a:rPr>
              <a:t>b) Xuất bản/ cập nhật quy trình nghiệp vụ/biểu mẫu/báo cáo ngay lập tức </a:t>
            </a:r>
            <a:endParaRPr sz="1300">
              <a:solidFill>
                <a:schemeClr val="dk1"/>
              </a:solidFill>
            </a:endParaRPr>
          </a:p>
          <a:p>
            <a:pPr indent="0" lvl="0" marL="0" rtl="0" algn="just">
              <a:spcBef>
                <a:spcPts val="0"/>
              </a:spcBef>
              <a:spcAft>
                <a:spcPts val="0"/>
              </a:spcAft>
              <a:buNone/>
            </a:pPr>
            <a:r>
              <a:rPr lang="vi" sz="1300">
                <a:solidFill>
                  <a:schemeClr val="dk1"/>
                </a:solidFill>
              </a:rPr>
              <a:t>c) Hỗ trợ quản lý phiên bản quy trình/Biểu mẫu/ báo cáo  giúp so sánh, tích hợp ngược </a:t>
            </a:r>
            <a:endParaRPr sz="1300">
              <a:solidFill>
                <a:schemeClr val="dk1"/>
              </a:solidFill>
            </a:endParaRPr>
          </a:p>
          <a:p>
            <a:pPr indent="0" lvl="0" marL="0" rtl="0" algn="just">
              <a:spcBef>
                <a:spcPts val="0"/>
              </a:spcBef>
              <a:spcAft>
                <a:spcPts val="0"/>
              </a:spcAft>
              <a:buNone/>
            </a:pPr>
            <a:r>
              <a:rPr lang="vi" sz="1300">
                <a:solidFill>
                  <a:schemeClr val="dk1"/>
                </a:solidFill>
              </a:rPr>
              <a:t>d) Hiển thị trạng thái nghiệp vụ bằng cách đánh dấu màu sắc giúp cán bộ thực thi biết được trạng thái quy trình </a:t>
            </a:r>
            <a:endParaRPr sz="1300">
              <a:solidFill>
                <a:schemeClr val="dk1"/>
              </a:solidFill>
            </a:endParaRPr>
          </a:p>
          <a:p>
            <a:pPr indent="0" lvl="0" marL="0" rtl="0" algn="just">
              <a:spcBef>
                <a:spcPts val="0"/>
              </a:spcBef>
              <a:spcAft>
                <a:spcPts val="0"/>
              </a:spcAft>
              <a:buNone/>
            </a:pPr>
            <a:r>
              <a:rPr lang="vi" sz="1300">
                <a:solidFill>
                  <a:schemeClr val="dk1"/>
                </a:solidFill>
              </a:rPr>
              <a:t>e) Tích hợp ghi chú, nhắc việc, phê duyệt, đính kèm tập tin trên từng tác vụ cũng như cả quy trình nghiệp vụ. </a:t>
            </a:r>
            <a:endParaRPr sz="1300">
              <a:solidFill>
                <a:schemeClr val="dk1"/>
              </a:solidFill>
            </a:endParaRPr>
          </a:p>
          <a:p>
            <a:pPr indent="0" lvl="0" marL="0" rtl="0" algn="just">
              <a:spcBef>
                <a:spcPts val="0"/>
              </a:spcBef>
              <a:spcAft>
                <a:spcPts val="0"/>
              </a:spcAft>
              <a:buNone/>
            </a:pPr>
            <a:r>
              <a:rPr lang="vi" sz="1300">
                <a:solidFill>
                  <a:schemeClr val="dk1"/>
                </a:solidFill>
              </a:rPr>
              <a:t>f) Tính năng báo cáo nâng cao về hiệu suất quy trình, có bản đồ nhiệt sẽ chuyển sang màu đỏ nếu tác vụ quá thời gian/được gọi nhiều.. giúp cải tiến quy trình nghiệp vụ và hỗ trợ ra quyết định.  </a:t>
            </a:r>
            <a:endParaRPr sz="1300">
              <a:solidFill>
                <a:schemeClr val="dk1"/>
              </a:solidFill>
            </a:endParaRPr>
          </a:p>
          <a:p>
            <a:pPr indent="0" lvl="0" marL="0" rtl="0" algn="just">
              <a:spcBef>
                <a:spcPts val="0"/>
              </a:spcBef>
              <a:spcAft>
                <a:spcPts val="0"/>
              </a:spcAft>
              <a:buNone/>
            </a:pPr>
            <a:r>
              <a:rPr lang="vi" sz="1300">
                <a:solidFill>
                  <a:schemeClr val="dk1"/>
                </a:solidFill>
              </a:rPr>
              <a:t>g) Tự động hóa việc đẩy quy trình nghiệp vụ và kiểm toán hiệu suất, giúp cán bộ không phải nhớ quy trình phức tạp, thông tin số hóa tập trung về một mối. </a:t>
            </a:r>
            <a:endParaRPr sz="1300">
              <a:solidFill>
                <a:schemeClr val="dk1"/>
              </a:solidFill>
            </a:endParaRPr>
          </a:p>
          <a:p>
            <a:pPr indent="0" lvl="0" marL="0" rtl="0" algn="just">
              <a:spcBef>
                <a:spcPts val="0"/>
              </a:spcBef>
              <a:spcAft>
                <a:spcPts val="0"/>
              </a:spcAft>
              <a:buNone/>
            </a:pPr>
            <a:r>
              <a:rPr lang="vi" sz="1300">
                <a:solidFill>
                  <a:schemeClr val="dk1"/>
                </a:solidFill>
              </a:rPr>
              <a:t>h) Mở sẵn hơn 300 chuẩn kết nối phổ biến trên thế giới và Việt Nam, giúp quá trình tích hợp, trao đổi dữ liệu với cơ sở dữ liệu khác, và có thể tích hợp với các thiết bị iOTs thông minh, các hệ thống trong thành phố thông minh trong tương lai.</a:t>
            </a:r>
            <a:endParaRPr sz="1300">
              <a:solidFill>
                <a:schemeClr val="dk1"/>
              </a:solidFill>
            </a:endParaRPr>
          </a:p>
        </p:txBody>
      </p:sp>
      <p:pic>
        <p:nvPicPr>
          <p:cNvPr id="155" name="Google Shape;155;p25"/>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ở Việt Nam</a:t>
            </a:r>
            <a:endParaRPr sz="2500">
              <a:solidFill>
                <a:srgbClr val="F26F21"/>
              </a:solidFill>
              <a:latin typeface="Roboto"/>
              <a:ea typeface="Roboto"/>
              <a:cs typeface="Roboto"/>
              <a:sym typeface="Roboto"/>
            </a:endParaRPr>
          </a:p>
          <a:p>
            <a:pPr indent="0" lvl="0" marL="0" rtl="0" algn="l">
              <a:spcBef>
                <a:spcPts val="0"/>
              </a:spcBef>
              <a:spcAft>
                <a:spcPts val="0"/>
              </a:spcAft>
              <a:buSzPts val="2800"/>
              <a:buNone/>
            </a:pPr>
            <a:r>
              <a:t/>
            </a:r>
            <a:endParaRPr sz="2500">
              <a:solidFill>
                <a:srgbClr val="F26F21"/>
              </a:solidFill>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161" name="Google Shape;161;p26"/>
          <p:cNvSpPr txBox="1"/>
          <p:nvPr/>
        </p:nvSpPr>
        <p:spPr>
          <a:xfrm>
            <a:off x="359450" y="885775"/>
            <a:ext cx="855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
        <p:nvSpPr>
          <p:cNvPr id="162" name="Google Shape;162;p26"/>
          <p:cNvSpPr txBox="1"/>
          <p:nvPr/>
        </p:nvSpPr>
        <p:spPr>
          <a:xfrm>
            <a:off x="359450" y="809450"/>
            <a:ext cx="8556900" cy="4279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vi">
                <a:solidFill>
                  <a:schemeClr val="dk1"/>
                </a:solidFill>
              </a:rPr>
              <a:t>Đặc biệt với phần mềm Movan ISO, việc dự án lập trình phần mềm từ </a:t>
            </a:r>
            <a:r>
              <a:rPr b="1" lang="vi">
                <a:solidFill>
                  <a:schemeClr val="dk1"/>
                </a:solidFill>
              </a:rPr>
              <a:t>6 bước giảm chỉ còn 2 bước</a:t>
            </a:r>
            <a:r>
              <a:rPr lang="vi">
                <a:solidFill>
                  <a:schemeClr val="dk1"/>
                </a:solidFill>
              </a:rPr>
              <a:t>, giúp tiết kiệm tới hơn 50% thời gian triển khai, nguồn lực nhân sự và tiền bạc.</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vi">
                <a:solidFill>
                  <a:srgbClr val="F26F21"/>
                </a:solidFill>
              </a:rPr>
              <a:t>-Công cụ vụ quản lý quy trình động (BPMN):</a:t>
            </a:r>
            <a:endParaRPr>
              <a:solidFill>
                <a:srgbClr val="F26F2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vi">
                <a:solidFill>
                  <a:schemeClr val="dk1"/>
                </a:solidFill>
              </a:rPr>
              <a:t>Ngày 31/12/2019, Bộ KH&amp;CN ban hành Quyết định số 4068/QĐ-BKHCN về việc công bố Tiêu chuẩn quốc gia, theo đó công bố 01 Tiêu chuẩn quốc gia: TCVN 12690:2019, Công nghệ thông tin - Ký hiệu và mô hình quy trình nghiệp vụ cho nhóm quản lý đối tượng BPMN.</a:t>
            </a:r>
            <a:endParaRPr>
              <a:solidFill>
                <a:schemeClr val="dk1"/>
              </a:solidFill>
            </a:endParaRPr>
          </a:p>
          <a:p>
            <a:pPr indent="0" lvl="0" marL="0" rtl="0" algn="just">
              <a:spcBef>
                <a:spcPts val="0"/>
              </a:spcBef>
              <a:spcAft>
                <a:spcPts val="0"/>
              </a:spcAft>
              <a:buNone/>
            </a:pPr>
            <a:r>
              <a:rPr lang="vi">
                <a:solidFill>
                  <a:schemeClr val="dk1"/>
                </a:solidFill>
              </a:rPr>
              <a:t>Theo Thông tư số 39/2017/TT-BTTTT ngày 15 tháng 12 năm 2017 của Bộ trưởng Bộ Thông tin và Truyền thông, và Quyết định 2323/QĐ-BTTTT năm 2019 về Khung Kiến trúc tổ chức điện tử Việt Nam, phiên bản 2.0 của Bộ trưởng Bộ Thông tin và Truyền thông khuyến nghị áp dụng bộ ký hiệu BPMN vào xây dựng phần mềm và quy trình tự động hóa dịch vụ công. </a:t>
            </a:r>
            <a:endParaRPr>
              <a:solidFill>
                <a:schemeClr val="dk1"/>
              </a:solidFill>
            </a:endParaRPr>
          </a:p>
          <a:p>
            <a:pPr indent="0" lvl="0" marL="0" rtl="0" algn="just">
              <a:spcBef>
                <a:spcPts val="0"/>
              </a:spcBef>
              <a:spcAft>
                <a:spcPts val="0"/>
              </a:spcAft>
              <a:buNone/>
            </a:pPr>
            <a:r>
              <a:rPr lang="vi">
                <a:solidFill>
                  <a:schemeClr val="dk1"/>
                </a:solidFill>
              </a:rPr>
              <a:t>Ngoài ra BPMN cũng đã và đang được thành phố Hồ Chí Minh, tỉnh Dak-Nong, Bộ Y tế, Bộ Giao thông Vận tải, Bộ Thông tin và Truyền thông đưa chính thức vào Khung Kiến trúc tổ chức Điện tử tại các cơ quan/địa phương này.</a:t>
            </a:r>
            <a:endParaRPr>
              <a:solidFill>
                <a:schemeClr val="dk1"/>
              </a:solidFill>
            </a:endParaRPr>
          </a:p>
          <a:p>
            <a:pPr indent="0" lvl="0" marL="0" rtl="0" algn="just">
              <a:spcBef>
                <a:spcPts val="0"/>
              </a:spcBef>
              <a:spcAft>
                <a:spcPts val="0"/>
              </a:spcAft>
              <a:buNone/>
            </a:pPr>
            <a:r>
              <a:rPr lang="vi">
                <a:solidFill>
                  <a:schemeClr val="dk1"/>
                </a:solidFill>
              </a:rPr>
              <a:t>Như vậy chúng ta sẽ tìm hiểu kỹ hơn tại sao BPMN lại được ưu tiên sử dụng trong chuyển đổi số hành chính công hoặc doanh nghiệp ở những slide sau.</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t/>
            </a:r>
            <a:endParaRPr>
              <a:solidFill>
                <a:schemeClr val="dk1"/>
              </a:solidFill>
            </a:endParaRPr>
          </a:p>
        </p:txBody>
      </p:sp>
      <p:pic>
        <p:nvPicPr>
          <p:cNvPr id="163" name="Google Shape;163;p26"/>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ở Việt Nam</a:t>
            </a:r>
            <a:endParaRPr sz="2500">
              <a:solidFill>
                <a:srgbClr val="F26F21"/>
              </a:solidFill>
              <a:latin typeface="Roboto"/>
              <a:ea typeface="Roboto"/>
              <a:cs typeface="Roboto"/>
              <a:sym typeface="Roboto"/>
            </a:endParaRPr>
          </a:p>
          <a:p>
            <a:pPr indent="0" lvl="0" marL="0" rtl="0" algn="l">
              <a:spcBef>
                <a:spcPts val="0"/>
              </a:spcBef>
              <a:spcAft>
                <a:spcPts val="0"/>
              </a:spcAft>
              <a:buSzPts val="2800"/>
              <a:buNone/>
            </a:pPr>
            <a:r>
              <a:t/>
            </a:r>
            <a:endParaRPr sz="2500">
              <a:solidFill>
                <a:srgbClr val="F26F21"/>
              </a:solidFill>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169" name="Google Shape;169;p27"/>
          <p:cNvSpPr txBox="1"/>
          <p:nvPr/>
        </p:nvSpPr>
        <p:spPr>
          <a:xfrm>
            <a:off x="359450" y="885775"/>
            <a:ext cx="855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
        <p:nvSpPr>
          <p:cNvPr id="170" name="Google Shape;170;p27"/>
          <p:cNvSpPr txBox="1"/>
          <p:nvPr/>
        </p:nvSpPr>
        <p:spPr>
          <a:xfrm>
            <a:off x="359450" y="697850"/>
            <a:ext cx="8556900" cy="4171200"/>
          </a:xfrm>
          <a:prstGeom prst="rect">
            <a:avLst/>
          </a:prstGeom>
          <a:noFill/>
          <a:ln>
            <a:noFill/>
          </a:ln>
        </p:spPr>
        <p:txBody>
          <a:bodyPr anchorCtr="0" anchor="t" bIns="91425" lIns="91425" spcFirstLastPara="1" rIns="91425" wrap="square" tIns="91425">
            <a:spAutoFit/>
          </a:bodyPr>
          <a:lstStyle/>
          <a:p>
            <a:pPr indent="0" lvl="0" marL="0" rtl="0" algn="just">
              <a:spcBef>
                <a:spcPts val="600"/>
              </a:spcBef>
              <a:spcAft>
                <a:spcPts val="0"/>
              </a:spcAft>
              <a:buNone/>
            </a:pPr>
            <a:r>
              <a:rPr lang="vi">
                <a:solidFill>
                  <a:srgbClr val="F26F21"/>
                </a:solidFill>
              </a:rPr>
              <a:t>- Công cụ quản lý biểu mẫu động (E-forms): </a:t>
            </a:r>
            <a:endParaRPr>
              <a:solidFill>
                <a:srgbClr val="F26F21"/>
              </a:solidFill>
            </a:endParaRPr>
          </a:p>
          <a:p>
            <a:pPr indent="0" lvl="0" marL="0" rtl="0" algn="just">
              <a:spcBef>
                <a:spcPts val="600"/>
              </a:spcBef>
              <a:spcAft>
                <a:spcPts val="0"/>
              </a:spcAft>
              <a:buNone/>
            </a:pPr>
            <a:r>
              <a:rPr lang="vi">
                <a:solidFill>
                  <a:schemeClr val="dk1"/>
                </a:solidFill>
              </a:rPr>
              <a:t>Các biểu mẫu điện tử tương tác (e-Form) phục vụ ứng dụng, dịch vụ dễ dàng tùy biến bởi cán bộ nghiệp vụ theo sự thay đổi, quy định về thủ tục hành chính liên quan;</a:t>
            </a:r>
            <a:endParaRPr>
              <a:solidFill>
                <a:schemeClr val="dk1"/>
              </a:solidFill>
            </a:endParaRPr>
          </a:p>
          <a:p>
            <a:pPr indent="0" lvl="0" marL="0" rtl="0" algn="just">
              <a:spcBef>
                <a:spcPts val="600"/>
              </a:spcBef>
              <a:spcAft>
                <a:spcPts val="0"/>
              </a:spcAft>
              <a:buNone/>
            </a:pPr>
            <a:r>
              <a:t/>
            </a:r>
            <a:endParaRPr>
              <a:solidFill>
                <a:schemeClr val="dk1"/>
              </a:solidFill>
            </a:endParaRPr>
          </a:p>
          <a:p>
            <a:pPr indent="0" lvl="0" marL="0" rtl="0" algn="just">
              <a:spcBef>
                <a:spcPts val="600"/>
              </a:spcBef>
              <a:spcAft>
                <a:spcPts val="0"/>
              </a:spcAft>
              <a:buNone/>
            </a:pPr>
            <a:r>
              <a:rPr lang="vi">
                <a:solidFill>
                  <a:srgbClr val="F26F21"/>
                </a:solidFill>
              </a:rPr>
              <a:t>- Ứng dụng điện thoại di động: </a:t>
            </a:r>
            <a:endParaRPr>
              <a:solidFill>
                <a:srgbClr val="F26F21"/>
              </a:solidFill>
            </a:endParaRPr>
          </a:p>
          <a:p>
            <a:pPr indent="0" lvl="0" marL="0" rtl="0" algn="just">
              <a:spcBef>
                <a:spcPts val="600"/>
              </a:spcBef>
              <a:spcAft>
                <a:spcPts val="0"/>
              </a:spcAft>
              <a:buNone/>
            </a:pPr>
            <a:r>
              <a:rPr lang="vi">
                <a:solidFill>
                  <a:schemeClr val="dk1"/>
                </a:solidFill>
              </a:rPr>
              <a:t>Một phần do phải làm thủ công trên giấy và nhập liệu trên máy tính do đó chưa thuận tiện cho người sử dụng, chưa được cung cấp trên nền tảng thiết bị di động, một phần vì địa điểm công tác lấy số liệu phân tán cách xa cơ quan. Do vậy phần mềm cần hỗ trợ tốt trên các thiết bị di động.</a:t>
            </a:r>
            <a:endParaRPr>
              <a:solidFill>
                <a:schemeClr val="dk1"/>
              </a:solidFill>
            </a:endParaRPr>
          </a:p>
          <a:p>
            <a:pPr indent="0" lvl="0" marL="0" rtl="0" algn="just">
              <a:spcBef>
                <a:spcPts val="600"/>
              </a:spcBef>
              <a:spcAft>
                <a:spcPts val="0"/>
              </a:spcAft>
              <a:buNone/>
            </a:pPr>
            <a:r>
              <a:t/>
            </a:r>
            <a:endParaRPr>
              <a:solidFill>
                <a:srgbClr val="F26F21"/>
              </a:solidFill>
            </a:endParaRPr>
          </a:p>
          <a:p>
            <a:pPr indent="0" lvl="0" marL="0" rtl="0" algn="just">
              <a:spcBef>
                <a:spcPts val="600"/>
              </a:spcBef>
              <a:spcAft>
                <a:spcPts val="0"/>
              </a:spcAft>
              <a:buNone/>
            </a:pPr>
            <a:r>
              <a:rPr lang="vi">
                <a:solidFill>
                  <a:srgbClr val="F26F21"/>
                </a:solidFill>
              </a:rPr>
              <a:t>- Công cụ kết nối(Integratetion):</a:t>
            </a:r>
            <a:r>
              <a:rPr lang="vi">
                <a:solidFill>
                  <a:schemeClr val="dk1"/>
                </a:solidFill>
              </a:rPr>
              <a:t> </a:t>
            </a:r>
            <a:endParaRPr>
              <a:solidFill>
                <a:schemeClr val="dk1"/>
              </a:solidFill>
            </a:endParaRPr>
          </a:p>
          <a:p>
            <a:pPr indent="0" lvl="0" marL="0" rtl="0" algn="just">
              <a:spcBef>
                <a:spcPts val="600"/>
              </a:spcBef>
              <a:spcAft>
                <a:spcPts val="0"/>
              </a:spcAft>
              <a:buNone/>
            </a:pPr>
            <a:r>
              <a:rPr lang="vi">
                <a:solidFill>
                  <a:schemeClr val="dk1"/>
                </a:solidFill>
              </a:rPr>
              <a:t>Theo xu hướng và Khung Kiến trúc tổ chức Điện tử Việt Nam 2.0, phần mềm cần dễ dàng kết nối tới cơ sở dữ liệu chung của các cơ quan khác từ địa phương tới trung ương. Mặt khác trong tương lai theo chủ trương chung về thành phố thông minh cần kết nối được với các thiết bị iOTs như các máy quan trắc môi trường, camera.. và các thiết bị đo khác. Do vậy phải có cơ chế mở hỗ trợ hầu hết các tiêu chuẩn kết nối trên thế giới và các tiêu chuẩn kết nối của Việt Nam như: RESTful web service, XML, JSON, HTTP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71" name="Google Shape;171;p27"/>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txBox="1"/>
          <p:nvPr>
            <p:ph type="title"/>
          </p:nvPr>
        </p:nvSpPr>
        <p:spPr>
          <a:xfrm>
            <a:off x="225725" y="445025"/>
            <a:ext cx="8607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Thành công của doanh nghiệp - Hiệu suất quy trình</a:t>
            </a:r>
            <a:endParaRPr sz="2200"/>
          </a:p>
        </p:txBody>
      </p:sp>
      <p:sp>
        <p:nvSpPr>
          <p:cNvPr id="177" name="Google Shape;177;p28"/>
          <p:cNvSpPr txBox="1"/>
          <p:nvPr>
            <p:ph idx="1" type="body"/>
          </p:nvPr>
        </p:nvSpPr>
        <p:spPr>
          <a:xfrm>
            <a:off x="337225" y="1251450"/>
            <a:ext cx="4303200" cy="3143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300"/>
              <a:buNone/>
            </a:pPr>
            <a:r>
              <a:rPr lang="vi" sz="1500">
                <a:solidFill>
                  <a:schemeClr val="dk1"/>
                </a:solidFill>
              </a:rPr>
              <a:t>Trớ trêu thay, </a:t>
            </a:r>
            <a:endParaRPr sz="1500">
              <a:solidFill>
                <a:schemeClr val="dk1"/>
              </a:solidFill>
            </a:endParaRPr>
          </a:p>
          <a:p>
            <a:pPr indent="0" lvl="0" marL="0" rtl="0" algn="just">
              <a:lnSpc>
                <a:spcPct val="115000"/>
              </a:lnSpc>
              <a:spcBef>
                <a:spcPts val="1600"/>
              </a:spcBef>
              <a:spcAft>
                <a:spcPts val="1600"/>
              </a:spcAft>
              <a:buSzPts val="1300"/>
              <a:buNone/>
            </a:pPr>
            <a:r>
              <a:rPr b="1" lang="vi" sz="2500">
                <a:solidFill>
                  <a:schemeClr val="dk1"/>
                </a:solidFill>
              </a:rPr>
              <a:t>Hiệu suất quy trình</a:t>
            </a:r>
            <a:r>
              <a:rPr lang="vi" sz="1500">
                <a:solidFill>
                  <a:schemeClr val="dk1"/>
                </a:solidFill>
              </a:rPr>
              <a:t> có lẽ đã trở thành động lực quan trọng nhất, </a:t>
            </a:r>
            <a:r>
              <a:rPr lang="vi" sz="1500">
                <a:solidFill>
                  <a:schemeClr val="dk1"/>
                </a:solidFill>
              </a:rPr>
              <a:t>quyết định việc</a:t>
            </a:r>
            <a:r>
              <a:rPr lang="vi" sz="1500">
                <a:solidFill>
                  <a:schemeClr val="dk1"/>
                </a:solidFill>
              </a:rPr>
              <a:t> dẫn đến thành công của các công ty/tổ chức trong những năm 2000</a:t>
            </a:r>
            <a:endParaRPr sz="1500">
              <a:solidFill>
                <a:schemeClr val="dk1"/>
              </a:solidFill>
            </a:endParaRPr>
          </a:p>
        </p:txBody>
      </p:sp>
      <p:pic>
        <p:nvPicPr>
          <p:cNvPr id="178" name="Google Shape;178;p28"/>
          <p:cNvPicPr preferRelativeResize="0"/>
          <p:nvPr/>
        </p:nvPicPr>
        <p:blipFill rotWithShape="1">
          <a:blip r:embed="rId3">
            <a:alphaModFix/>
          </a:blip>
          <a:srcRect b="0" l="-5585" r="0" t="0"/>
          <a:stretch/>
        </p:blipFill>
        <p:spPr>
          <a:xfrm>
            <a:off x="4572000" y="1307850"/>
            <a:ext cx="4572000" cy="3835650"/>
          </a:xfrm>
          <a:prstGeom prst="rect">
            <a:avLst/>
          </a:prstGeom>
          <a:noFill/>
          <a:ln>
            <a:noFill/>
          </a:ln>
        </p:spPr>
      </p:pic>
      <p:sp>
        <p:nvSpPr>
          <p:cNvPr id="179" name="Google Shape;179;p28"/>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a:t>
            </a:r>
            <a:endParaRPr sz="2500">
              <a:solidFill>
                <a:srgbClr val="F26F21"/>
              </a:solidFill>
              <a:latin typeface="Roboto"/>
              <a:ea typeface="Roboto"/>
              <a:cs typeface="Roboto"/>
              <a:sym typeface="Roboto"/>
            </a:endParaRPr>
          </a:p>
        </p:txBody>
      </p:sp>
      <p:sp>
        <p:nvSpPr>
          <p:cNvPr id="180" name="Google Shape;180;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181" name="Google Shape;181;p28"/>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Lịch sử chuyển đổi trong quản trị </a:t>
            </a:r>
            <a:r>
              <a:rPr lang="vi" sz="2200"/>
              <a:t>Hoa Kỳ - </a:t>
            </a:r>
            <a:r>
              <a:rPr lang="vi" sz="2200"/>
              <a:t>Giai đoạn </a:t>
            </a:r>
            <a:r>
              <a:rPr lang="vi" sz="2200"/>
              <a:t>1970 </a:t>
            </a:r>
            <a:endParaRPr sz="2200"/>
          </a:p>
        </p:txBody>
      </p:sp>
      <p:sp>
        <p:nvSpPr>
          <p:cNvPr id="187" name="Google Shape;187;p29"/>
          <p:cNvSpPr txBox="1"/>
          <p:nvPr>
            <p:ph idx="1" type="body"/>
          </p:nvPr>
        </p:nvSpPr>
        <p:spPr>
          <a:xfrm>
            <a:off x="0" y="901125"/>
            <a:ext cx="4572000" cy="39588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rgbClr val="FFFFFF"/>
              </a:buClr>
              <a:buSzPts val="1400"/>
              <a:buChar char="❖"/>
            </a:pPr>
            <a:r>
              <a:rPr b="1" lang="vi" sz="1400">
                <a:solidFill>
                  <a:srgbClr val="FFFFFF"/>
                </a:solidFill>
                <a:highlight>
                  <a:srgbClr val="FF0000"/>
                </a:highlight>
              </a:rPr>
              <a:t>Nhân viên gần như không nhảy việc - môi trường thâm niên nặng nề.</a:t>
            </a:r>
            <a:endParaRPr b="1" sz="1400">
              <a:solidFill>
                <a:srgbClr val="FFFFFF"/>
              </a:solidFill>
              <a:highlight>
                <a:srgbClr val="FF0000"/>
              </a:highlight>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Kiến thức về quy trình được mang theo trong đầu của nhân viên</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Nhà quản lý thường được chọn từ bên trong để hiểu sự phức tạp của quy trình của tổ chức. </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Thời đại của chuyên môn hóa. </a:t>
            </a:r>
            <a:endParaRPr sz="1400">
              <a:solidFill>
                <a:schemeClr val="dk1"/>
              </a:solidFill>
            </a:endParaRPr>
          </a:p>
          <a:p>
            <a:pPr indent="-317500" lvl="0" marL="457200" rtl="0" algn="just">
              <a:lnSpc>
                <a:spcPct val="115000"/>
              </a:lnSpc>
              <a:spcBef>
                <a:spcPts val="0"/>
              </a:spcBef>
              <a:spcAft>
                <a:spcPts val="0"/>
              </a:spcAft>
              <a:buSzPts val="1400"/>
              <a:buChar char="❖"/>
            </a:pPr>
            <a:r>
              <a:rPr lang="vi" sz="1400">
                <a:solidFill>
                  <a:schemeClr val="dk1"/>
                </a:solidFill>
              </a:rPr>
              <a:t>Phần lớn các tổ chức có kiểu cấu trúc tổ chức theo chiều dọc </a:t>
            </a:r>
            <a:r>
              <a:rPr lang="vi" sz="1400"/>
              <a:t>(</a:t>
            </a:r>
            <a:r>
              <a:rPr lang="vi" sz="1400">
                <a:solidFill>
                  <a:srgbClr val="FFFFFF"/>
                </a:solidFill>
                <a:highlight>
                  <a:srgbClr val="FF0000"/>
                </a:highlight>
              </a:rPr>
              <a:t>silos</a:t>
            </a:r>
            <a:r>
              <a:rPr lang="vi" sz="1400"/>
              <a:t>)</a:t>
            </a:r>
            <a:endParaRPr sz="1400"/>
          </a:p>
        </p:txBody>
      </p:sp>
      <p:sp>
        <p:nvSpPr>
          <p:cNvPr id="188" name="Google Shape;188;p29"/>
          <p:cNvSpPr txBox="1"/>
          <p:nvPr/>
        </p:nvSpPr>
        <p:spPr>
          <a:xfrm>
            <a:off x="1609875" y="4465125"/>
            <a:ext cx="5943300" cy="57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300"/>
              <a:buFont typeface="Arial"/>
              <a:buNone/>
            </a:pPr>
            <a:r>
              <a:rPr b="0" i="1" lang="vi" sz="1300" u="none" cap="none" strike="noStrike">
                <a:solidFill>
                  <a:schemeClr val="lt1"/>
                </a:solidFill>
                <a:latin typeface="Roboto"/>
                <a:ea typeface="Roboto"/>
                <a:cs typeface="Roboto"/>
                <a:sym typeface="Roboto"/>
              </a:rPr>
              <a:t>Cơ sở cho kiểu cấu trúc này bắt nguồn từ sự phân chia các khái niệm lao động có từ thời Adam Smith vào những năm 1700</a:t>
            </a:r>
            <a:endParaRPr b="0" i="1" sz="1300" u="none" cap="none" strike="noStrike">
              <a:solidFill>
                <a:srgbClr val="000000"/>
              </a:solidFill>
              <a:latin typeface="Roboto"/>
              <a:ea typeface="Roboto"/>
              <a:cs typeface="Roboto"/>
              <a:sym typeface="Roboto"/>
            </a:endParaRPr>
          </a:p>
        </p:txBody>
      </p:sp>
      <p:pic>
        <p:nvPicPr>
          <p:cNvPr id="189" name="Google Shape;189;p29"/>
          <p:cNvPicPr preferRelativeResize="0"/>
          <p:nvPr/>
        </p:nvPicPr>
        <p:blipFill rotWithShape="1">
          <a:blip r:embed="rId3">
            <a:alphaModFix/>
          </a:blip>
          <a:srcRect b="0" l="0" r="0" t="0"/>
          <a:stretch/>
        </p:blipFill>
        <p:spPr>
          <a:xfrm>
            <a:off x="4572000" y="1362475"/>
            <a:ext cx="4320075" cy="2452746"/>
          </a:xfrm>
          <a:prstGeom prst="rect">
            <a:avLst/>
          </a:prstGeom>
          <a:noFill/>
          <a:ln>
            <a:noFill/>
          </a:ln>
        </p:spPr>
      </p:pic>
      <p:sp>
        <p:nvSpPr>
          <p:cNvPr id="190" name="Google Shape;190;p29"/>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191" name="Google Shape;191;p2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192" name="Google Shape;192;p29"/>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Lịch sử chuyển đổi trong quản trị Hoa Kỳ - Giai đoạn </a:t>
            </a:r>
            <a:r>
              <a:rPr lang="vi" sz="2200"/>
              <a:t>1970 (tiếp..)</a:t>
            </a:r>
            <a:endParaRPr sz="2200"/>
          </a:p>
        </p:txBody>
      </p:sp>
      <p:sp>
        <p:nvSpPr>
          <p:cNvPr id="198" name="Google Shape;198;p30"/>
          <p:cNvSpPr txBox="1"/>
          <p:nvPr>
            <p:ph idx="1" type="body"/>
          </p:nvPr>
        </p:nvSpPr>
        <p:spPr>
          <a:xfrm>
            <a:off x="125" y="901125"/>
            <a:ext cx="5272500" cy="39588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chemeClr val="dk1"/>
              </a:buClr>
              <a:buSzPts val="1400"/>
              <a:buChar char="❖"/>
            </a:pPr>
            <a:r>
              <a:rPr lang="vi" sz="1400">
                <a:solidFill>
                  <a:schemeClr val="dk1"/>
                </a:solidFill>
              </a:rPr>
              <a:t>Chỉ có 37% nhân viên nói rằng họ hiểu rõ về những gì công ty của họ đang cố gắng đạt được và tại sao họ làm công việc hiện tại (theo </a:t>
            </a:r>
            <a:r>
              <a:rPr i="1" lang="vi" sz="1400">
                <a:solidFill>
                  <a:schemeClr val="dk1"/>
                </a:solidFill>
              </a:rPr>
              <a:t>The 8th Habit: From Effectiveness to Greatness</a:t>
            </a:r>
            <a:r>
              <a:rPr lang="vi" sz="1400">
                <a:solidFill>
                  <a:schemeClr val="dk1"/>
                </a:solidFill>
              </a:rPr>
              <a:t>)</a:t>
            </a:r>
            <a:endParaRPr sz="1400">
              <a:solidFill>
                <a:schemeClr val="dk1"/>
              </a:solidFill>
            </a:endParaRPr>
          </a:p>
          <a:p>
            <a:pPr indent="-317500" lvl="0" marL="457200" rtl="0" algn="just">
              <a:lnSpc>
                <a:spcPct val="115000"/>
              </a:lnSpc>
              <a:spcBef>
                <a:spcPts val="0"/>
              </a:spcBef>
              <a:spcAft>
                <a:spcPts val="0"/>
              </a:spcAft>
              <a:buClr>
                <a:srgbClr val="FFFFFF"/>
              </a:buClr>
              <a:buSzPts val="1400"/>
              <a:buChar char="❖"/>
            </a:pPr>
            <a:r>
              <a:rPr b="1" lang="vi" sz="1400">
                <a:solidFill>
                  <a:srgbClr val="FFFFFF"/>
                </a:solidFill>
                <a:highlight>
                  <a:srgbClr val="FF0000"/>
                </a:highlight>
              </a:rPr>
              <a:t>Đây không phải là công việc của tôi .</a:t>
            </a:r>
            <a:endParaRPr b="1" sz="1400">
              <a:solidFill>
                <a:srgbClr val="FFFFFF"/>
              </a:solidFill>
              <a:highlight>
                <a:srgbClr val="FF0000"/>
              </a:highlight>
            </a:endParaRPr>
          </a:p>
          <a:p>
            <a:pPr indent="-317500" lvl="0" marL="457200" rtl="0" algn="just">
              <a:lnSpc>
                <a:spcPct val="115000"/>
              </a:lnSpc>
              <a:spcBef>
                <a:spcPts val="0"/>
              </a:spcBef>
              <a:spcAft>
                <a:spcPts val="0"/>
              </a:spcAft>
              <a:buSzPts val="1400"/>
              <a:buChar char="❖"/>
            </a:pPr>
            <a:r>
              <a:rPr lang="vi" sz="1400">
                <a:solidFill>
                  <a:schemeClr val="dk1"/>
                </a:solidFill>
              </a:rPr>
              <a:t>Khách hàng thậm chí còn có một tùy chọn</a:t>
            </a:r>
            <a:r>
              <a:rPr lang="vi" sz="1400"/>
              <a:t> </a:t>
            </a:r>
            <a:r>
              <a:rPr b="1" lang="vi" sz="1400">
                <a:solidFill>
                  <a:srgbClr val="FFFFFF"/>
                </a:solidFill>
                <a:highlight>
                  <a:srgbClr val="FF0000"/>
                </a:highlight>
              </a:rPr>
              <a:t>mua thì mua - không mua thì thôi;</a:t>
            </a:r>
            <a:endParaRPr b="1" sz="1400">
              <a:solidFill>
                <a:srgbClr val="FFFFFF"/>
              </a:solidFill>
              <a:highlight>
                <a:srgbClr val="FF0000"/>
              </a:highlight>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Chỉ cố gắng tối ưu hóa một phần của quy trình thay vì toàn bộ quy trình.</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Thưởng cho nhân viên dựa trên mức độ họ triển khai tốt đối với khu vực cụ thể của họ, điều này tạo ra một số hành vi gây lãng phí.</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Thiếu công nghệ Quy trình và Giao tiếp nội bộ</a:t>
            </a:r>
            <a:endParaRPr sz="1400">
              <a:solidFill>
                <a:schemeClr val="dk1"/>
              </a:solidFill>
            </a:endParaRPr>
          </a:p>
          <a:p>
            <a:pPr indent="-317500" lvl="0" marL="457200" rtl="0" algn="just">
              <a:lnSpc>
                <a:spcPct val="115000"/>
              </a:lnSpc>
              <a:spcBef>
                <a:spcPts val="0"/>
              </a:spcBef>
              <a:spcAft>
                <a:spcPts val="1600"/>
              </a:spcAft>
              <a:buClr>
                <a:schemeClr val="dk1"/>
              </a:buClr>
              <a:buSzPts val="1400"/>
              <a:buChar char="❖"/>
            </a:pPr>
            <a:r>
              <a:rPr lang="vi" sz="1400">
                <a:solidFill>
                  <a:schemeClr val="dk1"/>
                </a:solidFill>
              </a:rPr>
              <a:t>Rào cản ngăn cách các phòng ban, Độ trễ thời gian (đôi khi lớn) trước khi bộ phận tiếp theo bắt đầu xử lý phần công việc của mình.</a:t>
            </a:r>
            <a:endParaRPr sz="1400">
              <a:solidFill>
                <a:schemeClr val="dk1"/>
              </a:solidFill>
            </a:endParaRPr>
          </a:p>
        </p:txBody>
      </p:sp>
      <p:pic>
        <p:nvPicPr>
          <p:cNvPr id="199" name="Google Shape;199;p30"/>
          <p:cNvPicPr preferRelativeResize="0"/>
          <p:nvPr/>
        </p:nvPicPr>
        <p:blipFill rotWithShape="1">
          <a:blip r:embed="rId3">
            <a:alphaModFix/>
          </a:blip>
          <a:srcRect b="0" l="0" r="0" t="0"/>
          <a:stretch/>
        </p:blipFill>
        <p:spPr>
          <a:xfrm>
            <a:off x="5353100" y="1372188"/>
            <a:ext cx="3790900" cy="3023200"/>
          </a:xfrm>
          <a:prstGeom prst="rect">
            <a:avLst/>
          </a:prstGeom>
          <a:noFill/>
          <a:ln>
            <a:noFill/>
          </a:ln>
        </p:spPr>
      </p:pic>
      <p:sp>
        <p:nvSpPr>
          <p:cNvPr id="200" name="Google Shape;200;p30"/>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01" name="Google Shape;201;p3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02" name="Google Shape;202;p30"/>
          <p:cNvPicPr preferRelativeResize="0"/>
          <p:nvPr/>
        </p:nvPicPr>
        <p:blipFill rotWithShape="1">
          <a:blip r:embed="rId4">
            <a:alphaModFix/>
          </a:blip>
          <a:srcRect b="0" l="0" r="0" t="0"/>
          <a:stretch/>
        </p:blipFill>
        <p:spPr>
          <a:xfrm>
            <a:off x="0" y="488485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400"/>
              <a:buNone/>
            </a:pPr>
            <a:r>
              <a:rPr lang="vi" sz="2200"/>
              <a:t>Lịch sử chuyển đổi trong quản trị Hoa Kỳ - Giai đoạn 1985 </a:t>
            </a:r>
            <a:endParaRPr sz="2200"/>
          </a:p>
        </p:txBody>
      </p:sp>
      <p:sp>
        <p:nvSpPr>
          <p:cNvPr id="208" name="Google Shape;208;p31"/>
          <p:cNvSpPr txBox="1"/>
          <p:nvPr>
            <p:ph idx="1" type="body"/>
          </p:nvPr>
        </p:nvSpPr>
        <p:spPr>
          <a:xfrm>
            <a:off x="75" y="901125"/>
            <a:ext cx="4442100" cy="3758700"/>
          </a:xfrm>
          <a:prstGeom prst="rect">
            <a:avLst/>
          </a:prstGeom>
          <a:noFill/>
          <a:ln>
            <a:noFill/>
          </a:ln>
        </p:spPr>
        <p:txBody>
          <a:bodyPr anchorCtr="0" anchor="t" bIns="91425" lIns="91425" spcFirstLastPara="1" rIns="91425" wrap="square" tIns="91425">
            <a:noAutofit/>
          </a:bodyPr>
          <a:lstStyle/>
          <a:p>
            <a:pPr indent="-330200" lvl="0" marL="457200" rtl="0" algn="just">
              <a:lnSpc>
                <a:spcPct val="115000"/>
              </a:lnSpc>
              <a:spcBef>
                <a:spcPts val="0"/>
              </a:spcBef>
              <a:spcAft>
                <a:spcPts val="0"/>
              </a:spcAft>
              <a:buClr>
                <a:schemeClr val="dk1"/>
              </a:buClr>
              <a:buSzPts val="1600"/>
              <a:buChar char="●"/>
            </a:pPr>
            <a:r>
              <a:rPr lang="vi" sz="1600">
                <a:solidFill>
                  <a:schemeClr val="dk1"/>
                </a:solidFill>
              </a:rPr>
              <a:t>Máy in laser tương đối rẻ tiền và máy tính để bàn trở nên phổ biến. </a:t>
            </a:r>
            <a:endParaRPr sz="1600">
              <a:solidFill>
                <a:schemeClr val="dk1"/>
              </a:solidFill>
            </a:endParaRPr>
          </a:p>
          <a:p>
            <a:pPr indent="-330200" lvl="0" marL="457200" rtl="0" algn="just">
              <a:lnSpc>
                <a:spcPct val="115000"/>
              </a:lnSpc>
              <a:spcBef>
                <a:spcPts val="0"/>
              </a:spcBef>
              <a:spcAft>
                <a:spcPts val="0"/>
              </a:spcAft>
              <a:buSzPts val="1600"/>
              <a:buFont typeface="Times New Roman"/>
              <a:buChar char="●"/>
            </a:pPr>
            <a:r>
              <a:rPr b="1" lang="vi" sz="1600">
                <a:solidFill>
                  <a:srgbClr val="FFFFFF"/>
                </a:solidFill>
                <a:highlight>
                  <a:srgbClr val="FF0000"/>
                </a:highlight>
              </a:rPr>
              <a:t>Cuộc gọi điện thoại di động đầu tiên</a:t>
            </a:r>
            <a:r>
              <a:rPr b="1" lang="vi" sz="1600">
                <a:highlight>
                  <a:srgbClr val="FF0000"/>
                </a:highlight>
              </a:rPr>
              <a:t> </a:t>
            </a:r>
            <a:r>
              <a:rPr lang="vi" sz="1600">
                <a:solidFill>
                  <a:schemeClr val="dk1"/>
                </a:solidFill>
              </a:rPr>
              <a:t>được triển khai ở Vương quốc Anh. </a:t>
            </a:r>
            <a:endParaRPr sz="1600">
              <a:solidFill>
                <a:schemeClr val="dk1"/>
              </a:solidFill>
            </a:endParaRPr>
          </a:p>
          <a:p>
            <a:pPr indent="-330200" lvl="0" marL="457200" rtl="0" algn="just">
              <a:lnSpc>
                <a:spcPct val="115000"/>
              </a:lnSpc>
              <a:spcBef>
                <a:spcPts val="0"/>
              </a:spcBef>
              <a:spcAft>
                <a:spcPts val="0"/>
              </a:spcAft>
              <a:buSzPts val="1600"/>
              <a:buFont typeface="Times New Roman"/>
              <a:buChar char="●"/>
            </a:pPr>
            <a:r>
              <a:rPr lang="vi" sz="1600">
                <a:solidFill>
                  <a:schemeClr val="dk1"/>
                </a:solidFill>
              </a:rPr>
              <a:t>Microsoft đã giới thiệu </a:t>
            </a:r>
            <a:r>
              <a:rPr b="1" lang="vi" sz="1600">
                <a:solidFill>
                  <a:srgbClr val="FFFFFF"/>
                </a:solidFill>
                <a:highlight>
                  <a:srgbClr val="FF0000"/>
                </a:highlight>
              </a:rPr>
              <a:t>phiên bản Windows 1.0</a:t>
            </a:r>
            <a:r>
              <a:rPr b="1" lang="vi" sz="1600"/>
              <a:t> </a:t>
            </a:r>
            <a:r>
              <a:rPr lang="vi" sz="1600">
                <a:solidFill>
                  <a:schemeClr val="dk1"/>
                </a:solidFill>
              </a:rPr>
              <a:t>đầu tiên.</a:t>
            </a:r>
            <a:endParaRPr sz="1600">
              <a:solidFill>
                <a:schemeClr val="dk1"/>
              </a:solidFill>
            </a:endParaRPr>
          </a:p>
          <a:p>
            <a:pPr indent="-330200" lvl="0" marL="457200" rtl="0" algn="just">
              <a:lnSpc>
                <a:spcPct val="115000"/>
              </a:lnSpc>
              <a:spcBef>
                <a:spcPts val="0"/>
              </a:spcBef>
              <a:spcAft>
                <a:spcPts val="0"/>
              </a:spcAft>
              <a:buClr>
                <a:schemeClr val="dk1"/>
              </a:buClr>
              <a:buSzPts val="1600"/>
              <a:buChar char="●"/>
            </a:pPr>
            <a:r>
              <a:rPr lang="vi" sz="1600">
                <a:solidFill>
                  <a:schemeClr val="dk1"/>
                </a:solidFill>
              </a:rPr>
              <a:t>Cạnh tranh toàn cầu đang làm thay đổi nhiều ngành công nghiệp.</a:t>
            </a:r>
            <a:endParaRPr sz="1600">
              <a:solidFill>
                <a:schemeClr val="dk1"/>
              </a:solidFill>
            </a:endParaRPr>
          </a:p>
        </p:txBody>
      </p:sp>
      <p:pic>
        <p:nvPicPr>
          <p:cNvPr id="209" name="Google Shape;209;p31"/>
          <p:cNvPicPr preferRelativeResize="0"/>
          <p:nvPr/>
        </p:nvPicPr>
        <p:blipFill rotWithShape="1">
          <a:blip r:embed="rId3">
            <a:alphaModFix/>
          </a:blip>
          <a:srcRect b="0" l="0" r="0" t="0"/>
          <a:stretch/>
        </p:blipFill>
        <p:spPr>
          <a:xfrm>
            <a:off x="4572000" y="1376900"/>
            <a:ext cx="4572000" cy="2500310"/>
          </a:xfrm>
          <a:prstGeom prst="rect">
            <a:avLst/>
          </a:prstGeom>
          <a:noFill/>
          <a:ln>
            <a:noFill/>
          </a:ln>
        </p:spPr>
      </p:pic>
      <p:sp>
        <p:nvSpPr>
          <p:cNvPr id="210" name="Google Shape;210;p31"/>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11" name="Google Shape;211;p3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12" name="Google Shape;212;p31"/>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a:t>1985 - Hoa Kỳ (tiếp..)</a:t>
            </a:r>
            <a:endParaRPr/>
          </a:p>
        </p:txBody>
      </p:sp>
      <p:sp>
        <p:nvSpPr>
          <p:cNvPr id="218" name="Google Shape;218;p32"/>
          <p:cNvSpPr txBox="1"/>
          <p:nvPr>
            <p:ph idx="1" type="body"/>
          </p:nvPr>
        </p:nvSpPr>
        <p:spPr>
          <a:xfrm>
            <a:off x="-100" y="901125"/>
            <a:ext cx="4572000" cy="42423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chemeClr val="dk1"/>
              </a:buClr>
              <a:buSzPts val="1400"/>
              <a:buChar char="●"/>
            </a:pPr>
            <a:r>
              <a:rPr lang="vi" sz="1400">
                <a:solidFill>
                  <a:schemeClr val="dk1"/>
                </a:solidFill>
              </a:rPr>
              <a:t>Nhân viên đảm nhận các vị trí không cần phải trung thành với một công ty đã không coi trọng họ hoặc ý tưởng của họ. </a:t>
            </a:r>
            <a:endParaRPr sz="1400">
              <a:solidFill>
                <a:schemeClr val="dk1"/>
              </a:solidFill>
            </a:endParaRPr>
          </a:p>
          <a:p>
            <a:pPr indent="-317500" lvl="0" marL="457200" rtl="0" algn="just">
              <a:lnSpc>
                <a:spcPct val="115000"/>
              </a:lnSpc>
              <a:spcBef>
                <a:spcPts val="0"/>
              </a:spcBef>
              <a:spcAft>
                <a:spcPts val="0"/>
              </a:spcAft>
              <a:buSzPts val="1400"/>
              <a:buChar char="●"/>
            </a:pPr>
            <a:r>
              <a:rPr b="1" lang="vi" sz="1400">
                <a:solidFill>
                  <a:srgbClr val="FFFFFF"/>
                </a:solidFill>
                <a:highlight>
                  <a:srgbClr val="FF0000"/>
                </a:highlight>
              </a:rPr>
              <a:t>Quan tâm trong quản lý chất lượng tổng thể (TQM).</a:t>
            </a:r>
            <a:r>
              <a:rPr b="1" lang="vi" sz="1400">
                <a:highlight>
                  <a:srgbClr val="FF0000"/>
                </a:highlight>
              </a:rPr>
              <a:t> </a:t>
            </a:r>
            <a:endParaRPr b="1" sz="1400">
              <a:highlight>
                <a:srgbClr val="FF0000"/>
              </a:highlight>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Các nhóm chức năng chéo TQM được thiết kế để cải thiện hiệu suất giao tiếp và xử lý giữa các bộ phận. </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Hoạt động cải tiến quy trình tập trung chủ yếu vào việc vá các lỗ hổng trong các quy trình.</a:t>
            </a:r>
            <a:endParaRPr sz="1400">
              <a:solidFill>
                <a:schemeClr val="dk1"/>
              </a:solidFill>
            </a:endParaRPr>
          </a:p>
          <a:p>
            <a:pPr indent="-317500" lvl="0" marL="457200" rtl="0" algn="just">
              <a:lnSpc>
                <a:spcPct val="115000"/>
              </a:lnSpc>
              <a:spcBef>
                <a:spcPts val="0"/>
              </a:spcBef>
              <a:spcAft>
                <a:spcPts val="0"/>
              </a:spcAft>
              <a:buClr>
                <a:srgbClr val="FFFFFF"/>
              </a:buClr>
              <a:buSzPts val="1400"/>
              <a:buChar char="●"/>
            </a:pPr>
            <a:r>
              <a:rPr b="1" lang="vi" sz="1400">
                <a:solidFill>
                  <a:srgbClr val="FFFFFF"/>
                </a:solidFill>
                <a:highlight>
                  <a:srgbClr val="FF0000"/>
                </a:highlight>
              </a:rPr>
              <a:t>Tự động hóa các quy trình cho phép một tổ chức đạt được những thành tựu lớn trong hiệu suất hoạt động.</a:t>
            </a:r>
            <a:endParaRPr b="1" sz="1400">
              <a:solidFill>
                <a:srgbClr val="FFFFFF"/>
              </a:solidFill>
              <a:highlight>
                <a:srgbClr val="FF0000"/>
              </a:highlight>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Khách hàng hiện bị ngập trong các sản phẩm và dịch vụ từ một loạt các đối thủ cạnh tranh.</a:t>
            </a:r>
            <a:endParaRPr sz="1400">
              <a:solidFill>
                <a:schemeClr val="dk1"/>
              </a:solidFill>
            </a:endParaRPr>
          </a:p>
        </p:txBody>
      </p:sp>
      <p:pic>
        <p:nvPicPr>
          <p:cNvPr id="219" name="Google Shape;219;p32"/>
          <p:cNvPicPr preferRelativeResize="0"/>
          <p:nvPr/>
        </p:nvPicPr>
        <p:blipFill rotWithShape="1">
          <a:blip r:embed="rId3">
            <a:alphaModFix/>
          </a:blip>
          <a:srcRect b="8003" l="0" r="0" t="0"/>
          <a:stretch/>
        </p:blipFill>
        <p:spPr>
          <a:xfrm>
            <a:off x="4572000" y="646350"/>
            <a:ext cx="4571999" cy="4497150"/>
          </a:xfrm>
          <a:prstGeom prst="rect">
            <a:avLst/>
          </a:prstGeom>
          <a:noFill/>
          <a:ln>
            <a:noFill/>
          </a:ln>
        </p:spPr>
      </p:pic>
      <p:sp>
        <p:nvSpPr>
          <p:cNvPr id="220" name="Google Shape;220;p32"/>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21" name="Google Shape;221;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22" name="Google Shape;222;p32"/>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74" name="Google Shape;74;p15"/>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
        <p:nvSpPr>
          <p:cNvPr id="75" name="Google Shape;75;p15"/>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Mục lục</a:t>
            </a:r>
            <a:endParaRPr b="0" sz="2500">
              <a:solidFill>
                <a:srgbClr val="F26F21"/>
              </a:solidFill>
              <a:latin typeface="Roboto"/>
              <a:ea typeface="Roboto"/>
              <a:cs typeface="Roboto"/>
              <a:sym typeface="Roboto"/>
            </a:endParaRPr>
          </a:p>
        </p:txBody>
      </p:sp>
      <p:sp>
        <p:nvSpPr>
          <p:cNvPr id="76" name="Google Shape;76;p15"/>
          <p:cNvSpPr txBox="1"/>
          <p:nvPr/>
        </p:nvSpPr>
        <p:spPr>
          <a:xfrm>
            <a:off x="306350" y="503275"/>
            <a:ext cx="4265700" cy="4248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b="1" lang="vi" sz="1200" u="sng">
                <a:hlinkClick/>
              </a:rPr>
              <a:t>Đặt vấn đề</a:t>
            </a:r>
            <a:endParaRPr b="1" sz="1200"/>
          </a:p>
          <a:p>
            <a:pPr indent="-304800" lvl="1" marL="914400" rtl="0" algn="l">
              <a:spcBef>
                <a:spcPts val="0"/>
              </a:spcBef>
              <a:spcAft>
                <a:spcPts val="0"/>
              </a:spcAft>
              <a:buSzPts val="1200"/>
              <a:buChar char="➢"/>
            </a:pPr>
            <a:r>
              <a:rPr lang="vi" sz="1200" u="sng">
                <a:solidFill>
                  <a:schemeClr val="hlink"/>
                </a:solidFill>
                <a:latin typeface="Roboto"/>
                <a:ea typeface="Roboto"/>
                <a:cs typeface="Roboto"/>
                <a:sym typeface="Roboto"/>
                <a:hlinkClick/>
              </a:rPr>
              <a:t>Đặt Vấn đề - Bề nổi của tảng băng chìm, vấn đề ai cũng thấy?</a:t>
            </a:r>
            <a:endParaRPr sz="1200">
              <a:solidFill>
                <a:srgbClr val="F26F21"/>
              </a:solidFill>
              <a:latin typeface="Roboto"/>
              <a:ea typeface="Roboto"/>
              <a:cs typeface="Roboto"/>
              <a:sym typeface="Roboto"/>
            </a:endParaRPr>
          </a:p>
          <a:p>
            <a:pPr indent="-304800" lvl="1" marL="914400" rtl="0" algn="l">
              <a:spcBef>
                <a:spcPts val="0"/>
              </a:spcBef>
              <a:spcAft>
                <a:spcPts val="0"/>
              </a:spcAft>
              <a:buSzPts val="1200"/>
              <a:buChar char="➢"/>
            </a:pPr>
            <a:r>
              <a:rPr lang="vi" sz="1200" u="sng">
                <a:solidFill>
                  <a:schemeClr val="hlink"/>
                </a:solidFill>
                <a:latin typeface="Roboto"/>
                <a:ea typeface="Roboto"/>
                <a:cs typeface="Roboto"/>
                <a:sym typeface="Roboto"/>
                <a:hlinkClick/>
              </a:rPr>
              <a:t>Đặt Vấn đề - Tại sao phải tập trung vào Quy trình</a:t>
            </a:r>
            <a:r>
              <a:rPr lang="vi" sz="1200" u="sng">
                <a:solidFill>
                  <a:schemeClr val="hlink"/>
                </a:solidFill>
                <a:latin typeface="Open Sans"/>
                <a:ea typeface="Open Sans"/>
                <a:cs typeface="Open Sans"/>
                <a:sym typeface="Open Sans"/>
                <a:hlinkClick/>
              </a:rPr>
              <a:t>?</a:t>
            </a:r>
            <a:endParaRPr sz="1200">
              <a:solidFill>
                <a:srgbClr val="F26F21"/>
              </a:solidFill>
              <a:latin typeface="Roboto"/>
              <a:ea typeface="Roboto"/>
              <a:cs typeface="Roboto"/>
              <a:sym typeface="Roboto"/>
            </a:endParaRPr>
          </a:p>
          <a:p>
            <a:pPr indent="-304800" lvl="0" marL="457200" rtl="0" algn="l">
              <a:spcBef>
                <a:spcPts val="0"/>
              </a:spcBef>
              <a:spcAft>
                <a:spcPts val="0"/>
              </a:spcAft>
              <a:buSzPts val="1200"/>
              <a:buChar char="❖"/>
            </a:pPr>
            <a:r>
              <a:rPr b="1" lang="vi" sz="1200" u="sng">
                <a:hlinkClick action="ppaction://hlinksldjump" r:id="rId4"/>
              </a:rPr>
              <a:t>Giải pháp</a:t>
            </a:r>
            <a:endParaRPr b="1" sz="1200"/>
          </a:p>
          <a:p>
            <a:pPr indent="-304800" lvl="1" marL="914400" rtl="0" algn="l">
              <a:spcBef>
                <a:spcPts val="0"/>
              </a:spcBef>
              <a:spcAft>
                <a:spcPts val="0"/>
              </a:spcAft>
              <a:buSzPts val="1200"/>
              <a:buChar char="➢"/>
            </a:pPr>
            <a:r>
              <a:rPr lang="vi" sz="1200" u="sng">
                <a:solidFill>
                  <a:schemeClr val="hlink"/>
                </a:solidFill>
                <a:hlinkClick action="ppaction://hlinksldjump" r:id="rId5"/>
              </a:rPr>
              <a:t>Giải pháp - Lợi ích của Movan ISO - Tổng quan</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6"/>
              </a:rPr>
              <a:t>Giải pháp - Tóm tắt tính năng cơ bản của Movan ISO </a:t>
            </a:r>
            <a:endParaRPr sz="1200"/>
          </a:p>
          <a:p>
            <a:pPr indent="-304800" lvl="0" marL="457200" rtl="0" algn="l">
              <a:spcBef>
                <a:spcPts val="0"/>
              </a:spcBef>
              <a:spcAft>
                <a:spcPts val="0"/>
              </a:spcAft>
              <a:buSzPts val="1200"/>
              <a:buChar char="❖"/>
            </a:pPr>
            <a:r>
              <a:rPr b="1" lang="vi" sz="1200" u="sng">
                <a:hlinkClick action="ppaction://hlinksldjump" r:id="rId7"/>
              </a:rPr>
              <a:t>Movan ISO là BPMS Trung tâm Kết nối Chuyển đổi số</a:t>
            </a:r>
            <a:endParaRPr b="1" sz="1200"/>
          </a:p>
          <a:p>
            <a:pPr indent="-304800" lvl="1" marL="914400" rtl="0" algn="l">
              <a:spcBef>
                <a:spcPts val="0"/>
              </a:spcBef>
              <a:spcAft>
                <a:spcPts val="0"/>
              </a:spcAft>
              <a:buClr>
                <a:schemeClr val="dk1"/>
              </a:buClr>
              <a:buSzPts val="1200"/>
              <a:buChar char="➢"/>
            </a:pPr>
            <a:r>
              <a:rPr lang="vi" sz="1200" u="sng">
                <a:solidFill>
                  <a:schemeClr val="hlink"/>
                </a:solidFill>
                <a:hlinkClick action="ppaction://hlinksldjump" r:id="rId8"/>
              </a:rPr>
              <a:t>Sẵn sàng tích hợp 300 tiêu chuẩn kết nối</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9"/>
              </a:rPr>
              <a:t>Kết nối AI/iOTs nhận dạng khuân mặt</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0"/>
              </a:rPr>
              <a:t>Kết nối AI/iOTs dữ liệu nhà máy</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1"/>
              </a:rPr>
              <a:t>Kết nối dữ liệu với Oracle DB</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2"/>
              </a:rPr>
              <a:t>Kết nối dữ liệu với PostgreSQL</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3"/>
              </a:rPr>
              <a:t>Kết nối dữ liệu với SAP HANA</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4"/>
              </a:rPr>
              <a:t>Kết nối dữ liệu với các hệ thống khác</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5"/>
              </a:rPr>
              <a:t>Kết nối dữ liệu với Tableau</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6"/>
              </a:rPr>
              <a:t>Kết nối dữ liệu với Microsoft Power BI</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17"/>
              </a:rPr>
              <a:t>Kết nối dữ liệu với Google Data Studio</a:t>
            </a:r>
            <a:endParaRPr sz="1200"/>
          </a:p>
        </p:txBody>
      </p:sp>
      <p:sp>
        <p:nvSpPr>
          <p:cNvPr id="77" name="Google Shape;77;p15"/>
          <p:cNvSpPr txBox="1"/>
          <p:nvPr/>
        </p:nvSpPr>
        <p:spPr>
          <a:xfrm>
            <a:off x="4686075" y="490225"/>
            <a:ext cx="4265700" cy="4248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b="1" lang="vi" sz="1200" u="sng">
                <a:hlinkClick action="ppaction://hlinksldjump" r:id="rId18"/>
              </a:rPr>
              <a:t>Bảo mật theo tiêu chuẩn ISO 27000</a:t>
            </a:r>
            <a:endParaRPr b="1" sz="1200"/>
          </a:p>
          <a:p>
            <a:pPr indent="-304800" lvl="1" marL="914400" rtl="0" algn="l">
              <a:spcBef>
                <a:spcPts val="0"/>
              </a:spcBef>
              <a:spcAft>
                <a:spcPts val="0"/>
              </a:spcAft>
              <a:buSzPts val="1200"/>
              <a:buChar char="➢"/>
            </a:pPr>
            <a:r>
              <a:rPr lang="vi" sz="1200" u="sng">
                <a:solidFill>
                  <a:schemeClr val="hlink"/>
                </a:solidFill>
                <a:hlinkClick action="ppaction://hlinksldjump" r:id="rId19"/>
              </a:rPr>
              <a:t>Bảo mật nâng cao với Chứng chỉ SSL</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0"/>
              </a:rPr>
              <a:t>Xác thực OAuth, SAML, xác thực cơ bản, v.v. </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1"/>
              </a:rPr>
              <a:t>Xác thực LDAP server</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2"/>
              </a:rPr>
              <a:t>Xác thực Chứng chỉ chữ ký số(nâng cao)</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3"/>
              </a:rPr>
              <a:t>Xác thực tùy chỉnh Single Sign-On (SSO)</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4"/>
              </a:rPr>
              <a:t>Backup dữ liệu tự động</a:t>
            </a:r>
            <a:endParaRPr sz="1200"/>
          </a:p>
          <a:p>
            <a:pPr indent="-304800" lvl="0" marL="457200" rtl="0" algn="l">
              <a:spcBef>
                <a:spcPts val="0"/>
              </a:spcBef>
              <a:spcAft>
                <a:spcPts val="0"/>
              </a:spcAft>
              <a:buSzPts val="1200"/>
              <a:buChar char="❖"/>
            </a:pPr>
            <a:r>
              <a:rPr b="1" lang="vi" sz="1200" u="sng">
                <a:hlinkClick action="ppaction://hlinksldjump" r:id="rId25"/>
              </a:rPr>
              <a:t>Dễ dùng</a:t>
            </a:r>
            <a:endParaRPr b="1" sz="1200"/>
          </a:p>
          <a:p>
            <a:pPr indent="-304800" lvl="1" marL="914400" rtl="0" algn="l">
              <a:spcBef>
                <a:spcPts val="0"/>
              </a:spcBef>
              <a:spcAft>
                <a:spcPts val="0"/>
              </a:spcAft>
              <a:buSzPts val="1200"/>
              <a:buChar char="➢"/>
            </a:pPr>
            <a:r>
              <a:rPr lang="vi" sz="1200" u="sng">
                <a:solidFill>
                  <a:schemeClr val="hlink"/>
                </a:solidFill>
                <a:hlinkClick action="ppaction://hlinksldjump" r:id="rId26"/>
              </a:rPr>
              <a:t>Kéo và Thả</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7"/>
              </a:rPr>
              <a:t>UI/UX 3 cột cho mọi màn hình</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8"/>
              </a:rPr>
              <a:t>Thân thiện thiết bị di động</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29"/>
              </a:rPr>
              <a:t>BPMN minh bạch ai cũng hiểu</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30"/>
              </a:rPr>
              <a:t>Quy trình tự động giao, không cần nhớ</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31"/>
              </a:rPr>
              <a:t>Cập nhật quy trình nghiệp vụ dễ dàng</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32"/>
              </a:rPr>
              <a:t>Dễ dàng - mở rộng hệ thống lớn - Scalability</a:t>
            </a:r>
            <a:endParaRPr sz="1200"/>
          </a:p>
          <a:p>
            <a:pPr indent="-304800" lvl="0" marL="457200" rtl="0" algn="l">
              <a:spcBef>
                <a:spcPts val="0"/>
              </a:spcBef>
              <a:spcAft>
                <a:spcPts val="0"/>
              </a:spcAft>
              <a:buSzPts val="1200"/>
              <a:buChar char="❖"/>
            </a:pPr>
            <a:r>
              <a:rPr b="1" lang="vi" sz="1200"/>
              <a:t>So sánh Movan ISO với các giải pháp khác</a:t>
            </a:r>
            <a:endParaRPr b="1" sz="1200"/>
          </a:p>
          <a:p>
            <a:pPr indent="-304800" lvl="1" marL="914400" rtl="0" algn="l">
              <a:spcBef>
                <a:spcPts val="0"/>
              </a:spcBef>
              <a:spcAft>
                <a:spcPts val="0"/>
              </a:spcAft>
              <a:buSzPts val="1200"/>
              <a:buChar char="➢"/>
            </a:pPr>
            <a:r>
              <a:rPr lang="vi" sz="1200" u="sng">
                <a:solidFill>
                  <a:schemeClr val="hlink"/>
                </a:solidFill>
                <a:hlinkClick action="ppaction://hlinksldjump" r:id="rId33"/>
              </a:rPr>
              <a:t>So sánh với Tự lập trình phần mềm riêng </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34"/>
              </a:rPr>
              <a:t>So sánh với các phần mềm quản lý công việc</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35"/>
              </a:rPr>
              <a:t>So sánh với các giải pháp quản trị khác</a:t>
            </a:r>
            <a:endParaRPr sz="1200"/>
          </a:p>
          <a:p>
            <a:pPr indent="-304800" lvl="1" marL="914400" rtl="0" algn="l">
              <a:spcBef>
                <a:spcPts val="0"/>
              </a:spcBef>
              <a:spcAft>
                <a:spcPts val="0"/>
              </a:spcAft>
              <a:buSzPts val="1200"/>
              <a:buChar char="➢"/>
            </a:pPr>
            <a:r>
              <a:rPr lang="vi" sz="1200" u="sng">
                <a:solidFill>
                  <a:schemeClr val="hlink"/>
                </a:solidFill>
                <a:hlinkClick action="ppaction://hlinksldjump" r:id="rId36"/>
              </a:rPr>
              <a:t>So sánh với các phần mềm BPMN khác</a:t>
            </a:r>
            <a:endParaRPr sz="1200"/>
          </a:p>
          <a:p>
            <a:pPr indent="-304800" lvl="0" marL="457200" rtl="0" algn="l">
              <a:spcBef>
                <a:spcPts val="0"/>
              </a:spcBef>
              <a:spcAft>
                <a:spcPts val="0"/>
              </a:spcAft>
              <a:buSzPts val="1200"/>
              <a:buChar char="❖"/>
            </a:pPr>
            <a:r>
              <a:rPr lang="vi" sz="1200" u="sng">
                <a:solidFill>
                  <a:schemeClr val="hlink"/>
                </a:solidFill>
                <a:hlinkClick action="ppaction://hlinksldjump" r:id="rId37"/>
              </a:rPr>
              <a:t>Triển khai Chuyển đổi số với Movan ISO</a:t>
            </a:r>
            <a:endParaRPr sz="1200"/>
          </a:p>
          <a:p>
            <a:pPr indent="-304800" lvl="0" marL="457200" rtl="0" algn="l">
              <a:spcBef>
                <a:spcPts val="0"/>
              </a:spcBef>
              <a:spcAft>
                <a:spcPts val="0"/>
              </a:spcAft>
              <a:buSzPts val="1200"/>
              <a:buChar char="❖"/>
            </a:pPr>
            <a:r>
              <a:rPr lang="vi" sz="1200" u="sng">
                <a:solidFill>
                  <a:schemeClr val="hlink"/>
                </a:solidFill>
                <a:hlinkClick action="ppaction://hlinksldjump" r:id="rId38"/>
              </a:rPr>
              <a:t>Ví dụ về số hóa nhà máy</a:t>
            </a:r>
            <a:endParaRPr sz="1200"/>
          </a:p>
        </p:txBody>
      </p:sp>
      <p:cxnSp>
        <p:nvCxnSpPr>
          <p:cNvPr id="78" name="Google Shape;78;p15"/>
          <p:cNvCxnSpPr/>
          <p:nvPr/>
        </p:nvCxnSpPr>
        <p:spPr>
          <a:xfrm>
            <a:off x="4706600" y="370850"/>
            <a:ext cx="8100" cy="4434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Giai đoạn </a:t>
            </a:r>
            <a:r>
              <a:rPr lang="vi" sz="2200"/>
              <a:t>2000s- Hoa Kỳ</a:t>
            </a:r>
            <a:endParaRPr sz="2200"/>
          </a:p>
        </p:txBody>
      </p:sp>
      <p:sp>
        <p:nvSpPr>
          <p:cNvPr id="228" name="Google Shape;228;p33"/>
          <p:cNvSpPr txBox="1"/>
          <p:nvPr>
            <p:ph idx="1" type="body"/>
          </p:nvPr>
        </p:nvSpPr>
        <p:spPr>
          <a:xfrm>
            <a:off x="-225" y="901125"/>
            <a:ext cx="4572000" cy="42423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SzPts val="1400"/>
              <a:buFont typeface="Times New Roman"/>
              <a:buChar char="●"/>
            </a:pPr>
            <a:r>
              <a:rPr b="1" lang="vi" sz="1400">
                <a:solidFill>
                  <a:srgbClr val="FFFFFF"/>
                </a:solidFill>
                <a:highlight>
                  <a:srgbClr val="FF0000"/>
                </a:highlight>
              </a:rPr>
              <a:t>Cạnh tranh toàn cầu bây giờ là tiêu chuẩn.</a:t>
            </a:r>
            <a:r>
              <a:rPr b="1" lang="vi" sz="1400"/>
              <a:t> </a:t>
            </a:r>
            <a:r>
              <a:rPr lang="vi" sz="1400">
                <a:solidFill>
                  <a:schemeClr val="dk1"/>
                </a:solidFill>
              </a:rPr>
              <a:t>Sáp nhập và mua lại đã là bình thường trong nhiều ngành công nghiệp, tạo ra các công ty ít hơn, lớn hơn và có vốn hóa tốt hơn.</a:t>
            </a:r>
            <a:endParaRPr sz="1400">
              <a:solidFill>
                <a:schemeClr val="dk1"/>
              </a:solidFill>
            </a:endParaRPr>
          </a:p>
          <a:p>
            <a:pPr indent="-317500" lvl="0" marL="457200" rtl="0" algn="just">
              <a:lnSpc>
                <a:spcPct val="115000"/>
              </a:lnSpc>
              <a:spcBef>
                <a:spcPts val="0"/>
              </a:spcBef>
              <a:spcAft>
                <a:spcPts val="0"/>
              </a:spcAft>
              <a:buSzPts val="1400"/>
              <a:buChar char="●"/>
            </a:pPr>
            <a:r>
              <a:rPr b="1" lang="vi" sz="1400">
                <a:solidFill>
                  <a:srgbClr val="FFFFFF"/>
                </a:solidFill>
                <a:highlight>
                  <a:srgbClr val="FF0000"/>
                </a:highlight>
              </a:rPr>
              <a:t>Internet đã thay đổi hoàn toàn cách thức tiếp cận khách hàng trên toàn cầu với chi phí tối thiểu.</a:t>
            </a:r>
            <a:endParaRPr b="1" sz="1400">
              <a:solidFill>
                <a:srgbClr val="FFFFFF"/>
              </a:solidFill>
              <a:highlight>
                <a:srgbClr val="FF0000"/>
              </a:highlight>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Lực lượng lao động đã trở nên di động hơn, thường xuyên nhảy việc từ công ty này sang công ty khác. </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Khách hàng ngày càng khắt khe hơn; </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Những tiến bộ trong công nghệ làm cho tốc độ tiến hành kinh doanh tăng nhanh hơn và nhanh hơn. </a:t>
            </a:r>
            <a:endParaRPr sz="1400">
              <a:solidFill>
                <a:schemeClr val="dk1"/>
              </a:solidFill>
            </a:endParaRPr>
          </a:p>
          <a:p>
            <a:pPr indent="-317500" lvl="0" marL="457200" rtl="0" algn="just">
              <a:lnSpc>
                <a:spcPct val="115000"/>
              </a:lnSpc>
              <a:spcBef>
                <a:spcPts val="0"/>
              </a:spcBef>
              <a:spcAft>
                <a:spcPts val="0"/>
              </a:spcAft>
              <a:buClr>
                <a:schemeClr val="dk1"/>
              </a:buClr>
              <a:buSzPts val="1400"/>
              <a:buChar char="●"/>
            </a:pPr>
            <a:r>
              <a:rPr lang="vi" sz="1400">
                <a:solidFill>
                  <a:schemeClr val="dk1"/>
                </a:solidFill>
              </a:rPr>
              <a:t>Tính linh hoạt của sản phẩm là yêu cầu bình thường.</a:t>
            </a:r>
            <a:endParaRPr sz="1400">
              <a:solidFill>
                <a:schemeClr val="dk1"/>
              </a:solidFill>
            </a:endParaRPr>
          </a:p>
        </p:txBody>
      </p:sp>
      <p:pic>
        <p:nvPicPr>
          <p:cNvPr id="229" name="Google Shape;229;p33"/>
          <p:cNvPicPr preferRelativeResize="0"/>
          <p:nvPr/>
        </p:nvPicPr>
        <p:blipFill rotWithShape="1">
          <a:blip r:embed="rId3">
            <a:alphaModFix/>
          </a:blip>
          <a:srcRect b="0" l="6542" r="0" t="0"/>
          <a:stretch/>
        </p:blipFill>
        <p:spPr>
          <a:xfrm>
            <a:off x="4571850" y="1185500"/>
            <a:ext cx="4572150" cy="3540375"/>
          </a:xfrm>
          <a:prstGeom prst="rect">
            <a:avLst/>
          </a:prstGeom>
          <a:noFill/>
          <a:ln>
            <a:noFill/>
          </a:ln>
        </p:spPr>
      </p:pic>
      <p:sp>
        <p:nvSpPr>
          <p:cNvPr id="230" name="Google Shape;230;p33"/>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31" name="Google Shape;231;p3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32" name="Google Shape;232;p33"/>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title"/>
          </p:nvPr>
        </p:nvSpPr>
        <p:spPr>
          <a:xfrm>
            <a:off x="225725" y="368825"/>
            <a:ext cx="8606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Xu hướng lịch sử tác động đến quy trình hóa</a:t>
            </a:r>
            <a:endParaRPr sz="2200"/>
          </a:p>
        </p:txBody>
      </p:sp>
      <p:graphicFrame>
        <p:nvGraphicFramePr>
          <p:cNvPr id="238" name="Google Shape;238;p34"/>
          <p:cNvGraphicFramePr/>
          <p:nvPr/>
        </p:nvGraphicFramePr>
        <p:xfrm>
          <a:off x="810375" y="857250"/>
          <a:ext cx="3000000" cy="3000000"/>
        </p:xfrm>
        <a:graphic>
          <a:graphicData uri="http://schemas.openxmlformats.org/drawingml/2006/table">
            <a:tbl>
              <a:tblPr>
                <a:noFill/>
                <a:tableStyleId>{89BA9B87-31E1-4E58-B046-225C6A7A1261}</a:tableStyleId>
              </a:tblPr>
              <a:tblGrid>
                <a:gridCol w="729725"/>
                <a:gridCol w="1540125"/>
                <a:gridCol w="1646675"/>
                <a:gridCol w="1595500"/>
                <a:gridCol w="2288200"/>
              </a:tblGrid>
              <a:tr h="205875">
                <a:tc>
                  <a:txBody>
                    <a:bodyPr/>
                    <a:lstStyle/>
                    <a:p>
                      <a:pPr indent="0" lvl="0" marL="0" marR="0" rtl="0" algn="ctr">
                        <a:lnSpc>
                          <a:spcPct val="115000"/>
                        </a:lnSpc>
                        <a:spcBef>
                          <a:spcPts val="0"/>
                        </a:spcBef>
                        <a:spcAft>
                          <a:spcPts val="0"/>
                        </a:spcAft>
                        <a:buClr>
                          <a:srgbClr val="000000"/>
                        </a:buClr>
                        <a:buSzPts val="1100"/>
                        <a:buFont typeface="Arial"/>
                        <a:buNone/>
                      </a:pPr>
                      <a:r>
                        <a:rPr b="1" lang="vi" sz="1100" u="none" cap="none" strike="noStrike"/>
                        <a:t>Đề tài</a:t>
                      </a:r>
                      <a:endParaRPr b="1"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6524"/>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vi" sz="1100" u="none" cap="none" strike="noStrike"/>
                        <a:t>1970</a:t>
                      </a:r>
                      <a:endParaRPr b="1"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6524"/>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vi" sz="1100" u="none" cap="none" strike="noStrike"/>
                        <a:t>1985</a:t>
                      </a:r>
                      <a:endParaRPr b="1"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6524"/>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vi" sz="1100" u="none" cap="none" strike="noStrike"/>
                        <a:t>2005</a:t>
                      </a:r>
                      <a:endParaRPr b="1"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6524"/>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vi" sz="1100" u="none" cap="none" strike="noStrike"/>
                        <a:t>Tác động vào Quy trình</a:t>
                      </a:r>
                      <a:endParaRPr b="1"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6524"/>
                    </a:solidFill>
                  </a:tcPr>
                </a:tc>
              </a:tr>
              <a:tr h="692525">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Cạnh tranh</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Các đối thủ Nhỏ tại địa phương/khu vực</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Quốc gia/trở thành toàn cầu</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Đối thủ lớn Toàn cầu</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Phải có các quy trình có khả năng đứng vững trước các công ty có vốn hóa tốt nhất trên thế giới</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1029425">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Khách hàng</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Lấy bất cứ thứ gì bạn cung cấp cho họ, Lựa chọn hạn chế, Ưu tiên hàng được sản xuất tại Hoa Kỳ</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Tiêu chuẩn tăng, Nhu cầu sản phẩm và dịch vụ chất lượng cao hơn</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Rất khắt khe, Trung thành với bất cứ ai hiện đang là tốt nhất</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Các quy trình phải có khả năng cung cấp chất lượng tuyệt vời với chất lượng hiệu quả với giá cả hiệu quả chỉ để đáp ứng nhu cầu của khách hàng</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r>
              <a:tr h="860975">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Quy trình</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Tập trung vào Chức năng, Thủ công nặng nề</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Nhận thấy nhu cầu tích hợp tự động hóa, TQM tạo ra sự tập trung vào cải tiến quy trình</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Các quy trình được coi là hỗ trợ tập trung đa chức năng áp dụng công nghệ</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Các công ty nhận ra có nhiều vấn đề không thể giải quyết bằng chức năng</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533425">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Công nghệ</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Máy tính lớn, Tập trung vào sức mạnh tính toán</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Máy tính để bàn, Tập trung vào tốc độ</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Tính di động, Tập trung vào truy cập</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Một trình kích hoạt chỉ khi bắt đầu với các quy trình trôi chảy</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E6DD"/>
                    </a:solidFill>
                  </a:tcPr>
                </a:tc>
              </a:tr>
              <a:tr h="688200">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Lực lượng lao động</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CCBC"/>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Ổn định, với nhân viên dài hạn, Chuyên gia về phạm vi nhiệm vụ hẹp</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CCBC"/>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Tăng tính đa dạng, Tăng cường độ rộng kiến thức cần thiết</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CCBC"/>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Di động và Premium đa dạng về tư duy so với chỉ đơn giản là làm việc online/làm việc từ xa</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CCBC"/>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vi" sz="1100" u="none" cap="none" strike="noStrike"/>
                        <a:t>Các quy trình phải được ghi chép đầy đủ để tránh mất kiến thức về tổ chức mỗi khi nhân viên rời đi</a:t>
                      </a:r>
                      <a:endParaRPr sz="11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CCBC"/>
                    </a:solidFill>
                  </a:tcPr>
                </a:tc>
              </a:tr>
            </a:tbl>
          </a:graphicData>
        </a:graphic>
      </p:graphicFrame>
      <p:sp>
        <p:nvSpPr>
          <p:cNvPr id="239" name="Google Shape;239;p34"/>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40" name="Google Shape;240;p3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41" name="Google Shape;241;p34"/>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5"/>
          <p:cNvSpPr txBox="1"/>
          <p:nvPr>
            <p:ph type="title"/>
          </p:nvPr>
        </p:nvSpPr>
        <p:spPr>
          <a:xfrm>
            <a:off x="265300" y="445025"/>
            <a:ext cx="8567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Bốn làn sóng Quản lý Quy trình Kinh doanh</a:t>
            </a:r>
            <a:endParaRPr sz="2200"/>
          </a:p>
        </p:txBody>
      </p:sp>
      <p:sp>
        <p:nvSpPr>
          <p:cNvPr id="247" name="Google Shape;247;p35"/>
          <p:cNvSpPr txBox="1"/>
          <p:nvPr>
            <p:ph idx="1" type="body"/>
          </p:nvPr>
        </p:nvSpPr>
        <p:spPr>
          <a:xfrm>
            <a:off x="265300" y="901125"/>
            <a:ext cx="4306800" cy="4242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AutoNum type="arabicPeriod"/>
            </a:pPr>
            <a:r>
              <a:rPr lang="vi">
                <a:solidFill>
                  <a:srgbClr val="FFFFFF"/>
                </a:solidFill>
                <a:highlight>
                  <a:srgbClr val="FF0000"/>
                </a:highlight>
              </a:rPr>
              <a:t>Tổng Quản lý Chất lượng - </a:t>
            </a:r>
            <a:r>
              <a:rPr lang="vi">
                <a:solidFill>
                  <a:srgbClr val="FFFFFF"/>
                </a:solidFill>
                <a:highlight>
                  <a:srgbClr val="FF0000"/>
                </a:highlight>
              </a:rPr>
              <a:t>TQM</a:t>
            </a:r>
            <a:endParaRPr>
              <a:solidFill>
                <a:srgbClr val="FFFFFF"/>
              </a:solidFill>
              <a:highlight>
                <a:srgbClr val="FF0000"/>
              </a:highlight>
            </a:endParaRPr>
          </a:p>
          <a:p>
            <a:pPr indent="-317500" lvl="1" marL="914400" rtl="0" algn="l">
              <a:lnSpc>
                <a:spcPct val="115000"/>
              </a:lnSpc>
              <a:spcBef>
                <a:spcPts val="0"/>
              </a:spcBef>
              <a:spcAft>
                <a:spcPts val="0"/>
              </a:spcAft>
              <a:buClr>
                <a:schemeClr val="dk1"/>
              </a:buClr>
              <a:buSzPts val="1400"/>
              <a:buAutoNum type="alphaLcPeriod"/>
            </a:pPr>
            <a:r>
              <a:rPr lang="vi">
                <a:solidFill>
                  <a:schemeClr val="dk1"/>
                </a:solidFill>
              </a:rPr>
              <a:t>(</a:t>
            </a:r>
            <a:r>
              <a:rPr lang="vi">
                <a:solidFill>
                  <a:schemeClr val="dk1"/>
                </a:solidFill>
              </a:rPr>
              <a:t>Total Quality Management</a:t>
            </a:r>
            <a:r>
              <a:rPr lang="vi">
                <a:solidFill>
                  <a:schemeClr val="dk1"/>
                </a:solidFill>
              </a:rPr>
              <a:t>)</a:t>
            </a:r>
            <a:endParaRPr>
              <a:solidFill>
                <a:schemeClr val="dk1"/>
              </a:solidFill>
            </a:endParaRPr>
          </a:p>
          <a:p>
            <a:pPr indent="-342900" lvl="0" marL="457200" rtl="0" algn="l">
              <a:lnSpc>
                <a:spcPct val="115000"/>
              </a:lnSpc>
              <a:spcBef>
                <a:spcPts val="0"/>
              </a:spcBef>
              <a:spcAft>
                <a:spcPts val="0"/>
              </a:spcAft>
              <a:buClr>
                <a:srgbClr val="FFFFFF"/>
              </a:buClr>
              <a:buSzPts val="1800"/>
              <a:buAutoNum type="arabicPeriod"/>
            </a:pPr>
            <a:r>
              <a:rPr lang="vi">
                <a:solidFill>
                  <a:srgbClr val="FFFFFF"/>
                </a:solidFill>
                <a:highlight>
                  <a:srgbClr val="FF0000"/>
                </a:highlight>
              </a:rPr>
              <a:t>Quá trình Tái cấu trúc Doanh nghiệp</a:t>
            </a:r>
            <a:endParaRPr>
              <a:solidFill>
                <a:srgbClr val="FFFFFF"/>
              </a:solidFill>
              <a:highlight>
                <a:srgbClr val="FF0000"/>
              </a:highlight>
            </a:endParaRPr>
          </a:p>
          <a:p>
            <a:pPr indent="-317500" lvl="1" marL="914400" rtl="0" algn="l">
              <a:lnSpc>
                <a:spcPct val="115000"/>
              </a:lnSpc>
              <a:spcBef>
                <a:spcPts val="0"/>
              </a:spcBef>
              <a:spcAft>
                <a:spcPts val="0"/>
              </a:spcAft>
              <a:buClr>
                <a:schemeClr val="dk1"/>
              </a:buClr>
              <a:buSzPts val="1400"/>
              <a:buAutoNum type="alphaLcPeriod"/>
            </a:pPr>
            <a:r>
              <a:rPr lang="vi">
                <a:solidFill>
                  <a:schemeClr val="dk1"/>
                </a:solidFill>
              </a:rPr>
              <a:t>(Business Process Reengineering)</a:t>
            </a:r>
            <a:endParaRPr>
              <a:solidFill>
                <a:schemeClr val="dk1"/>
              </a:solidFill>
            </a:endParaRPr>
          </a:p>
          <a:p>
            <a:pPr indent="-342900" lvl="0" marL="457200" rtl="0" algn="l">
              <a:lnSpc>
                <a:spcPct val="115000"/>
              </a:lnSpc>
              <a:spcBef>
                <a:spcPts val="0"/>
              </a:spcBef>
              <a:spcAft>
                <a:spcPts val="0"/>
              </a:spcAft>
              <a:buClr>
                <a:srgbClr val="FFFFFF"/>
              </a:buClr>
              <a:buSzPts val="1800"/>
              <a:buAutoNum type="arabicPeriod"/>
            </a:pPr>
            <a:r>
              <a:rPr lang="vi">
                <a:solidFill>
                  <a:srgbClr val="FFFFFF"/>
                </a:solidFill>
                <a:highlight>
                  <a:srgbClr val="FF0000"/>
                </a:highlight>
              </a:rPr>
              <a:t>Thiết kế tổ chức Định hướng theo Quy trình</a:t>
            </a:r>
            <a:endParaRPr>
              <a:solidFill>
                <a:srgbClr val="FFFFFF"/>
              </a:solidFill>
              <a:highlight>
                <a:srgbClr val="FF0000"/>
              </a:highlight>
            </a:endParaRPr>
          </a:p>
          <a:p>
            <a:pPr indent="-317500" lvl="1" marL="914400" rtl="0" algn="l">
              <a:lnSpc>
                <a:spcPct val="115000"/>
              </a:lnSpc>
              <a:spcBef>
                <a:spcPts val="0"/>
              </a:spcBef>
              <a:spcAft>
                <a:spcPts val="0"/>
              </a:spcAft>
              <a:buClr>
                <a:schemeClr val="dk1"/>
              </a:buClr>
              <a:buSzPts val="1400"/>
              <a:buAutoNum type="alphaLcPeriod"/>
            </a:pPr>
            <a:r>
              <a:rPr lang="vi">
                <a:solidFill>
                  <a:schemeClr val="dk1"/>
                </a:solidFill>
              </a:rPr>
              <a:t>(Process-Oriented Organization Design)</a:t>
            </a:r>
            <a:endParaRPr>
              <a:solidFill>
                <a:schemeClr val="dk1"/>
              </a:solidFill>
            </a:endParaRPr>
          </a:p>
          <a:p>
            <a:pPr indent="-342900" lvl="0" marL="457200" rtl="0" algn="l">
              <a:lnSpc>
                <a:spcPct val="115000"/>
              </a:lnSpc>
              <a:spcBef>
                <a:spcPts val="0"/>
              </a:spcBef>
              <a:spcAft>
                <a:spcPts val="0"/>
              </a:spcAft>
              <a:buClr>
                <a:srgbClr val="FFFFFF"/>
              </a:buClr>
              <a:buSzPts val="1800"/>
              <a:buAutoNum type="arabicPeriod"/>
            </a:pPr>
            <a:r>
              <a:rPr lang="vi">
                <a:solidFill>
                  <a:srgbClr val="FFFFFF"/>
                </a:solidFill>
                <a:highlight>
                  <a:srgbClr val="FF0000"/>
                </a:highlight>
              </a:rPr>
              <a:t>Cạnh tranh Dựa trên Quy trình</a:t>
            </a:r>
            <a:endParaRPr>
              <a:solidFill>
                <a:srgbClr val="FFFFFF"/>
              </a:solidFill>
              <a:highlight>
                <a:srgbClr val="FF0000"/>
              </a:highlight>
            </a:endParaRPr>
          </a:p>
          <a:p>
            <a:pPr indent="-317500" lvl="1" marL="914400" rtl="0" algn="l">
              <a:lnSpc>
                <a:spcPct val="115000"/>
              </a:lnSpc>
              <a:spcBef>
                <a:spcPts val="0"/>
              </a:spcBef>
              <a:spcAft>
                <a:spcPts val="0"/>
              </a:spcAft>
              <a:buClr>
                <a:schemeClr val="dk1"/>
              </a:buClr>
              <a:buSzPts val="1400"/>
              <a:buAutoNum type="alphaLcPeriod"/>
            </a:pPr>
            <a:r>
              <a:rPr lang="vi">
                <a:solidFill>
                  <a:schemeClr val="dk1"/>
                </a:solidFill>
              </a:rPr>
              <a:t>(Process-Based Competition)</a:t>
            </a:r>
            <a:endParaRPr>
              <a:solidFill>
                <a:schemeClr val="dk1"/>
              </a:solidFill>
            </a:endParaRPr>
          </a:p>
        </p:txBody>
      </p:sp>
      <p:pic>
        <p:nvPicPr>
          <p:cNvPr id="248" name="Google Shape;248;p35"/>
          <p:cNvPicPr preferRelativeResize="0"/>
          <p:nvPr/>
        </p:nvPicPr>
        <p:blipFill rotWithShape="1">
          <a:blip r:embed="rId3">
            <a:alphaModFix/>
          </a:blip>
          <a:srcRect b="0" l="0" r="0" t="0"/>
          <a:stretch/>
        </p:blipFill>
        <p:spPr>
          <a:xfrm>
            <a:off x="4724325" y="924685"/>
            <a:ext cx="4265800" cy="4066416"/>
          </a:xfrm>
          <a:prstGeom prst="rect">
            <a:avLst/>
          </a:prstGeom>
          <a:noFill/>
          <a:ln>
            <a:noFill/>
          </a:ln>
          <a:effectLst>
            <a:outerShdw blurRad="57150" rotWithShape="0" algn="bl" dir="5400000" dist="19050">
              <a:srgbClr val="000000">
                <a:alpha val="49800"/>
              </a:srgbClr>
            </a:outerShdw>
          </a:effectLst>
        </p:spPr>
      </p:pic>
      <p:sp>
        <p:nvSpPr>
          <p:cNvPr id="249" name="Google Shape;249;p35"/>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50" name="Google Shape;250;p3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51" name="Google Shape;251;p35"/>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6"/>
          <p:cNvSpPr txBox="1"/>
          <p:nvPr>
            <p:ph type="title"/>
          </p:nvPr>
        </p:nvSpPr>
        <p:spPr>
          <a:xfrm>
            <a:off x="265300" y="445025"/>
            <a:ext cx="8567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Làn sóng đầu tiên: Tổng Quản lý Chất lượng</a:t>
            </a:r>
            <a:endParaRPr sz="2200"/>
          </a:p>
        </p:txBody>
      </p:sp>
      <p:sp>
        <p:nvSpPr>
          <p:cNvPr id="257" name="Google Shape;257;p36"/>
          <p:cNvSpPr txBox="1"/>
          <p:nvPr>
            <p:ph idx="1" type="body"/>
          </p:nvPr>
        </p:nvSpPr>
        <p:spPr>
          <a:xfrm>
            <a:off x="311700" y="901125"/>
            <a:ext cx="4260300" cy="42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300"/>
              <a:buNone/>
            </a:pPr>
            <a:r>
              <a:rPr b="1" lang="vi" sz="1400">
                <a:solidFill>
                  <a:srgbClr val="FFFFFF"/>
                </a:solidFill>
                <a:highlight>
                  <a:srgbClr val="FF0000"/>
                </a:highlight>
              </a:rPr>
              <a:t>Tổng Quản lý Chất lượng - </a:t>
            </a:r>
            <a:r>
              <a:rPr b="1" lang="vi" sz="1400">
                <a:solidFill>
                  <a:srgbClr val="FFFFFF"/>
                </a:solidFill>
                <a:highlight>
                  <a:srgbClr val="FF0000"/>
                </a:highlight>
              </a:rPr>
              <a:t>TQM</a:t>
            </a:r>
            <a:r>
              <a:rPr i="1" lang="vi" sz="1400">
                <a:solidFill>
                  <a:schemeClr val="dk1"/>
                </a:solidFill>
                <a:latin typeface="Times New Roman"/>
                <a:ea typeface="Times New Roman"/>
                <a:cs typeface="Times New Roman"/>
                <a:sym typeface="Times New Roman"/>
              </a:rPr>
              <a:t>(</a:t>
            </a:r>
            <a:r>
              <a:rPr i="1" lang="vi" sz="1400">
                <a:solidFill>
                  <a:schemeClr val="dk1"/>
                </a:solidFill>
                <a:latin typeface="Times New Roman"/>
                <a:ea typeface="Times New Roman"/>
                <a:cs typeface="Times New Roman"/>
                <a:sym typeface="Times New Roman"/>
              </a:rPr>
              <a:t>Total Quality Management</a:t>
            </a:r>
            <a:r>
              <a:rPr i="1" lang="vi" sz="1400">
                <a:solidFill>
                  <a:schemeClr val="dk1"/>
                </a:solidFill>
                <a:latin typeface="Times New Roman"/>
                <a:ea typeface="Times New Roman"/>
                <a:cs typeface="Times New Roman"/>
                <a:sym typeface="Times New Roman"/>
              </a:rPr>
              <a:t>)</a:t>
            </a:r>
            <a:endParaRPr i="1" sz="1400">
              <a:solidFill>
                <a:schemeClr val="dk1"/>
              </a:solidFill>
              <a:latin typeface="Times New Roman"/>
              <a:ea typeface="Times New Roman"/>
              <a:cs typeface="Times New Roman"/>
              <a:sym typeface="Times New Roman"/>
            </a:endParaRPr>
          </a:p>
          <a:p>
            <a:pPr indent="0" lvl="0" marL="0" rtl="0" algn="just">
              <a:lnSpc>
                <a:spcPct val="115000"/>
              </a:lnSpc>
              <a:spcBef>
                <a:spcPts val="1000"/>
              </a:spcBef>
              <a:spcAft>
                <a:spcPts val="0"/>
              </a:spcAft>
              <a:buSzPts val="1300"/>
              <a:buNone/>
            </a:pPr>
            <a:r>
              <a:rPr lang="vi" sz="1400">
                <a:solidFill>
                  <a:schemeClr val="dk1"/>
                </a:solidFill>
              </a:rPr>
              <a:t>TQM là một tập hợp các hoạt động có hệ thống được triển khai bởi toàn bộ tổ chức nhằm đạt được hiệu quả và đạt các mục tiêu của công ty nhằm cung cấp các sản phẩm và dịch vụ với mức chất lượng </a:t>
            </a:r>
            <a:r>
              <a:rPr b="1" lang="vi" sz="1400">
                <a:solidFill>
                  <a:schemeClr val="dk1"/>
                </a:solidFill>
              </a:rPr>
              <a:t>đáp ứng khách hàng, vào đúng thời điểm và giá cả phù hợp</a:t>
            </a:r>
            <a:r>
              <a:rPr lang="vi" sz="1400">
                <a:solidFill>
                  <a:schemeClr val="dk1"/>
                </a:solidFill>
              </a:rPr>
              <a:t>.</a:t>
            </a:r>
            <a:endParaRPr sz="1400">
              <a:solidFill>
                <a:schemeClr val="dk1"/>
              </a:solidFill>
            </a:endParaRPr>
          </a:p>
          <a:p>
            <a:pPr indent="0" lvl="0" marL="0" rtl="0" algn="just">
              <a:lnSpc>
                <a:spcPct val="115000"/>
              </a:lnSpc>
              <a:spcBef>
                <a:spcPts val="1200"/>
              </a:spcBef>
              <a:spcAft>
                <a:spcPts val="1200"/>
              </a:spcAft>
              <a:buSzPts val="1300"/>
              <a:buNone/>
            </a:pPr>
            <a:r>
              <a:rPr i="1" lang="vi" sz="1100">
                <a:solidFill>
                  <a:srgbClr val="FFFFFF"/>
                </a:solidFill>
                <a:latin typeface="Times New Roman"/>
                <a:ea typeface="Times New Roman"/>
                <a:cs typeface="Times New Roman"/>
                <a:sym typeface="Times New Roman"/>
              </a:rPr>
              <a:t>Liên minh các nhà khoa học và kỹ sư Nhật Bản (JUSE)</a:t>
            </a:r>
            <a:endParaRPr i="1" sz="1400">
              <a:solidFill>
                <a:srgbClr val="FFFFFF"/>
              </a:solidFill>
              <a:latin typeface="Times New Roman"/>
              <a:ea typeface="Times New Roman"/>
              <a:cs typeface="Times New Roman"/>
              <a:sym typeface="Times New Roman"/>
            </a:endParaRPr>
          </a:p>
        </p:txBody>
      </p:sp>
      <p:pic>
        <p:nvPicPr>
          <p:cNvPr id="258" name="Google Shape;258;p36"/>
          <p:cNvPicPr preferRelativeResize="0"/>
          <p:nvPr/>
        </p:nvPicPr>
        <p:blipFill rotWithShape="1">
          <a:blip r:embed="rId3">
            <a:alphaModFix/>
          </a:blip>
          <a:srcRect b="3203" l="0" r="4752" t="0"/>
          <a:stretch/>
        </p:blipFill>
        <p:spPr>
          <a:xfrm>
            <a:off x="4560850" y="901125"/>
            <a:ext cx="4583150" cy="3958875"/>
          </a:xfrm>
          <a:prstGeom prst="rect">
            <a:avLst/>
          </a:prstGeom>
          <a:noFill/>
          <a:ln>
            <a:noFill/>
          </a:ln>
        </p:spPr>
      </p:pic>
      <p:sp>
        <p:nvSpPr>
          <p:cNvPr id="259" name="Google Shape;259;p36"/>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60" name="Google Shape;260;p3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61" name="Google Shape;261;p36"/>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7"/>
          <p:cNvSpPr txBox="1"/>
          <p:nvPr>
            <p:ph type="title"/>
          </p:nvPr>
        </p:nvSpPr>
        <p:spPr>
          <a:xfrm>
            <a:off x="265300" y="393750"/>
            <a:ext cx="8594100" cy="507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Làn sóng đầu tiên: Tổng Quản lý Chất lượng</a:t>
            </a:r>
            <a:r>
              <a:rPr lang="vi"/>
              <a:t> (tiếp..)</a:t>
            </a:r>
            <a:endParaRPr sz="2200"/>
          </a:p>
        </p:txBody>
      </p:sp>
      <p:sp>
        <p:nvSpPr>
          <p:cNvPr id="267" name="Google Shape;267;p37"/>
          <p:cNvSpPr txBox="1"/>
          <p:nvPr>
            <p:ph idx="1" type="body"/>
          </p:nvPr>
        </p:nvSpPr>
        <p:spPr>
          <a:xfrm>
            <a:off x="265300" y="901125"/>
            <a:ext cx="4306500" cy="42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300"/>
              <a:buNone/>
            </a:pPr>
            <a:r>
              <a:rPr b="1" lang="vi" sz="1400">
                <a:solidFill>
                  <a:srgbClr val="FFFFFF"/>
                </a:solidFill>
                <a:highlight>
                  <a:srgbClr val="FF0000"/>
                </a:highlight>
              </a:rPr>
              <a:t>TQM là một phương pháp phổ biến trong vài năm, nhưng thật không may, nó không phải lúc nào cũng thành công.</a:t>
            </a:r>
            <a:endParaRPr b="1" sz="1400">
              <a:solidFill>
                <a:srgbClr val="FFFFFF"/>
              </a:solidFill>
              <a:highlight>
                <a:srgbClr val="FF0000"/>
              </a:highlight>
            </a:endParaRPr>
          </a:p>
          <a:p>
            <a:pPr indent="-317500" lvl="0" marL="457200" rtl="0" algn="just">
              <a:lnSpc>
                <a:spcPct val="115000"/>
              </a:lnSpc>
              <a:spcBef>
                <a:spcPts val="1200"/>
              </a:spcBef>
              <a:spcAft>
                <a:spcPts val="0"/>
              </a:spcAft>
              <a:buClr>
                <a:schemeClr val="dk1"/>
              </a:buClr>
              <a:buSzPts val="1400"/>
              <a:buAutoNum type="arabicPeriod"/>
            </a:pPr>
            <a:r>
              <a:rPr lang="vi" sz="1400">
                <a:solidFill>
                  <a:schemeClr val="dk1"/>
                </a:solidFill>
              </a:rPr>
              <a:t>C</a:t>
            </a:r>
            <a:r>
              <a:rPr lang="vi" sz="1400">
                <a:solidFill>
                  <a:schemeClr val="dk1"/>
                </a:solidFill>
              </a:rPr>
              <a:t>ấu trúc ban đầu cần thiết để hỗ trợ phương pháp luận thường quá đắt và phức tạp để biện minh; </a:t>
            </a:r>
            <a:endParaRPr sz="1400">
              <a:solidFill>
                <a:schemeClr val="dk1"/>
              </a:solidFill>
            </a:endParaRPr>
          </a:p>
          <a:p>
            <a:pPr indent="-317500" lvl="0" marL="457200" rtl="0" algn="just">
              <a:lnSpc>
                <a:spcPct val="115000"/>
              </a:lnSpc>
              <a:spcBef>
                <a:spcPts val="0"/>
              </a:spcBef>
              <a:spcAft>
                <a:spcPts val="0"/>
              </a:spcAft>
              <a:buClr>
                <a:schemeClr val="dk1"/>
              </a:buClr>
              <a:buSzPts val="1400"/>
              <a:buAutoNum type="arabicPeriod"/>
            </a:pPr>
            <a:r>
              <a:rPr lang="vi" sz="1400">
                <a:solidFill>
                  <a:schemeClr val="dk1"/>
                </a:solidFill>
              </a:rPr>
              <a:t>Việc áp dụng các công cụ thống kê cho các ứng dụng phi sản xuất đã được triển khai không đúng cách; </a:t>
            </a:r>
            <a:endParaRPr sz="1400">
              <a:solidFill>
                <a:schemeClr val="dk1"/>
              </a:solidFill>
            </a:endParaRPr>
          </a:p>
          <a:p>
            <a:pPr indent="-317500" lvl="0" marL="457200" rtl="0" algn="just">
              <a:lnSpc>
                <a:spcPct val="115000"/>
              </a:lnSpc>
              <a:spcBef>
                <a:spcPts val="0"/>
              </a:spcBef>
              <a:spcAft>
                <a:spcPts val="0"/>
              </a:spcAft>
              <a:buClr>
                <a:schemeClr val="dk1"/>
              </a:buClr>
              <a:buSzPts val="1400"/>
              <a:buAutoNum type="arabicPeriod"/>
            </a:pPr>
            <a:r>
              <a:rPr lang="vi" sz="1400">
                <a:solidFill>
                  <a:schemeClr val="dk1"/>
                </a:solidFill>
              </a:rPr>
              <a:t>Thiếu kiến thức về quy trình đã góp phần lựa chọn các chủ đề không phù hợp cho các đội; và </a:t>
            </a:r>
            <a:endParaRPr sz="1400">
              <a:solidFill>
                <a:schemeClr val="dk1"/>
              </a:solidFill>
            </a:endParaRPr>
          </a:p>
          <a:p>
            <a:pPr indent="-317500" lvl="0" marL="457200" rtl="0" algn="just">
              <a:lnSpc>
                <a:spcPct val="115000"/>
              </a:lnSpc>
              <a:spcBef>
                <a:spcPts val="0"/>
              </a:spcBef>
              <a:spcAft>
                <a:spcPts val="0"/>
              </a:spcAft>
              <a:buClr>
                <a:schemeClr val="dk1"/>
              </a:buClr>
              <a:buSzPts val="1400"/>
              <a:buAutoNum type="arabicPeriod"/>
            </a:pPr>
            <a:r>
              <a:rPr lang="vi" sz="1400">
                <a:solidFill>
                  <a:schemeClr val="dk1"/>
                </a:solidFill>
              </a:rPr>
              <a:t>Mối quan hệ kém giữa quản lý và cấp dưới đã kìm hãm sự tham gia của nhóm thực thi.</a:t>
            </a:r>
            <a:endParaRPr i="1" sz="1400">
              <a:solidFill>
                <a:schemeClr val="dk1"/>
              </a:solidFill>
            </a:endParaRPr>
          </a:p>
        </p:txBody>
      </p:sp>
      <p:pic>
        <p:nvPicPr>
          <p:cNvPr id="268" name="Google Shape;268;p37"/>
          <p:cNvPicPr preferRelativeResize="0"/>
          <p:nvPr/>
        </p:nvPicPr>
        <p:blipFill rotWithShape="1">
          <a:blip r:embed="rId3">
            <a:alphaModFix/>
          </a:blip>
          <a:srcRect b="0" l="0" r="0" t="0"/>
          <a:stretch/>
        </p:blipFill>
        <p:spPr>
          <a:xfrm>
            <a:off x="4572000" y="1231706"/>
            <a:ext cx="4572000" cy="3428993"/>
          </a:xfrm>
          <a:prstGeom prst="rect">
            <a:avLst/>
          </a:prstGeom>
          <a:noFill/>
          <a:ln>
            <a:noFill/>
          </a:ln>
        </p:spPr>
      </p:pic>
      <p:sp>
        <p:nvSpPr>
          <p:cNvPr id="269" name="Google Shape;269;p37"/>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70" name="Google Shape;270;p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71" name="Google Shape;271;p37"/>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265300" y="445025"/>
            <a:ext cx="8567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Làn sóng thứ hai: Tái cấu trúc Doanh nghiệp</a:t>
            </a:r>
            <a:endParaRPr sz="2200"/>
          </a:p>
          <a:p>
            <a:pPr indent="0" lvl="0" marL="0" rtl="0" algn="l">
              <a:lnSpc>
                <a:spcPct val="100000"/>
              </a:lnSpc>
              <a:spcBef>
                <a:spcPts val="0"/>
              </a:spcBef>
              <a:spcAft>
                <a:spcPts val="0"/>
              </a:spcAft>
              <a:buSzPts val="2400"/>
              <a:buNone/>
            </a:pPr>
            <a:r>
              <a:t/>
            </a:r>
            <a:endParaRPr/>
          </a:p>
        </p:txBody>
      </p:sp>
      <p:sp>
        <p:nvSpPr>
          <p:cNvPr id="277" name="Google Shape;277;p38"/>
          <p:cNvSpPr txBox="1"/>
          <p:nvPr>
            <p:ph idx="1" type="body"/>
          </p:nvPr>
        </p:nvSpPr>
        <p:spPr>
          <a:xfrm>
            <a:off x="265300" y="901125"/>
            <a:ext cx="4211400" cy="42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300"/>
              <a:buNone/>
            </a:pPr>
            <a:r>
              <a:rPr b="1" lang="vi" sz="1400">
                <a:solidFill>
                  <a:schemeClr val="lt1"/>
                </a:solidFill>
                <a:highlight>
                  <a:srgbClr val="FF0000"/>
                </a:highlight>
              </a:rPr>
              <a:t>Quá trình Tái cấu trúc Doanh nghiệp</a:t>
            </a:r>
            <a:endParaRPr b="1" sz="1400">
              <a:solidFill>
                <a:schemeClr val="lt1"/>
              </a:solidFill>
              <a:highlight>
                <a:srgbClr val="FF0000"/>
              </a:highlight>
            </a:endParaRPr>
          </a:p>
          <a:p>
            <a:pPr indent="0" lvl="0" marL="0" rtl="0" algn="just">
              <a:lnSpc>
                <a:spcPct val="115000"/>
              </a:lnSpc>
              <a:spcBef>
                <a:spcPts val="0"/>
              </a:spcBef>
              <a:spcAft>
                <a:spcPts val="0"/>
              </a:spcAft>
              <a:buSzPts val="1300"/>
              <a:buNone/>
            </a:pPr>
            <a:r>
              <a:rPr i="1" lang="vi" sz="1400">
                <a:solidFill>
                  <a:schemeClr val="dk1"/>
                </a:solidFill>
                <a:latin typeface="Times New Roman"/>
                <a:ea typeface="Times New Roman"/>
                <a:cs typeface="Times New Roman"/>
                <a:sym typeface="Times New Roman"/>
              </a:rPr>
              <a:t>(Business Process Reengineering)</a:t>
            </a:r>
            <a:endParaRPr i="1" sz="1400">
              <a:solidFill>
                <a:schemeClr val="dk1"/>
              </a:solidFill>
              <a:latin typeface="Times New Roman"/>
              <a:ea typeface="Times New Roman"/>
              <a:cs typeface="Times New Roman"/>
              <a:sym typeface="Times New Roman"/>
            </a:endParaRPr>
          </a:p>
          <a:p>
            <a:pPr indent="0" lvl="0" marL="0" rtl="0" algn="just">
              <a:lnSpc>
                <a:spcPct val="115000"/>
              </a:lnSpc>
              <a:spcBef>
                <a:spcPts val="0"/>
              </a:spcBef>
              <a:spcAft>
                <a:spcPts val="0"/>
              </a:spcAft>
              <a:buSzPts val="1300"/>
              <a:buNone/>
            </a:pPr>
            <a:r>
              <a:t/>
            </a:r>
            <a:endParaRPr i="1" sz="1400">
              <a:solidFill>
                <a:schemeClr val="dk1"/>
              </a:solidFill>
              <a:latin typeface="Times New Roman"/>
              <a:ea typeface="Times New Roman"/>
              <a:cs typeface="Times New Roman"/>
              <a:sym typeface="Times New Roman"/>
            </a:endParaRPr>
          </a:p>
          <a:p>
            <a:pPr indent="0" lvl="0" marL="0" rtl="0" algn="just">
              <a:lnSpc>
                <a:spcPct val="115000"/>
              </a:lnSpc>
              <a:spcBef>
                <a:spcPts val="0"/>
              </a:spcBef>
              <a:spcAft>
                <a:spcPts val="1000"/>
              </a:spcAft>
              <a:buSzPts val="1300"/>
              <a:buNone/>
            </a:pPr>
            <a:r>
              <a:rPr lang="vi" sz="1400">
                <a:solidFill>
                  <a:schemeClr val="dk1"/>
                </a:solidFill>
              </a:rPr>
              <a:t>Tái cấu trúc đã bùng nổ vào bối cảnh vào đầu những năm 1990, được phổ biến trong cuốn sách </a:t>
            </a:r>
            <a:r>
              <a:rPr i="1" lang="vi" sz="1400">
                <a:solidFill>
                  <a:schemeClr val="dk1"/>
                </a:solidFill>
              </a:rPr>
              <a:t>Tái cấu trúc tập đoàn</a:t>
            </a:r>
            <a:r>
              <a:rPr lang="vi" sz="1400">
                <a:solidFill>
                  <a:schemeClr val="dk1"/>
                </a:solidFill>
              </a:rPr>
              <a:t>, bởi Michael Hammer và James Champy. Trọng tâm của việc tái cấu trúc là thiết kế lại quy trình mạnh mẽ và triệt để. Đó là phương pháp chạy tại nhà mà nhiều tổ chức có vấn đề về quy trình kế thừa đang tìm kiếm. Để tiếp tục tương tự từ chương đầu tiên: cải tiến liên tục có nghĩa là ủi các nếp nhăn ra khỏi áo. Tái cấu trúc cho biết chiếc áo vẫn còn bốn kích cỡ quá nhỏ, vì vậy chỉ ủi những nếp nhăn không hiệu quả. Bạn cần phải có một cái mới. </a:t>
            </a:r>
            <a:endParaRPr sz="1400">
              <a:solidFill>
                <a:schemeClr val="dk1"/>
              </a:solidFill>
            </a:endParaRPr>
          </a:p>
        </p:txBody>
      </p:sp>
      <p:pic>
        <p:nvPicPr>
          <p:cNvPr id="278" name="Google Shape;278;p38">
            <a:hlinkClick r:id="rId3"/>
          </p:cNvPr>
          <p:cNvPicPr preferRelativeResize="0"/>
          <p:nvPr/>
        </p:nvPicPr>
        <p:blipFill rotWithShape="1">
          <a:blip r:embed="rId4">
            <a:alphaModFix/>
          </a:blip>
          <a:srcRect b="0" l="0" r="0" t="0"/>
          <a:stretch/>
        </p:blipFill>
        <p:spPr>
          <a:xfrm>
            <a:off x="8077925" y="128975"/>
            <a:ext cx="912200" cy="310850"/>
          </a:xfrm>
          <a:prstGeom prst="rect">
            <a:avLst/>
          </a:prstGeom>
          <a:noFill/>
          <a:ln>
            <a:noFill/>
          </a:ln>
        </p:spPr>
      </p:pic>
      <p:pic>
        <p:nvPicPr>
          <p:cNvPr id="279" name="Google Shape;279;p38"/>
          <p:cNvPicPr preferRelativeResize="0"/>
          <p:nvPr/>
        </p:nvPicPr>
        <p:blipFill rotWithShape="1">
          <a:blip r:embed="rId5">
            <a:alphaModFix/>
          </a:blip>
          <a:srcRect b="0" l="27744" r="12007" t="0"/>
          <a:stretch/>
        </p:blipFill>
        <p:spPr>
          <a:xfrm>
            <a:off x="4539750" y="1017725"/>
            <a:ext cx="4572000" cy="3290625"/>
          </a:xfrm>
          <a:prstGeom prst="rect">
            <a:avLst/>
          </a:prstGeom>
          <a:noFill/>
          <a:ln>
            <a:noFill/>
          </a:ln>
        </p:spPr>
      </p:pic>
      <p:sp>
        <p:nvSpPr>
          <p:cNvPr id="280" name="Google Shape;280;p38"/>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sp>
        <p:nvSpPr>
          <p:cNvPr id="281" name="Google Shape;281;p3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282" name="Google Shape;282;p38"/>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265300" y="393750"/>
            <a:ext cx="85335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Làn sóng thứ hai: Tái cấu trúc Doanh nghiệp (tiếp ..)</a:t>
            </a:r>
            <a:endParaRPr sz="2200"/>
          </a:p>
          <a:p>
            <a:pPr indent="0" lvl="0" marL="0" rtl="0" algn="l">
              <a:lnSpc>
                <a:spcPct val="100000"/>
              </a:lnSpc>
              <a:spcBef>
                <a:spcPts val="0"/>
              </a:spcBef>
              <a:spcAft>
                <a:spcPts val="0"/>
              </a:spcAft>
              <a:buSzPts val="2400"/>
              <a:buNone/>
            </a:pPr>
            <a:r>
              <a:t/>
            </a:r>
            <a:endParaRPr/>
          </a:p>
        </p:txBody>
      </p:sp>
      <p:sp>
        <p:nvSpPr>
          <p:cNvPr id="288" name="Google Shape;288;p39"/>
          <p:cNvSpPr txBox="1"/>
          <p:nvPr>
            <p:ph idx="1" type="body"/>
          </p:nvPr>
        </p:nvSpPr>
        <p:spPr>
          <a:xfrm>
            <a:off x="265300" y="901125"/>
            <a:ext cx="4306500" cy="42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300"/>
              <a:buNone/>
            </a:pPr>
            <a:r>
              <a:rPr lang="vi" sz="1400">
                <a:solidFill>
                  <a:schemeClr val="dk1"/>
                </a:solidFill>
              </a:rPr>
              <a:t>Bản chất đa chức năng của quy trình được thiết kế lại hầu như luôn có nghĩa là một số bộ phận sẽ được coi là người chiến thắng khi một quy trình được thiết kế lại và những bộ phận khác sẽ được coi là kẻ thua cuộc.</a:t>
            </a:r>
            <a:endParaRPr sz="1400">
              <a:solidFill>
                <a:schemeClr val="dk1"/>
              </a:solidFill>
            </a:endParaRPr>
          </a:p>
          <a:p>
            <a:pPr indent="0" lvl="0" marL="0" rtl="0" algn="just">
              <a:lnSpc>
                <a:spcPct val="115000"/>
              </a:lnSpc>
              <a:spcBef>
                <a:spcPts val="1000"/>
              </a:spcBef>
              <a:spcAft>
                <a:spcPts val="0"/>
              </a:spcAft>
              <a:buSzPts val="1300"/>
              <a:buNone/>
            </a:pPr>
            <a:r>
              <a:rPr lang="vi" sz="1400">
                <a:solidFill>
                  <a:schemeClr val="dk1"/>
                </a:solidFill>
              </a:rPr>
              <a:t>Thành công sẽ không có được nếu không quản lý lực lượng lao động đang sợ thay đổi và chuẩn bị cho họ thành công trong vai trò mới.</a:t>
            </a:r>
            <a:endParaRPr sz="1400">
              <a:solidFill>
                <a:schemeClr val="dk1"/>
              </a:solidFill>
            </a:endParaRPr>
          </a:p>
          <a:p>
            <a:pPr indent="0" lvl="0" marL="0" rtl="0" algn="just">
              <a:lnSpc>
                <a:spcPct val="115000"/>
              </a:lnSpc>
              <a:spcBef>
                <a:spcPts val="1000"/>
              </a:spcBef>
              <a:spcAft>
                <a:spcPts val="0"/>
              </a:spcAft>
              <a:buSzPts val="1300"/>
              <a:buNone/>
            </a:pPr>
            <a:r>
              <a:rPr b="1" lang="vi" sz="1400">
                <a:solidFill>
                  <a:srgbClr val="FFFFFF"/>
                </a:solidFill>
                <a:highlight>
                  <a:srgbClr val="FF0000"/>
                </a:highlight>
              </a:rPr>
              <a:t>Người ta ước tính rằng 80% nỗ lực tái cấu trúc đã thất bại là do không thể giải quyết các vấn đề con người.</a:t>
            </a:r>
            <a:endParaRPr b="1" sz="1400">
              <a:solidFill>
                <a:srgbClr val="FFFFFF"/>
              </a:solidFill>
              <a:highlight>
                <a:srgbClr val="FF0000"/>
              </a:highlight>
            </a:endParaRPr>
          </a:p>
          <a:p>
            <a:pPr indent="0" lvl="0" marL="0" rtl="0" algn="just">
              <a:lnSpc>
                <a:spcPct val="115000"/>
              </a:lnSpc>
              <a:spcBef>
                <a:spcPts val="1000"/>
              </a:spcBef>
              <a:spcAft>
                <a:spcPts val="0"/>
              </a:spcAft>
              <a:buSzPts val="1300"/>
              <a:buNone/>
            </a:pPr>
            <a:r>
              <a:t/>
            </a:r>
            <a:endParaRPr sz="1400">
              <a:latin typeface="Times New Roman"/>
              <a:ea typeface="Times New Roman"/>
              <a:cs typeface="Times New Roman"/>
              <a:sym typeface="Times New Roman"/>
            </a:endParaRPr>
          </a:p>
          <a:p>
            <a:pPr indent="0" lvl="0" marL="0" rtl="0" algn="just">
              <a:lnSpc>
                <a:spcPct val="115000"/>
              </a:lnSpc>
              <a:spcBef>
                <a:spcPts val="1000"/>
              </a:spcBef>
              <a:spcAft>
                <a:spcPts val="1000"/>
              </a:spcAft>
              <a:buSzPts val="1300"/>
              <a:buNone/>
            </a:pPr>
            <a:r>
              <a:t/>
            </a:r>
            <a:endParaRPr sz="1400">
              <a:latin typeface="Times New Roman"/>
              <a:ea typeface="Times New Roman"/>
              <a:cs typeface="Times New Roman"/>
              <a:sym typeface="Times New Roman"/>
            </a:endParaRPr>
          </a:p>
        </p:txBody>
      </p:sp>
      <p:pic>
        <p:nvPicPr>
          <p:cNvPr id="289" name="Google Shape;289;p39"/>
          <p:cNvPicPr preferRelativeResize="0"/>
          <p:nvPr/>
        </p:nvPicPr>
        <p:blipFill rotWithShape="1">
          <a:blip r:embed="rId3">
            <a:alphaModFix/>
          </a:blip>
          <a:srcRect b="0" l="0" r="0" t="0"/>
          <a:stretch/>
        </p:blipFill>
        <p:spPr>
          <a:xfrm>
            <a:off x="4571925" y="1054566"/>
            <a:ext cx="4572076" cy="3491558"/>
          </a:xfrm>
          <a:prstGeom prst="rect">
            <a:avLst/>
          </a:prstGeom>
          <a:noFill/>
          <a:ln>
            <a:noFill/>
          </a:ln>
        </p:spPr>
      </p:pic>
      <p:sp>
        <p:nvSpPr>
          <p:cNvPr id="290" name="Google Shape;290;p3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291" name="Google Shape;291;p39"/>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pic>
        <p:nvPicPr>
          <p:cNvPr id="292" name="Google Shape;292;p39"/>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0"/>
          <p:cNvSpPr txBox="1"/>
          <p:nvPr>
            <p:ph type="title"/>
          </p:nvPr>
        </p:nvSpPr>
        <p:spPr>
          <a:xfrm>
            <a:off x="269875" y="393750"/>
            <a:ext cx="8720100" cy="91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Làn sóng thứ 3: Thiết kế tổ chức theo Quy trình</a:t>
            </a:r>
            <a:endParaRPr sz="2200"/>
          </a:p>
        </p:txBody>
      </p:sp>
      <p:sp>
        <p:nvSpPr>
          <p:cNvPr id="298" name="Google Shape;298;p40"/>
          <p:cNvSpPr txBox="1"/>
          <p:nvPr>
            <p:ph idx="1" type="body"/>
          </p:nvPr>
        </p:nvSpPr>
        <p:spPr>
          <a:xfrm>
            <a:off x="269875" y="824925"/>
            <a:ext cx="4302000" cy="42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300"/>
              <a:buNone/>
            </a:pPr>
            <a:r>
              <a:rPr b="1" lang="vi" sz="1400">
                <a:solidFill>
                  <a:schemeClr val="lt1"/>
                </a:solidFill>
                <a:highlight>
                  <a:srgbClr val="FF0000"/>
                </a:highlight>
              </a:rPr>
              <a:t>Thiết kế tổ chức Định hướng theo Quy trình</a:t>
            </a:r>
            <a:r>
              <a:rPr i="1" lang="vi" sz="1400">
                <a:solidFill>
                  <a:schemeClr val="dk1"/>
                </a:solidFill>
              </a:rPr>
              <a:t>(</a:t>
            </a:r>
            <a:r>
              <a:rPr i="1" lang="vi" sz="1400">
                <a:solidFill>
                  <a:schemeClr val="dk1"/>
                </a:solidFill>
                <a:latin typeface="Times New Roman"/>
                <a:ea typeface="Times New Roman"/>
                <a:cs typeface="Times New Roman"/>
                <a:sym typeface="Times New Roman"/>
              </a:rPr>
              <a:t>Process-Oriented Organization Design)</a:t>
            </a:r>
            <a:endParaRPr i="1" sz="1400">
              <a:solidFill>
                <a:schemeClr val="dk1"/>
              </a:solidFill>
              <a:latin typeface="Times New Roman"/>
              <a:ea typeface="Times New Roman"/>
              <a:cs typeface="Times New Roman"/>
              <a:sym typeface="Times New Roman"/>
            </a:endParaRPr>
          </a:p>
          <a:p>
            <a:pPr indent="0" lvl="0" marL="0" rtl="0" algn="just">
              <a:lnSpc>
                <a:spcPct val="115000"/>
              </a:lnSpc>
              <a:spcBef>
                <a:spcPts val="1000"/>
              </a:spcBef>
              <a:spcAft>
                <a:spcPts val="1000"/>
              </a:spcAft>
              <a:buSzPts val="1300"/>
              <a:buNone/>
            </a:pPr>
            <a:r>
              <a:rPr lang="vi" sz="1400">
                <a:solidFill>
                  <a:schemeClr val="dk1"/>
                </a:solidFill>
                <a:latin typeface="Times New Roman"/>
                <a:ea typeface="Times New Roman"/>
                <a:cs typeface="Times New Roman"/>
                <a:sym typeface="Times New Roman"/>
              </a:rPr>
              <a:t> </a:t>
            </a:r>
            <a:r>
              <a:rPr lang="vi" sz="1400">
                <a:solidFill>
                  <a:schemeClr val="dk1"/>
                </a:solidFill>
              </a:rPr>
              <a:t>Giải pháp nghe có vẻ đơn giản: chỉ cần đào tạo mọi người trong sáu phòng ban khác nhau để triển khai toàn bộ quy trình từ đầu đến cuối. Ý tưởng tuyệt vời, nhưng những mô tả công việc cho các vai trò mới, những người làm báo cáo cho ai, nên tạo ra một bộ phận mới? Danh sách các vấn đề tổ chức dài. Loại vấn đề này là nguồn gốc của làn sóng quản lý quy trình thứ ba, được gọi là thiết kế tổ chức theo quy trình. Mục đích của làn sóng thứ ba là thiết lập một cấu trúc tổ chức nhằm tăng cường sự tập trung vào quy trình. Điều này cho phép các quy trình kinh doanh chính trong tổ chức hoạt động với hiệu quả tối đa, mang lại giá trị cả bên trong tổ chức và cho khách hàng.</a:t>
            </a:r>
            <a:endParaRPr sz="1400">
              <a:solidFill>
                <a:schemeClr val="dk1"/>
              </a:solidFill>
            </a:endParaRPr>
          </a:p>
        </p:txBody>
      </p:sp>
      <p:pic>
        <p:nvPicPr>
          <p:cNvPr id="299" name="Google Shape;299;p40"/>
          <p:cNvPicPr preferRelativeResize="0"/>
          <p:nvPr/>
        </p:nvPicPr>
        <p:blipFill rotWithShape="1">
          <a:blip r:embed="rId3">
            <a:alphaModFix/>
          </a:blip>
          <a:srcRect b="0" l="0" r="0" t="0"/>
          <a:stretch/>
        </p:blipFill>
        <p:spPr>
          <a:xfrm>
            <a:off x="4571875" y="1695906"/>
            <a:ext cx="4572074" cy="2500344"/>
          </a:xfrm>
          <a:prstGeom prst="rect">
            <a:avLst/>
          </a:prstGeom>
          <a:noFill/>
          <a:ln>
            <a:noFill/>
          </a:ln>
        </p:spPr>
      </p:pic>
      <p:sp>
        <p:nvSpPr>
          <p:cNvPr id="300" name="Google Shape;300;p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301" name="Google Shape;301;p40"/>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pic>
        <p:nvPicPr>
          <p:cNvPr id="302" name="Google Shape;302;p40"/>
          <p:cNvPicPr preferRelativeResize="0"/>
          <p:nvPr/>
        </p:nvPicPr>
        <p:blipFill rotWithShape="1">
          <a:blip r:embed="rId4">
            <a:alphaModFix/>
          </a:blip>
          <a:srcRect b="0" l="0" r="0" t="0"/>
          <a:stretch/>
        </p:blipFill>
        <p:spPr>
          <a:xfrm>
            <a:off x="0" y="488485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269875" y="393750"/>
            <a:ext cx="8874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Làn sóng thứ 3: Thiết kế tổ chức theo Quy trình(tiếp..)</a:t>
            </a:r>
            <a:endParaRPr sz="2200"/>
          </a:p>
        </p:txBody>
      </p:sp>
      <p:sp>
        <p:nvSpPr>
          <p:cNvPr id="308" name="Google Shape;308;p41"/>
          <p:cNvSpPr txBox="1"/>
          <p:nvPr>
            <p:ph idx="1" type="body"/>
          </p:nvPr>
        </p:nvSpPr>
        <p:spPr>
          <a:xfrm>
            <a:off x="269875" y="748725"/>
            <a:ext cx="4302000" cy="42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300"/>
              <a:buNone/>
            </a:pPr>
            <a:r>
              <a:rPr b="1" lang="vi" sz="1400">
                <a:solidFill>
                  <a:srgbClr val="FFFFFF"/>
                </a:solidFill>
                <a:highlight>
                  <a:srgbClr val="FF0000"/>
                </a:highlight>
              </a:rPr>
              <a:t>Thủ thuật khi thiết kế cấu trúc tổ chức xung quanh các quy trình là không để mất hoàn toàn lợi ích của các nhóm chức năng; cần phải có sự cân bằng giữa cả hai</a:t>
            </a:r>
            <a:endParaRPr b="1" sz="1400">
              <a:solidFill>
                <a:srgbClr val="FFFFFF"/>
              </a:solidFill>
              <a:highlight>
                <a:srgbClr val="FF0000"/>
              </a:highlight>
            </a:endParaRPr>
          </a:p>
          <a:p>
            <a:pPr indent="0" lvl="0" marL="0" rtl="0" algn="just">
              <a:lnSpc>
                <a:spcPct val="115000"/>
              </a:lnSpc>
              <a:spcBef>
                <a:spcPts val="1000"/>
              </a:spcBef>
              <a:spcAft>
                <a:spcPts val="0"/>
              </a:spcAft>
              <a:buSzPts val="1300"/>
              <a:buNone/>
            </a:pPr>
            <a:r>
              <a:rPr lang="vi" sz="1400">
                <a:solidFill>
                  <a:schemeClr val="dk1"/>
                </a:solidFill>
              </a:rPr>
              <a:t>Tầm quan trọng của làn sóng thứ ba là ngày càng nhiều công ty bắt đầu nhận ra rằng hiệu suất quy trình là yếu tố chính trong việc ra quyết định cấp cao của họ. Đã qua rồi cái thời mà một đội ngũ điều hành có thể chỉ cần nhìn vào các báo cáo tài chính để xác định cách thức tổ chức hoạt động. </a:t>
            </a:r>
            <a:endParaRPr sz="1400">
              <a:solidFill>
                <a:schemeClr val="dk1"/>
              </a:solidFill>
            </a:endParaRPr>
          </a:p>
          <a:p>
            <a:pPr indent="0" lvl="0" marL="0" rtl="0" algn="just">
              <a:lnSpc>
                <a:spcPct val="115000"/>
              </a:lnSpc>
              <a:spcBef>
                <a:spcPts val="1000"/>
              </a:spcBef>
              <a:spcAft>
                <a:spcPts val="0"/>
              </a:spcAft>
              <a:buSzPts val="1300"/>
              <a:buNone/>
            </a:pPr>
            <a:r>
              <a:rPr lang="vi" sz="1400">
                <a:solidFill>
                  <a:schemeClr val="dk1"/>
                </a:solidFill>
              </a:rPr>
              <a:t>Tư duy quy trình phải được tích hợp vào tất cả các quyết định quản lý, lên đến và bao gồm cả cấu trúc của tổ chức. Biên giới cuối cùng là lập kế hoạch cho tương lai của tổ chức bằng cách chủ động thúc đẩy hiệu suất quy trình.</a:t>
            </a:r>
            <a:endParaRPr sz="1400">
              <a:solidFill>
                <a:schemeClr val="dk1"/>
              </a:solidFill>
            </a:endParaRPr>
          </a:p>
          <a:p>
            <a:pPr indent="0" lvl="0" marL="0" rtl="0" algn="just">
              <a:lnSpc>
                <a:spcPct val="115000"/>
              </a:lnSpc>
              <a:spcBef>
                <a:spcPts val="1000"/>
              </a:spcBef>
              <a:spcAft>
                <a:spcPts val="1000"/>
              </a:spcAft>
              <a:buSzPts val="1300"/>
              <a:buNone/>
            </a:pPr>
            <a:r>
              <a:t/>
            </a:r>
            <a:endParaRPr sz="1400">
              <a:highlight>
                <a:srgbClr val="FF0000"/>
              </a:highlight>
            </a:endParaRPr>
          </a:p>
        </p:txBody>
      </p:sp>
      <p:pic>
        <p:nvPicPr>
          <p:cNvPr id="309" name="Google Shape;309;p41"/>
          <p:cNvPicPr preferRelativeResize="0"/>
          <p:nvPr/>
        </p:nvPicPr>
        <p:blipFill rotWithShape="1">
          <a:blip r:embed="rId3">
            <a:alphaModFix/>
          </a:blip>
          <a:srcRect b="6397" l="16465" r="15354" t="22755"/>
          <a:stretch/>
        </p:blipFill>
        <p:spPr>
          <a:xfrm>
            <a:off x="4572000" y="1343637"/>
            <a:ext cx="4572075" cy="3357283"/>
          </a:xfrm>
          <a:prstGeom prst="rect">
            <a:avLst/>
          </a:prstGeom>
          <a:noFill/>
          <a:ln>
            <a:noFill/>
          </a:ln>
        </p:spPr>
      </p:pic>
      <p:sp>
        <p:nvSpPr>
          <p:cNvPr id="310" name="Google Shape;310;p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311" name="Google Shape;311;p41"/>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pic>
        <p:nvPicPr>
          <p:cNvPr id="312" name="Google Shape;312;p41"/>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2"/>
          <p:cNvSpPr txBox="1"/>
          <p:nvPr>
            <p:ph type="title"/>
          </p:nvPr>
        </p:nvSpPr>
        <p:spPr>
          <a:xfrm>
            <a:off x="265300" y="393750"/>
            <a:ext cx="8724900" cy="43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vi" sz="2200"/>
              <a:t>Làn sóng thứ 4: Cạnh tranh Dựa trên Quy trình</a:t>
            </a:r>
            <a:endParaRPr sz="2200"/>
          </a:p>
        </p:txBody>
      </p:sp>
      <p:sp>
        <p:nvSpPr>
          <p:cNvPr id="318" name="Google Shape;318;p42"/>
          <p:cNvSpPr txBox="1"/>
          <p:nvPr>
            <p:ph idx="1" type="body"/>
          </p:nvPr>
        </p:nvSpPr>
        <p:spPr>
          <a:xfrm>
            <a:off x="330550" y="901125"/>
            <a:ext cx="4241400" cy="424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300"/>
              <a:buNone/>
            </a:pPr>
            <a:r>
              <a:rPr b="1" lang="vi" sz="1400">
                <a:solidFill>
                  <a:srgbClr val="FFFFFF"/>
                </a:solidFill>
                <a:highlight>
                  <a:srgbClr val="FF0000"/>
                </a:highlight>
              </a:rPr>
              <a:t>Cạnh tranh Dựa trên Tự động hóa Quy trình</a:t>
            </a:r>
            <a:endParaRPr b="1" sz="1400">
              <a:solidFill>
                <a:srgbClr val="FFFFFF"/>
              </a:solidFill>
              <a:highlight>
                <a:srgbClr val="FF0000"/>
              </a:highlight>
            </a:endParaRPr>
          </a:p>
          <a:p>
            <a:pPr indent="0" lvl="0" marL="0" rtl="0" algn="just">
              <a:lnSpc>
                <a:spcPct val="115000"/>
              </a:lnSpc>
              <a:spcBef>
                <a:spcPts val="0"/>
              </a:spcBef>
              <a:spcAft>
                <a:spcPts val="0"/>
              </a:spcAft>
              <a:buSzPts val="1300"/>
              <a:buNone/>
            </a:pPr>
            <a:r>
              <a:rPr i="1" lang="vi" sz="1400">
                <a:solidFill>
                  <a:schemeClr val="dk1"/>
                </a:solidFill>
                <a:latin typeface="Times New Roman"/>
                <a:ea typeface="Times New Roman"/>
                <a:cs typeface="Times New Roman"/>
                <a:sym typeface="Times New Roman"/>
              </a:rPr>
              <a:t>(Process-Based Competition)</a:t>
            </a:r>
            <a:endParaRPr i="1" sz="1400">
              <a:solidFill>
                <a:schemeClr val="dk1"/>
              </a:solidFill>
              <a:latin typeface="Times New Roman"/>
              <a:ea typeface="Times New Roman"/>
              <a:cs typeface="Times New Roman"/>
              <a:sym typeface="Times New Roman"/>
            </a:endParaRPr>
          </a:p>
          <a:p>
            <a:pPr indent="0" lvl="0" marL="0" rtl="0" algn="just">
              <a:lnSpc>
                <a:spcPct val="115000"/>
              </a:lnSpc>
              <a:spcBef>
                <a:spcPts val="0"/>
              </a:spcBef>
              <a:spcAft>
                <a:spcPts val="0"/>
              </a:spcAft>
              <a:buSzPts val="1300"/>
              <a:buNone/>
            </a:pPr>
            <a:r>
              <a:t/>
            </a:r>
            <a:endParaRPr i="1" sz="1400">
              <a:solidFill>
                <a:schemeClr val="dk1"/>
              </a:solidFill>
              <a:latin typeface="Times New Roman"/>
              <a:ea typeface="Times New Roman"/>
              <a:cs typeface="Times New Roman"/>
              <a:sym typeface="Times New Roman"/>
            </a:endParaRPr>
          </a:p>
          <a:p>
            <a:pPr indent="0" lvl="0" marL="0" rtl="0" algn="just">
              <a:lnSpc>
                <a:spcPct val="115000"/>
              </a:lnSpc>
              <a:spcBef>
                <a:spcPts val="0"/>
              </a:spcBef>
              <a:spcAft>
                <a:spcPts val="0"/>
              </a:spcAft>
              <a:buSzPts val="1300"/>
              <a:buNone/>
            </a:pPr>
            <a:r>
              <a:rPr lang="vi" sz="1400">
                <a:solidFill>
                  <a:schemeClr val="dk1"/>
                </a:solidFill>
              </a:rPr>
              <a:t>Làn sóng thứ tư là nơi hiệu suất quy trình được tích hợp vào chiến lược. </a:t>
            </a:r>
            <a:endParaRPr sz="1400">
              <a:solidFill>
                <a:schemeClr val="dk1"/>
              </a:solidFill>
            </a:endParaRPr>
          </a:p>
          <a:p>
            <a:pPr indent="0" lvl="0" marL="0" rtl="0" algn="just">
              <a:lnSpc>
                <a:spcPct val="115000"/>
              </a:lnSpc>
              <a:spcBef>
                <a:spcPts val="0"/>
              </a:spcBef>
              <a:spcAft>
                <a:spcPts val="0"/>
              </a:spcAft>
              <a:buSzPts val="1300"/>
              <a:buNone/>
            </a:pPr>
            <a:r>
              <a:rPr lang="vi" sz="1400">
                <a:solidFill>
                  <a:schemeClr val="dk1"/>
                </a:solidFill>
              </a:rPr>
              <a:t>Mũi tên màu đen minh họa rằng trong làn sóng thứ tư, quy trình có thể được sử dụng để thúc đẩy chiến lược. Nói cách khác, hiệu suất quy trình vượt trội có thể thúc đẩy tương lai của tổ chức, giúp nắm bắt khách hàng và thị trường mới, thiết lập các trung tâm lợi nhuận bổ sung, cho phép tổ chức cung cấp các giải pháp hoàn chỉnh hơn bằng cách kiểm soát nhiều liên kết hơn trong chuỗi giá trị, v.v. Các công ty trong sóng thứ tư tự định vị đây là cách duy nhất để kiểm soát số phận của chính họ.</a:t>
            </a:r>
            <a:endParaRPr sz="1400">
              <a:solidFill>
                <a:schemeClr val="dk1"/>
              </a:solidFill>
            </a:endParaRPr>
          </a:p>
        </p:txBody>
      </p:sp>
      <p:pic>
        <p:nvPicPr>
          <p:cNvPr id="319" name="Google Shape;319;p42"/>
          <p:cNvPicPr preferRelativeResize="0"/>
          <p:nvPr/>
        </p:nvPicPr>
        <p:blipFill rotWithShape="1">
          <a:blip r:embed="rId3">
            <a:alphaModFix/>
          </a:blip>
          <a:srcRect b="0" l="0" r="0" t="0"/>
          <a:stretch/>
        </p:blipFill>
        <p:spPr>
          <a:xfrm>
            <a:off x="4572000" y="2872275"/>
            <a:ext cx="4572000" cy="1592850"/>
          </a:xfrm>
          <a:prstGeom prst="rect">
            <a:avLst/>
          </a:prstGeom>
          <a:noFill/>
          <a:ln>
            <a:noFill/>
          </a:ln>
        </p:spPr>
      </p:pic>
      <p:pic>
        <p:nvPicPr>
          <p:cNvPr id="320" name="Google Shape;320;p42"/>
          <p:cNvPicPr preferRelativeResize="0"/>
          <p:nvPr/>
        </p:nvPicPr>
        <p:blipFill rotWithShape="1">
          <a:blip r:embed="rId4">
            <a:alphaModFix/>
          </a:blip>
          <a:srcRect b="0" l="0" r="0" t="0"/>
          <a:stretch/>
        </p:blipFill>
        <p:spPr>
          <a:xfrm>
            <a:off x="4572000" y="1114800"/>
            <a:ext cx="4572000" cy="1610259"/>
          </a:xfrm>
          <a:prstGeom prst="rect">
            <a:avLst/>
          </a:prstGeom>
          <a:noFill/>
          <a:ln>
            <a:noFill/>
          </a:ln>
        </p:spPr>
      </p:pic>
      <p:sp>
        <p:nvSpPr>
          <p:cNvPr id="321" name="Google Shape;321;p42"/>
          <p:cNvSpPr txBox="1"/>
          <p:nvPr/>
        </p:nvSpPr>
        <p:spPr>
          <a:xfrm>
            <a:off x="5507475" y="4388925"/>
            <a:ext cx="2763600" cy="310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vi" sz="1400" u="none" cap="none" strike="noStrike">
                <a:solidFill>
                  <a:schemeClr val="lt1"/>
                </a:solidFill>
                <a:latin typeface="Lato"/>
                <a:ea typeface="Lato"/>
                <a:cs typeface="Lato"/>
                <a:sym typeface="Lato"/>
              </a:rPr>
              <a:t>Liên kết Quy trình-Chiến lược</a:t>
            </a:r>
            <a:endParaRPr b="0" i="0" sz="1400" u="none" cap="none" strike="noStrike">
              <a:solidFill>
                <a:srgbClr val="000000"/>
              </a:solidFill>
              <a:latin typeface="Arial"/>
              <a:ea typeface="Arial"/>
              <a:cs typeface="Arial"/>
              <a:sym typeface="Arial"/>
            </a:endParaRPr>
          </a:p>
        </p:txBody>
      </p:sp>
      <p:sp>
        <p:nvSpPr>
          <p:cNvPr id="322" name="Google Shape;322;p4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323" name="Google Shape;323;p42"/>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Đặt Vấn đề - Tại sao phải tập trung vào Quy trình?(tiếp theo)</a:t>
            </a:r>
            <a:endParaRPr sz="2500">
              <a:solidFill>
                <a:srgbClr val="F26F21"/>
              </a:solidFill>
              <a:latin typeface="Roboto"/>
              <a:ea typeface="Roboto"/>
              <a:cs typeface="Roboto"/>
              <a:sym typeface="Roboto"/>
            </a:endParaRPr>
          </a:p>
        </p:txBody>
      </p:sp>
      <p:pic>
        <p:nvPicPr>
          <p:cNvPr id="324" name="Google Shape;324;p42"/>
          <p:cNvPicPr preferRelativeResize="0"/>
          <p:nvPr/>
        </p:nvPicPr>
        <p:blipFill rotWithShape="1">
          <a:blip r:embed="rId5">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nvSpPr>
        <p:spPr>
          <a:xfrm>
            <a:off x="265300" y="649750"/>
            <a:ext cx="8399700" cy="4100100"/>
          </a:xfrm>
          <a:prstGeom prst="rect">
            <a:avLst/>
          </a:prstGeom>
          <a:noFill/>
          <a:ln>
            <a:noFill/>
          </a:ln>
        </p:spPr>
        <p:txBody>
          <a:bodyPr anchorCtr="0" anchor="ctr" bIns="34275" lIns="34275" spcFirstLastPara="1" rIns="34275" wrap="square" tIns="34275">
            <a:noAutofit/>
          </a:bodyPr>
          <a:lstStyle/>
          <a:p>
            <a:pPr indent="0" lvl="0" marL="0" marR="0" rtl="0" algn="just">
              <a:lnSpc>
                <a:spcPct val="150000"/>
              </a:lnSpc>
              <a:spcBef>
                <a:spcPts val="0"/>
              </a:spcBef>
              <a:spcAft>
                <a:spcPts val="0"/>
              </a:spcAft>
              <a:buNone/>
            </a:pPr>
            <a:r>
              <a:t/>
            </a:r>
            <a:endParaRPr b="1" sz="1300">
              <a:highlight>
                <a:schemeClr val="lt1"/>
              </a:highlight>
            </a:endParaRPr>
          </a:p>
          <a:p>
            <a:pPr indent="0" lvl="0" marL="0" marR="0" rtl="0" algn="just">
              <a:lnSpc>
                <a:spcPct val="150000"/>
              </a:lnSpc>
              <a:spcBef>
                <a:spcPts val="0"/>
              </a:spcBef>
              <a:spcAft>
                <a:spcPts val="0"/>
              </a:spcAft>
              <a:buNone/>
            </a:pPr>
            <a:r>
              <a:rPr b="1" lang="vi" sz="1300">
                <a:highlight>
                  <a:schemeClr val="lt1"/>
                </a:highlight>
              </a:rPr>
              <a:t>Nguồn hình thành (Nêu rõ hình thành từ nguồn nào, phục vụ phát triển lĩnh vực trọng điểm, chủ lực, ưu tiên, mũi nhọn nào ...)</a:t>
            </a:r>
            <a:endParaRPr b="1" sz="1300">
              <a:highlight>
                <a:schemeClr val="lt1"/>
              </a:highlight>
            </a:endParaRPr>
          </a:p>
          <a:p>
            <a:pPr indent="-311150" lvl="0" marL="457200" marR="0" rtl="0" algn="just">
              <a:lnSpc>
                <a:spcPct val="150000"/>
              </a:lnSpc>
              <a:spcBef>
                <a:spcPts val="0"/>
              </a:spcBef>
              <a:spcAft>
                <a:spcPts val="0"/>
              </a:spcAft>
              <a:buClr>
                <a:srgbClr val="0000FF"/>
              </a:buClr>
              <a:buSzPts val="1300"/>
              <a:buChar char="➢"/>
            </a:pPr>
            <a:r>
              <a:rPr lang="vi" sz="1300">
                <a:highlight>
                  <a:schemeClr val="lt1"/>
                </a:highlight>
              </a:rPr>
              <a:t>Đề tài “Hệ thống Phần mềm quản lý dịch vụ công thông minh Movan ISO phù hợp Khung Kiến trúc chính phủ điện tử Việt Nam 2.0 (QĐ-BTTTT của bộ trưởng Bộ Thông tin &amp; Truyền thông ban hành ngày 31/12/2019) “ - do Trung tâm Tin học Ứng dụng - Công ty Giải pháp Công nghệ Movan Việt Nam thực hiện.</a:t>
            </a:r>
            <a:endParaRPr sz="1300">
              <a:highlight>
                <a:schemeClr val="lt1"/>
              </a:highlight>
            </a:endParaRPr>
          </a:p>
          <a:p>
            <a:pPr indent="0" lvl="0" marL="0" marR="0" rtl="0" algn="just">
              <a:lnSpc>
                <a:spcPct val="150000"/>
              </a:lnSpc>
              <a:spcBef>
                <a:spcPts val="0"/>
              </a:spcBef>
              <a:spcAft>
                <a:spcPts val="0"/>
              </a:spcAft>
              <a:buNone/>
            </a:pPr>
            <a:r>
              <a:rPr b="1" lang="vi" sz="1300">
                <a:highlight>
                  <a:schemeClr val="lt1"/>
                </a:highlight>
              </a:rPr>
              <a:t>Các văn bản liên quan đến Dự án (nêu các văn bản pháp lý có liên quan đến Dự án KHCN, Dự án đầu tư sản xuất ...)</a:t>
            </a:r>
            <a:endParaRPr b="1" sz="1300">
              <a:highlight>
                <a:schemeClr val="lt1"/>
              </a:highlight>
            </a:endParaRPr>
          </a:p>
          <a:p>
            <a:pPr indent="-311150" lvl="0" marL="457200" marR="0" rtl="0" algn="just">
              <a:lnSpc>
                <a:spcPct val="150000"/>
              </a:lnSpc>
              <a:spcBef>
                <a:spcPts val="0"/>
              </a:spcBef>
              <a:spcAft>
                <a:spcPts val="0"/>
              </a:spcAft>
              <a:buClr>
                <a:srgbClr val="0000FF"/>
              </a:buClr>
              <a:buSzPts val="1300"/>
              <a:buChar char="➢"/>
            </a:pPr>
            <a:r>
              <a:rPr lang="vi" sz="1300">
                <a:highlight>
                  <a:schemeClr val="lt1"/>
                </a:highlight>
              </a:rPr>
              <a:t>Nghị định số 64/2007/NĐ-CP ngày 10/04/2007 của tổ chức hướng dẫn Luật CNTT về Ứng dụng CNTT trong hoạt động của cơ quan Nhà nước;</a:t>
            </a:r>
            <a:endParaRPr sz="1300">
              <a:highlight>
                <a:schemeClr val="lt1"/>
              </a:highlight>
            </a:endParaRPr>
          </a:p>
          <a:p>
            <a:pPr indent="-311150" lvl="0" marL="457200" marR="0" rtl="0" algn="just">
              <a:lnSpc>
                <a:spcPct val="150000"/>
              </a:lnSpc>
              <a:spcBef>
                <a:spcPts val="0"/>
              </a:spcBef>
              <a:spcAft>
                <a:spcPts val="0"/>
              </a:spcAft>
              <a:buClr>
                <a:srgbClr val="0000FF"/>
              </a:buClr>
              <a:buSzPts val="1300"/>
              <a:buChar char="➢"/>
            </a:pPr>
            <a:r>
              <a:rPr lang="vi" sz="1300">
                <a:highlight>
                  <a:schemeClr val="lt1"/>
                </a:highlight>
              </a:rPr>
              <a:t>Nghị quyết số 36-NQ/TW ngày 01/07/2014 của Bộ Chính trị về đẩy mạnh ứng dụng, phát triển công nghệ thông tin đáp ứng yêu cầu phát triển bền vững và hội nhập quốc tế;</a:t>
            </a:r>
            <a:endParaRPr sz="1300">
              <a:highlight>
                <a:schemeClr val="lt1"/>
              </a:highlight>
            </a:endParaRPr>
          </a:p>
          <a:p>
            <a:pPr indent="-311150" lvl="0" marL="457200" marR="0" rtl="0" algn="just">
              <a:lnSpc>
                <a:spcPct val="150000"/>
              </a:lnSpc>
              <a:spcBef>
                <a:spcPts val="0"/>
              </a:spcBef>
              <a:spcAft>
                <a:spcPts val="0"/>
              </a:spcAft>
              <a:buClr>
                <a:srgbClr val="0000FF"/>
              </a:buClr>
              <a:buSzPts val="1300"/>
              <a:buChar char="➢"/>
            </a:pPr>
            <a:r>
              <a:rPr lang="vi" sz="1300">
                <a:highlight>
                  <a:schemeClr val="lt1"/>
                </a:highlight>
              </a:rPr>
              <a:t>Nghị quyết 36a/NQ-CP ngày 14/10/2015 của tổ chức về tổ chức điện tử;</a:t>
            </a:r>
            <a:endParaRPr sz="1300">
              <a:highlight>
                <a:schemeClr val="lt1"/>
              </a:highlight>
            </a:endParaRPr>
          </a:p>
          <a:p>
            <a:pPr indent="-311150" lvl="0" marL="457200" marR="0" rtl="0" algn="just">
              <a:lnSpc>
                <a:spcPct val="150000"/>
              </a:lnSpc>
              <a:spcBef>
                <a:spcPts val="0"/>
              </a:spcBef>
              <a:spcAft>
                <a:spcPts val="0"/>
              </a:spcAft>
              <a:buClr>
                <a:srgbClr val="0000FF"/>
              </a:buClr>
              <a:buSzPts val="1300"/>
              <a:buChar char="➢"/>
            </a:pPr>
            <a:r>
              <a:rPr lang="vi" sz="1300">
                <a:highlight>
                  <a:schemeClr val="lt1"/>
                </a:highlight>
              </a:rPr>
              <a:t>Quyết định số 1819/QĐ-TTg ngày 26/10/2015 của Thủ tướng tổ chức phê duyệt chương trình quốc gia về ứng dụng công nghệ thông tin trong hoạt động của cơ quan nhà nước giai đoạn 2016-2020;</a:t>
            </a:r>
            <a:endParaRPr sz="1300">
              <a:highlight>
                <a:schemeClr val="lt1"/>
              </a:highlight>
            </a:endParaRPr>
          </a:p>
          <a:p>
            <a:pPr indent="0" lvl="0" marL="457200" marR="0" rtl="0" algn="just">
              <a:lnSpc>
                <a:spcPct val="150000"/>
              </a:lnSpc>
              <a:spcBef>
                <a:spcPts val="0"/>
              </a:spcBef>
              <a:spcAft>
                <a:spcPts val="0"/>
              </a:spcAft>
              <a:buNone/>
            </a:pPr>
            <a:r>
              <a:t/>
            </a:r>
            <a:endParaRPr sz="1300">
              <a:highlight>
                <a:schemeClr val="lt1"/>
              </a:highlight>
            </a:endParaRPr>
          </a:p>
        </p:txBody>
      </p:sp>
      <p:sp>
        <p:nvSpPr>
          <p:cNvPr id="84" name="Google Shape;84;p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vi"/>
              <a:t>‹#›</a:t>
            </a:fld>
            <a:endParaRPr/>
          </a:p>
        </p:txBody>
      </p:sp>
      <p:sp>
        <p:nvSpPr>
          <p:cNvPr id="85" name="Google Shape;85;p16"/>
          <p:cNvSpPr txBox="1"/>
          <p:nvPr>
            <p:ph type="title"/>
          </p:nvPr>
        </p:nvSpPr>
        <p:spPr>
          <a:xfrm>
            <a:off x="265300" y="74350"/>
            <a:ext cx="3638700" cy="402600"/>
          </a:xfrm>
          <a:prstGeom prst="rect">
            <a:avLst/>
          </a:prstGeom>
          <a:noFill/>
          <a:ln>
            <a:noFill/>
          </a:ln>
        </p:spPr>
        <p:txBody>
          <a:bodyPr anchorCtr="0" anchor="t" bIns="17150" lIns="34275" spcFirstLastPara="1" rIns="34275" wrap="square" tIns="17150">
            <a:noAutofit/>
          </a:bodyPr>
          <a:lstStyle/>
          <a:p>
            <a:pPr indent="-387350" lvl="0" marL="457200" rtl="0" algn="l">
              <a:lnSpc>
                <a:spcPct val="100000"/>
              </a:lnSpc>
              <a:spcBef>
                <a:spcPts val="0"/>
              </a:spcBef>
              <a:spcAft>
                <a:spcPts val="0"/>
              </a:spcAft>
              <a:buClr>
                <a:srgbClr val="F26F21"/>
              </a:buClr>
              <a:buSzPts val="2500"/>
              <a:buFont typeface="Roboto"/>
              <a:buAutoNum type="arabicPeriod"/>
            </a:pPr>
            <a:r>
              <a:rPr b="0" lang="vi" sz="2500">
                <a:solidFill>
                  <a:srgbClr val="F26F21"/>
                </a:solidFill>
                <a:latin typeface="Roboto"/>
                <a:ea typeface="Roboto"/>
                <a:cs typeface="Roboto"/>
                <a:sym typeface="Roboto"/>
              </a:rPr>
              <a:t>Xuất xứ dự án  </a:t>
            </a:r>
            <a:endParaRPr b="0" sz="2500">
              <a:solidFill>
                <a:srgbClr val="F26F21"/>
              </a:solidFill>
              <a:latin typeface="Roboto"/>
              <a:ea typeface="Roboto"/>
              <a:cs typeface="Roboto"/>
              <a:sym typeface="Roboto"/>
            </a:endParaRPr>
          </a:p>
        </p:txBody>
      </p:sp>
      <p:pic>
        <p:nvPicPr>
          <p:cNvPr id="86" name="Google Shape;86;p16"/>
          <p:cNvPicPr preferRelativeResize="0"/>
          <p:nvPr/>
        </p:nvPicPr>
        <p:blipFill rotWithShape="1">
          <a:blip r:embed="rId3">
            <a:alphaModFix/>
          </a:blip>
          <a:srcRect b="0" l="0" r="0" t="0"/>
          <a:stretch/>
        </p:blipFill>
        <p:spPr>
          <a:xfrm>
            <a:off x="7015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3"/>
          <p:cNvSpPr txBox="1"/>
          <p:nvPr>
            <p:ph idx="1" type="body"/>
          </p:nvPr>
        </p:nvSpPr>
        <p:spPr>
          <a:xfrm>
            <a:off x="331050" y="873125"/>
            <a:ext cx="8481900" cy="3944100"/>
          </a:xfrm>
          <a:prstGeom prst="rect">
            <a:avLst/>
          </a:prstGeom>
        </p:spPr>
        <p:txBody>
          <a:bodyPr anchorCtr="0" anchor="t" bIns="91425" lIns="91425" spcFirstLastPara="1" rIns="91425" wrap="square" tIns="91425">
            <a:noAutofit/>
          </a:bodyPr>
          <a:lstStyle/>
          <a:p>
            <a:pPr indent="0" lvl="0" marL="0" rtl="0" algn="just">
              <a:lnSpc>
                <a:spcPct val="100000"/>
              </a:lnSpc>
              <a:spcBef>
                <a:spcPts val="300"/>
              </a:spcBef>
              <a:spcAft>
                <a:spcPts val="0"/>
              </a:spcAft>
              <a:buNone/>
            </a:pPr>
            <a:r>
              <a:rPr lang="vi" sz="1600">
                <a:solidFill>
                  <a:srgbClr val="000000"/>
                </a:solidFill>
              </a:rPr>
              <a:t>Công ty Movan.,jsc với lợi thế nổi bật với nền tảng </a:t>
            </a:r>
            <a:r>
              <a:rPr lang="vi" sz="1600">
                <a:solidFill>
                  <a:srgbClr val="000000"/>
                </a:solidFill>
              </a:rPr>
              <a:t>giúp số hoá doanh nghiệp</a:t>
            </a:r>
            <a:r>
              <a:rPr lang="vi" sz="1600">
                <a:solidFill>
                  <a:srgbClr val="000000"/>
                </a:solidFill>
              </a:rPr>
              <a:t> Movan ISO - công nghệ xây dựng phần mềm BPMS </a:t>
            </a:r>
            <a:r>
              <a:rPr lang="vi" sz="1600">
                <a:solidFill>
                  <a:schemeClr val="dk1"/>
                </a:solidFill>
              </a:rPr>
              <a:t>(Business Process Management System)</a:t>
            </a:r>
            <a:r>
              <a:rPr lang="vi" sz="1600">
                <a:solidFill>
                  <a:srgbClr val="000000"/>
                </a:solidFill>
              </a:rPr>
              <a:t> linh hoạt bằng phương pháp Kéo &amp; Thả theo tiêu chuẩn quốc tế BPMN 2.0 và DMN. Giúp tổ chức xây dựng và chuyển đổi số dễ dàng, tiết kiệm tới hơn 80% thời gian triển khai.</a:t>
            </a:r>
            <a:endParaRPr sz="1600">
              <a:solidFill>
                <a:srgbClr val="000000"/>
              </a:solidFill>
            </a:endParaRPr>
          </a:p>
          <a:p>
            <a:pPr indent="0" lvl="0" marL="0" rtl="0" algn="just">
              <a:lnSpc>
                <a:spcPct val="100000"/>
              </a:lnSpc>
              <a:spcBef>
                <a:spcPts val="300"/>
              </a:spcBef>
              <a:spcAft>
                <a:spcPts val="0"/>
              </a:spcAft>
              <a:buNone/>
            </a:pPr>
            <a:r>
              <a:rPr lang="vi" sz="1600">
                <a:solidFill>
                  <a:srgbClr val="000000"/>
                </a:solidFill>
              </a:rPr>
              <a:t>Các lợi thế chính khi phát triển phần mềm với nền tảng Movan ISO:</a:t>
            </a:r>
            <a:endParaRPr sz="1600">
              <a:solidFill>
                <a:srgbClr val="000000"/>
              </a:solidFill>
            </a:endParaRPr>
          </a:p>
          <a:p>
            <a:pPr indent="-330200" lvl="0" marL="457200" rtl="0" algn="just">
              <a:lnSpc>
                <a:spcPct val="100000"/>
              </a:lnSpc>
              <a:spcBef>
                <a:spcPts val="300"/>
              </a:spcBef>
              <a:spcAft>
                <a:spcPts val="0"/>
              </a:spcAft>
              <a:buClr>
                <a:srgbClr val="000000"/>
              </a:buClr>
              <a:buSzPts val="1600"/>
              <a:buChar char="-"/>
            </a:pPr>
            <a:r>
              <a:rPr lang="vi" sz="1600">
                <a:solidFill>
                  <a:srgbClr val="000000"/>
                </a:solidFill>
              </a:rPr>
              <a:t>Kéo và Thả: Quy trình nghiệp vụ/Biểu mẫu - eForms/ Rules Engine mạnh mẽ theo chuẩn quốc tế BPMN và DMN.</a:t>
            </a:r>
            <a:endParaRPr sz="1600">
              <a:solidFill>
                <a:srgbClr val="000000"/>
              </a:solidFill>
            </a:endParaRPr>
          </a:p>
          <a:p>
            <a:pPr indent="-330200" lvl="0" marL="457200" rtl="0" algn="just">
              <a:lnSpc>
                <a:spcPct val="100000"/>
              </a:lnSpc>
              <a:spcBef>
                <a:spcPts val="0"/>
              </a:spcBef>
              <a:spcAft>
                <a:spcPts val="0"/>
              </a:spcAft>
              <a:buClr>
                <a:srgbClr val="000000"/>
              </a:buClr>
              <a:buSzPts val="1600"/>
              <a:buChar char="-"/>
            </a:pPr>
            <a:r>
              <a:rPr lang="vi" sz="1600">
                <a:solidFill>
                  <a:srgbClr val="000000"/>
                </a:solidFill>
              </a:rPr>
              <a:t>Hỗ trợ hơn 300 tiêu chuẩn thông tin và truyền thông, giúp kết nối iOTs, AI, cloud..</a:t>
            </a:r>
            <a:endParaRPr sz="1600">
              <a:solidFill>
                <a:srgbClr val="000000"/>
              </a:solidFill>
            </a:endParaRPr>
          </a:p>
          <a:p>
            <a:pPr indent="-330200" lvl="0" marL="457200" rtl="0" algn="just">
              <a:lnSpc>
                <a:spcPct val="100000"/>
              </a:lnSpc>
              <a:spcBef>
                <a:spcPts val="0"/>
              </a:spcBef>
              <a:spcAft>
                <a:spcPts val="0"/>
              </a:spcAft>
              <a:buClr>
                <a:srgbClr val="000000"/>
              </a:buClr>
              <a:buSzPts val="1600"/>
              <a:buChar char="-"/>
            </a:pPr>
            <a:r>
              <a:rPr lang="vi" sz="1600">
                <a:solidFill>
                  <a:srgbClr val="000000"/>
                </a:solidFill>
              </a:rPr>
              <a:t>Hướng module Lego, dễ dàng mở rộng kiến trúc hệ thống.</a:t>
            </a:r>
            <a:endParaRPr sz="1600">
              <a:solidFill>
                <a:srgbClr val="000000"/>
              </a:solidFill>
            </a:endParaRPr>
          </a:p>
          <a:p>
            <a:pPr indent="-330200" lvl="0" marL="457200" rtl="0" algn="just">
              <a:lnSpc>
                <a:spcPct val="100000"/>
              </a:lnSpc>
              <a:spcBef>
                <a:spcPts val="0"/>
              </a:spcBef>
              <a:spcAft>
                <a:spcPts val="0"/>
              </a:spcAft>
              <a:buClr>
                <a:srgbClr val="000000"/>
              </a:buClr>
              <a:buSzPts val="1600"/>
              <a:buChar char="-"/>
            </a:pPr>
            <a:r>
              <a:rPr lang="vi" sz="1600">
                <a:solidFill>
                  <a:srgbClr val="000000"/>
                </a:solidFill>
              </a:rPr>
              <a:t>Bảo mật đa phương thức, dựa trên Java và framework Springboot</a:t>
            </a:r>
            <a:endParaRPr sz="1600">
              <a:solidFill>
                <a:srgbClr val="000000"/>
              </a:solidFill>
            </a:endParaRPr>
          </a:p>
          <a:p>
            <a:pPr indent="-330200" lvl="0" marL="457200" rtl="0" algn="just">
              <a:lnSpc>
                <a:spcPct val="100000"/>
              </a:lnSpc>
              <a:spcBef>
                <a:spcPts val="0"/>
              </a:spcBef>
              <a:spcAft>
                <a:spcPts val="0"/>
              </a:spcAft>
              <a:buClr>
                <a:srgbClr val="000000"/>
              </a:buClr>
              <a:buSzPts val="1600"/>
              <a:buChar char="-"/>
            </a:pPr>
            <a:r>
              <a:rPr lang="vi" sz="1600">
                <a:solidFill>
                  <a:srgbClr val="000000"/>
                </a:solidFill>
              </a:rPr>
              <a:t>Web-base, hỗ trợ đa nền tảng PC, Smartphone, Máy tính bảng.</a:t>
            </a:r>
            <a:endParaRPr sz="1600">
              <a:solidFill>
                <a:srgbClr val="000000"/>
              </a:solidFill>
            </a:endParaRPr>
          </a:p>
          <a:p>
            <a:pPr indent="0" lvl="0" marL="0" rtl="0" algn="just">
              <a:lnSpc>
                <a:spcPct val="100000"/>
              </a:lnSpc>
              <a:spcBef>
                <a:spcPts val="300"/>
              </a:spcBef>
              <a:spcAft>
                <a:spcPts val="0"/>
              </a:spcAft>
              <a:buNone/>
            </a:pPr>
            <a:r>
              <a:t/>
            </a:r>
            <a:endParaRPr sz="1600">
              <a:solidFill>
                <a:srgbClr val="000000"/>
              </a:solidFill>
            </a:endParaRPr>
          </a:p>
        </p:txBody>
      </p:sp>
      <p:sp>
        <p:nvSpPr>
          <p:cNvPr id="330" name="Google Shape;330;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vi"/>
              <a:t>‹#›</a:t>
            </a:fld>
            <a:endParaRPr/>
          </a:p>
        </p:txBody>
      </p:sp>
      <p:pic>
        <p:nvPicPr>
          <p:cNvPr id="331" name="Google Shape;331;p43"/>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
        <p:nvSpPr>
          <p:cNvPr id="332" name="Google Shape;332;p43"/>
          <p:cNvSpPr txBox="1"/>
          <p:nvPr>
            <p:ph type="title"/>
          </p:nvPr>
        </p:nvSpPr>
        <p:spPr>
          <a:xfrm>
            <a:off x="337325" y="182525"/>
            <a:ext cx="7227600" cy="690600"/>
          </a:xfrm>
          <a:prstGeom prst="rect">
            <a:avLst/>
          </a:prstGeom>
          <a:noFill/>
          <a:ln>
            <a:noFill/>
          </a:ln>
        </p:spPr>
        <p:txBody>
          <a:bodyPr anchorCtr="0" anchor="t" bIns="17150" lIns="34275" spcFirstLastPara="1" rIns="34275" wrap="square" tIns="17150">
            <a:noAutofit/>
          </a:bodyPr>
          <a:lstStyle/>
          <a:p>
            <a:pPr indent="0" lvl="0" marL="0" marR="12700" rtl="0" algn="l">
              <a:spcBef>
                <a:spcPts val="0"/>
              </a:spcBef>
              <a:spcAft>
                <a:spcPts val="0"/>
              </a:spcAft>
              <a:buClr>
                <a:schemeClr val="dk1"/>
              </a:buClr>
              <a:buSzPts val="2500"/>
              <a:buFont typeface="Arial"/>
              <a:buNone/>
            </a:pPr>
            <a:r>
              <a:rPr lang="vi" sz="2500">
                <a:solidFill>
                  <a:srgbClr val="F26F21"/>
                </a:solidFill>
                <a:latin typeface="Roboto"/>
                <a:ea typeface="Roboto"/>
                <a:cs typeface="Roboto"/>
                <a:sym typeface="Roboto"/>
              </a:rPr>
              <a:t>Giải pháp - Lợi ích của Movan ISO - Tổng quan</a:t>
            </a:r>
            <a:endParaRPr sz="2500">
              <a:solidFill>
                <a:srgbClr val="F26F21"/>
              </a:solidFill>
              <a:latin typeface="Roboto"/>
              <a:ea typeface="Roboto"/>
              <a:cs typeface="Roboto"/>
              <a:sym typeface="Roboto"/>
            </a:endParaRPr>
          </a:p>
          <a:p>
            <a:pPr indent="0" lvl="0" marL="0" rtl="0" algn="l">
              <a:spcBef>
                <a:spcPts val="0"/>
              </a:spcBef>
              <a:spcAft>
                <a:spcPts val="0"/>
              </a:spcAft>
              <a:buClr>
                <a:schemeClr val="dk1"/>
              </a:buClr>
              <a:buSzPts val="2500"/>
              <a:buFont typeface="Arial"/>
              <a:buNone/>
            </a:pPr>
            <a:r>
              <a:rPr b="1" lang="vi" sz="1400">
                <a:solidFill>
                  <a:srgbClr val="F26F21"/>
                </a:solidFill>
                <a:latin typeface="Open Sans"/>
                <a:ea typeface="Open Sans"/>
                <a:cs typeface="Open Sans"/>
                <a:sym typeface="Open Sans"/>
              </a:rPr>
              <a:t>Tận hưởng năng suất làm việc với Movan ISO</a:t>
            </a:r>
            <a:endParaRPr b="1" sz="1400">
              <a:solidFill>
                <a:srgbClr val="F26F21"/>
              </a:solidFill>
              <a:latin typeface="Open Sans"/>
              <a:ea typeface="Open Sans"/>
              <a:cs typeface="Open Sans"/>
              <a:sym typeface="Open Sans"/>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vi"/>
              <a:t>‹#›</a:t>
            </a:fld>
            <a:endParaRPr/>
          </a:p>
        </p:txBody>
      </p:sp>
      <p:sp>
        <p:nvSpPr>
          <p:cNvPr id="338" name="Google Shape;338;p44"/>
          <p:cNvSpPr/>
          <p:nvPr/>
        </p:nvSpPr>
        <p:spPr>
          <a:xfrm>
            <a:off x="1309675" y="857250"/>
            <a:ext cx="1317600" cy="38058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9" name="Google Shape;339;p44"/>
          <p:cNvCxnSpPr/>
          <p:nvPr/>
        </p:nvCxnSpPr>
        <p:spPr>
          <a:xfrm flipH="1">
            <a:off x="1319720" y="887295"/>
            <a:ext cx="1297500" cy="3745800"/>
          </a:xfrm>
          <a:prstGeom prst="straightConnector1">
            <a:avLst/>
          </a:prstGeom>
          <a:noFill/>
          <a:ln cap="flat" cmpd="sng" w="9525">
            <a:solidFill>
              <a:schemeClr val="dk2"/>
            </a:solidFill>
            <a:prstDash val="solid"/>
            <a:round/>
            <a:headEnd len="med" w="med" type="none"/>
            <a:tailEnd len="med" w="med" type="none"/>
          </a:ln>
        </p:spPr>
      </p:cxnSp>
      <p:sp>
        <p:nvSpPr>
          <p:cNvPr id="340" name="Google Shape;340;p44"/>
          <p:cNvSpPr txBox="1"/>
          <p:nvPr/>
        </p:nvSpPr>
        <p:spPr>
          <a:xfrm>
            <a:off x="1319673" y="1089893"/>
            <a:ext cx="111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Times New Roman"/>
                <a:ea typeface="Times New Roman"/>
                <a:cs typeface="Times New Roman"/>
                <a:sym typeface="Times New Roman"/>
              </a:rPr>
              <a:t>Nghiệp vụ</a:t>
            </a:r>
            <a:endParaRPr>
              <a:latin typeface="Times New Roman"/>
              <a:ea typeface="Times New Roman"/>
              <a:cs typeface="Times New Roman"/>
              <a:sym typeface="Times New Roman"/>
            </a:endParaRPr>
          </a:p>
        </p:txBody>
      </p:sp>
      <p:sp>
        <p:nvSpPr>
          <p:cNvPr id="341" name="Google Shape;341;p44"/>
          <p:cNvSpPr txBox="1"/>
          <p:nvPr/>
        </p:nvSpPr>
        <p:spPr>
          <a:xfrm>
            <a:off x="1502102" y="3892539"/>
            <a:ext cx="111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Times New Roman"/>
                <a:ea typeface="Times New Roman"/>
                <a:cs typeface="Times New Roman"/>
                <a:sym typeface="Times New Roman"/>
              </a:rPr>
              <a:t>CNTT</a:t>
            </a:r>
            <a:endParaRPr>
              <a:latin typeface="Times New Roman"/>
              <a:ea typeface="Times New Roman"/>
              <a:cs typeface="Times New Roman"/>
              <a:sym typeface="Times New Roman"/>
            </a:endParaRPr>
          </a:p>
        </p:txBody>
      </p:sp>
      <p:sp>
        <p:nvSpPr>
          <p:cNvPr id="342" name="Google Shape;342;p44"/>
          <p:cNvSpPr/>
          <p:nvPr/>
        </p:nvSpPr>
        <p:spPr>
          <a:xfrm>
            <a:off x="2779413" y="857250"/>
            <a:ext cx="3618600" cy="7692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Thiết kế Quy trình nghiệp vụ</a:t>
            </a:r>
            <a:endParaRPr>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và Mô phỏng</a:t>
            </a:r>
            <a:endParaRPr>
              <a:solidFill>
                <a:schemeClr val="lt1"/>
              </a:solidFill>
              <a:latin typeface="Times New Roman"/>
              <a:ea typeface="Times New Roman"/>
              <a:cs typeface="Times New Roman"/>
              <a:sym typeface="Times New Roman"/>
            </a:endParaRPr>
          </a:p>
        </p:txBody>
      </p:sp>
      <p:sp>
        <p:nvSpPr>
          <p:cNvPr id="343" name="Google Shape;343;p44"/>
          <p:cNvSpPr/>
          <p:nvPr/>
        </p:nvSpPr>
        <p:spPr>
          <a:xfrm>
            <a:off x="2779413" y="2651775"/>
            <a:ext cx="3618600" cy="524400"/>
          </a:xfrm>
          <a:prstGeom prst="rect">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Tạo Ứng dụng/PDCA</a:t>
            </a:r>
            <a:endParaRPr>
              <a:latin typeface="Times New Roman"/>
              <a:ea typeface="Times New Roman"/>
              <a:cs typeface="Times New Roman"/>
              <a:sym typeface="Times New Roman"/>
            </a:endParaRPr>
          </a:p>
        </p:txBody>
      </p:sp>
      <p:sp>
        <p:nvSpPr>
          <p:cNvPr id="344" name="Google Shape;344;p44"/>
          <p:cNvSpPr/>
          <p:nvPr/>
        </p:nvSpPr>
        <p:spPr>
          <a:xfrm>
            <a:off x="2779413" y="3192211"/>
            <a:ext cx="3618600" cy="5244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Giám sát Hiệu suất và Đo lường hiệu suất</a:t>
            </a:r>
            <a:endParaRPr>
              <a:latin typeface="Times New Roman"/>
              <a:ea typeface="Times New Roman"/>
              <a:cs typeface="Times New Roman"/>
              <a:sym typeface="Times New Roman"/>
            </a:endParaRPr>
          </a:p>
        </p:txBody>
      </p:sp>
      <p:sp>
        <p:nvSpPr>
          <p:cNvPr id="345" name="Google Shape;345;p44"/>
          <p:cNvSpPr/>
          <p:nvPr/>
        </p:nvSpPr>
        <p:spPr>
          <a:xfrm>
            <a:off x="2779413" y="3716658"/>
            <a:ext cx="3618600" cy="9465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Dịch vụ Tích hợp</a:t>
            </a:r>
            <a:endParaRPr>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EAI/SOA</a:t>
            </a:r>
            <a:endParaRPr>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với ESB</a:t>
            </a:r>
            <a:endParaRPr>
              <a:latin typeface="Times New Roman"/>
              <a:ea typeface="Times New Roman"/>
              <a:cs typeface="Times New Roman"/>
              <a:sym typeface="Times New Roman"/>
            </a:endParaRPr>
          </a:p>
        </p:txBody>
      </p:sp>
      <p:sp>
        <p:nvSpPr>
          <p:cNvPr id="346" name="Google Shape;346;p44"/>
          <p:cNvSpPr/>
          <p:nvPr/>
        </p:nvSpPr>
        <p:spPr>
          <a:xfrm>
            <a:off x="6516726" y="857250"/>
            <a:ext cx="1317600" cy="38058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4"/>
          <p:cNvSpPr txBox="1"/>
          <p:nvPr/>
        </p:nvSpPr>
        <p:spPr>
          <a:xfrm>
            <a:off x="6550058" y="1844385"/>
            <a:ext cx="1238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vi">
                <a:latin typeface="Times New Roman"/>
                <a:ea typeface="Times New Roman"/>
                <a:cs typeface="Times New Roman"/>
                <a:sym typeface="Times New Roman"/>
              </a:rPr>
              <a:t>Rules Engine với Nghiệp vụ và CNTT</a:t>
            </a:r>
            <a:endParaRPr>
              <a:latin typeface="Times New Roman"/>
              <a:ea typeface="Times New Roman"/>
              <a:cs typeface="Times New Roman"/>
              <a:sym typeface="Times New Roman"/>
            </a:endParaRPr>
          </a:p>
        </p:txBody>
      </p:sp>
      <p:sp>
        <p:nvSpPr>
          <p:cNvPr id="348" name="Google Shape;348;p44"/>
          <p:cNvSpPr/>
          <p:nvPr/>
        </p:nvSpPr>
        <p:spPr>
          <a:xfrm>
            <a:off x="2779413" y="2147048"/>
            <a:ext cx="3618600" cy="5244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vi">
                <a:solidFill>
                  <a:schemeClr val="lt1"/>
                </a:solidFill>
                <a:latin typeface="Times New Roman"/>
                <a:ea typeface="Times New Roman"/>
                <a:cs typeface="Times New Roman"/>
                <a:sym typeface="Times New Roman"/>
              </a:rPr>
              <a:t>Bảo mật</a:t>
            </a:r>
            <a:endParaRPr>
              <a:latin typeface="Times New Roman"/>
              <a:ea typeface="Times New Roman"/>
              <a:cs typeface="Times New Roman"/>
              <a:sym typeface="Times New Roman"/>
            </a:endParaRPr>
          </a:p>
        </p:txBody>
      </p:sp>
      <p:sp>
        <p:nvSpPr>
          <p:cNvPr id="349" name="Google Shape;349;p44"/>
          <p:cNvSpPr/>
          <p:nvPr/>
        </p:nvSpPr>
        <p:spPr>
          <a:xfrm>
            <a:off x="2779413" y="1626332"/>
            <a:ext cx="3618600" cy="524400"/>
          </a:xfrm>
          <a:prstGeom prst="rect">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vi">
                <a:solidFill>
                  <a:schemeClr val="lt1"/>
                </a:solidFill>
                <a:latin typeface="Times New Roman"/>
                <a:ea typeface="Times New Roman"/>
                <a:cs typeface="Times New Roman"/>
                <a:sym typeface="Times New Roman"/>
              </a:rPr>
              <a:t>eForm</a:t>
            </a:r>
            <a:endParaRPr b="1">
              <a:solidFill>
                <a:schemeClr val="lt1"/>
              </a:solidFill>
              <a:latin typeface="Times New Roman"/>
              <a:ea typeface="Times New Roman"/>
              <a:cs typeface="Times New Roman"/>
              <a:sym typeface="Times New Roman"/>
            </a:endParaRPr>
          </a:p>
        </p:txBody>
      </p:sp>
      <p:pic>
        <p:nvPicPr>
          <p:cNvPr id="350" name="Google Shape;350;p44"/>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
        <p:nvSpPr>
          <p:cNvPr id="351" name="Google Shape;351;p44"/>
          <p:cNvSpPr txBox="1"/>
          <p:nvPr>
            <p:ph type="title"/>
          </p:nvPr>
        </p:nvSpPr>
        <p:spPr>
          <a:xfrm>
            <a:off x="571950" y="100675"/>
            <a:ext cx="8878800" cy="402600"/>
          </a:xfrm>
          <a:prstGeom prst="rect">
            <a:avLst/>
          </a:prstGeom>
          <a:noFill/>
          <a:ln>
            <a:noFill/>
          </a:ln>
        </p:spPr>
        <p:txBody>
          <a:bodyPr anchorCtr="0" anchor="t" bIns="17150" lIns="34275" spcFirstLastPara="1" rIns="34275" wrap="square" tIns="17150">
            <a:noAutofit/>
          </a:bodyPr>
          <a:lstStyle/>
          <a:p>
            <a:pPr indent="0" lvl="0" marL="0" marR="12700" rtl="0" algn="l">
              <a:spcBef>
                <a:spcPts val="0"/>
              </a:spcBef>
              <a:spcAft>
                <a:spcPts val="0"/>
              </a:spcAft>
              <a:buClr>
                <a:schemeClr val="dk1"/>
              </a:buClr>
              <a:buSzPts val="2500"/>
              <a:buFont typeface="Arial"/>
              <a:buNone/>
            </a:pPr>
            <a:r>
              <a:rPr lang="vi" sz="2500">
                <a:solidFill>
                  <a:srgbClr val="F26F21"/>
                </a:solidFill>
                <a:latin typeface="Roboto"/>
                <a:ea typeface="Roboto"/>
                <a:cs typeface="Roboto"/>
                <a:sym typeface="Roboto"/>
              </a:rPr>
              <a:t>Giải pháp - Lợi ích của Movan ISO - Tổng quan</a:t>
            </a:r>
            <a:endParaRPr sz="2500">
              <a:solidFill>
                <a:srgbClr val="F26F21"/>
              </a:solidFill>
              <a:latin typeface="Open Sans"/>
              <a:ea typeface="Open Sans"/>
              <a:cs typeface="Open Sans"/>
              <a:sym typeface="Open Sans"/>
            </a:endParaRPr>
          </a:p>
          <a:p>
            <a:pPr indent="0" lvl="0" marL="0" rtl="0" algn="l">
              <a:spcBef>
                <a:spcPts val="0"/>
              </a:spcBef>
              <a:spcAft>
                <a:spcPts val="0"/>
              </a:spcAft>
              <a:buNone/>
            </a:pPr>
            <a:r>
              <a:rPr lang="vi" sz="1500">
                <a:solidFill>
                  <a:srgbClr val="0000FF"/>
                </a:solidFill>
              </a:rPr>
              <a:t>CẤU TRÚC BPMS CHÍNH CỦA MOVAN ISO</a:t>
            </a:r>
            <a:endParaRPr sz="1500">
              <a:solidFill>
                <a:srgbClr val="0000FF"/>
              </a:solidFill>
            </a:endParaRPr>
          </a:p>
          <a:p>
            <a:pPr indent="0" lvl="0" marL="0" rtl="0" algn="l">
              <a:spcBef>
                <a:spcPts val="0"/>
              </a:spcBef>
              <a:spcAft>
                <a:spcPts val="0"/>
              </a:spcAft>
              <a:buClr>
                <a:schemeClr val="dk1"/>
              </a:buClr>
              <a:buSzPts val="2500"/>
              <a:buFont typeface="Arial"/>
              <a:buNone/>
            </a:pPr>
            <a:r>
              <a:t/>
            </a:r>
            <a:endParaRPr sz="1400">
              <a:latin typeface="Open Sans"/>
              <a:ea typeface="Open Sans"/>
              <a:cs typeface="Open Sans"/>
              <a:sym typeface="Open Sans"/>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5"/>
          <p:cNvSpPr txBox="1"/>
          <p:nvPr/>
        </p:nvSpPr>
        <p:spPr>
          <a:xfrm>
            <a:off x="4135750" y="1125550"/>
            <a:ext cx="4581600" cy="3353400"/>
          </a:xfrm>
          <a:prstGeom prst="rect">
            <a:avLst/>
          </a:prstGeom>
          <a:noFill/>
          <a:ln>
            <a:noFill/>
          </a:ln>
        </p:spPr>
        <p:txBody>
          <a:bodyPr anchorCtr="0" anchor="t" bIns="34275" lIns="34275" spcFirstLastPara="1" rIns="34275" wrap="square" tIns="34275">
            <a:noAutofit/>
          </a:bodyPr>
          <a:lstStyle/>
          <a:p>
            <a:pPr indent="0" lvl="0" marL="0" marR="0" rtl="0" algn="just">
              <a:lnSpc>
                <a:spcPct val="115000"/>
              </a:lnSpc>
              <a:spcBef>
                <a:spcPts val="0"/>
              </a:spcBef>
              <a:spcAft>
                <a:spcPts val="0"/>
              </a:spcAft>
              <a:buClr>
                <a:srgbClr val="000000"/>
              </a:buClr>
              <a:buSzPts val="1400"/>
              <a:buFont typeface="Arial"/>
              <a:buNone/>
            </a:pPr>
            <a:r>
              <a:rPr b="0" i="0" lang="vi" sz="1400" u="none" cap="none" strike="noStrike">
                <a:solidFill>
                  <a:srgbClr val="222222"/>
                </a:solidFill>
                <a:latin typeface="Arial"/>
                <a:ea typeface="Arial"/>
                <a:cs typeface="Arial"/>
                <a:sym typeface="Arial"/>
              </a:rPr>
              <a:t>Điểm nổi bật của phần mềm </a:t>
            </a:r>
            <a:r>
              <a:rPr b="1" i="0" lang="vi" sz="1400" u="none" cap="none" strike="noStrike">
                <a:solidFill>
                  <a:srgbClr val="222222"/>
                </a:solidFill>
                <a:latin typeface="Arial"/>
                <a:ea typeface="Arial"/>
                <a:cs typeface="Arial"/>
                <a:sym typeface="Arial"/>
              </a:rPr>
              <a:t>Movan ISO</a:t>
            </a:r>
            <a:r>
              <a:rPr b="0" i="0" lang="vi" sz="1400" u="none" cap="none" strike="noStrike">
                <a:solidFill>
                  <a:srgbClr val="222222"/>
                </a:solidFill>
                <a:latin typeface="Arial"/>
                <a:ea typeface="Arial"/>
                <a:cs typeface="Arial"/>
                <a:sym typeface="Arial"/>
              </a:rPr>
              <a:t>: </a:t>
            </a:r>
            <a:endParaRPr b="1" i="1" sz="1400" u="none" cap="none" strike="noStrike">
              <a:solidFill>
                <a:srgbClr val="222222"/>
              </a:solidFill>
              <a:latin typeface="Arial"/>
              <a:ea typeface="Arial"/>
              <a:cs typeface="Arial"/>
              <a:sym typeface="Arial"/>
            </a:endParaRPr>
          </a:p>
          <a:p>
            <a:pPr indent="-317500" lvl="0" marL="457200" marR="0" rtl="0" algn="just">
              <a:lnSpc>
                <a:spcPct val="115000"/>
              </a:lnSpc>
              <a:spcBef>
                <a:spcPts val="0"/>
              </a:spcBef>
              <a:spcAft>
                <a:spcPts val="0"/>
              </a:spcAft>
              <a:buClr>
                <a:schemeClr val="dk1"/>
              </a:buClr>
              <a:buSzPts val="1400"/>
              <a:buFont typeface="Arial"/>
              <a:buChar char="-"/>
            </a:pPr>
            <a:r>
              <a:rPr b="1" i="1" lang="vi" sz="1400" u="none" cap="none" strike="noStrike">
                <a:solidFill>
                  <a:srgbClr val="222222"/>
                </a:solidFill>
                <a:latin typeface="Arial"/>
                <a:ea typeface="Arial"/>
                <a:cs typeface="Arial"/>
                <a:sym typeface="Arial"/>
              </a:rPr>
              <a:t>Tự động hóa Quy trình kinh doanh </a:t>
            </a:r>
            <a:r>
              <a:rPr b="0" i="1" lang="vi" sz="1400" u="none" cap="none" strike="noStrike">
                <a:solidFill>
                  <a:srgbClr val="222222"/>
                </a:solidFill>
                <a:latin typeface="Arial"/>
                <a:ea typeface="Arial"/>
                <a:cs typeface="Arial"/>
                <a:sym typeface="Arial"/>
              </a:rPr>
              <a:t>(theo tiêu chuẩn </a:t>
            </a:r>
            <a:r>
              <a:rPr b="0" i="1" lang="vi" sz="1400" u="none" cap="none" strike="noStrike">
                <a:solidFill>
                  <a:schemeClr val="dk1"/>
                </a:solidFill>
                <a:latin typeface="Arial"/>
                <a:ea typeface="Arial"/>
                <a:cs typeface="Arial"/>
                <a:sym typeface="Arial"/>
              </a:rPr>
              <a:t>ISO 19510 - BPMN 2.0</a:t>
            </a:r>
            <a:r>
              <a:rPr b="0" i="1" lang="vi" sz="1400" u="none" cap="none" strike="noStrike">
                <a:solidFill>
                  <a:srgbClr val="222222"/>
                </a:solidFill>
                <a:latin typeface="Arial"/>
                <a:ea typeface="Arial"/>
                <a:cs typeface="Arial"/>
                <a:sym typeface="Arial"/>
              </a:rPr>
              <a:t>), bảng hỗ trợ gợi ý ra quyết định(DMN)</a:t>
            </a:r>
            <a:endParaRPr b="0" i="0" sz="1400" u="none" cap="none" strike="noStrike">
              <a:solidFill>
                <a:srgbClr val="222222"/>
              </a:solidFill>
              <a:latin typeface="Arial"/>
              <a:ea typeface="Arial"/>
              <a:cs typeface="Arial"/>
              <a:sym typeface="Arial"/>
            </a:endParaRPr>
          </a:p>
          <a:p>
            <a:pPr indent="-317500" lvl="0" marL="457200" marR="0" rtl="0" algn="just">
              <a:lnSpc>
                <a:spcPct val="115000"/>
              </a:lnSpc>
              <a:spcBef>
                <a:spcPts val="0"/>
              </a:spcBef>
              <a:spcAft>
                <a:spcPts val="0"/>
              </a:spcAft>
              <a:buClr>
                <a:srgbClr val="222222"/>
              </a:buClr>
              <a:buSzPts val="1400"/>
              <a:buFont typeface="Arial"/>
              <a:buChar char="-"/>
            </a:pPr>
            <a:r>
              <a:rPr b="0" i="0" lang="vi" sz="1400" u="none" cap="none" strike="noStrike">
                <a:solidFill>
                  <a:srgbClr val="222222"/>
                </a:solidFill>
                <a:latin typeface="Arial"/>
                <a:ea typeface="Arial"/>
                <a:cs typeface="Arial"/>
                <a:sym typeface="Arial"/>
              </a:rPr>
              <a:t>Số hóa</a:t>
            </a:r>
            <a:r>
              <a:rPr b="1" i="0" lang="vi" sz="1400" u="none" cap="none" strike="noStrike">
                <a:solidFill>
                  <a:srgbClr val="222222"/>
                </a:solidFill>
                <a:latin typeface="Arial"/>
                <a:ea typeface="Arial"/>
                <a:cs typeface="Arial"/>
                <a:sym typeface="Arial"/>
              </a:rPr>
              <a:t> Tài liệu </a:t>
            </a:r>
            <a:r>
              <a:rPr b="0" i="0" lang="vi" sz="1400" u="none" cap="none" strike="noStrike">
                <a:solidFill>
                  <a:srgbClr val="222222"/>
                </a:solidFill>
                <a:latin typeface="Arial"/>
                <a:ea typeface="Arial"/>
                <a:cs typeface="Arial"/>
                <a:sym typeface="Arial"/>
              </a:rPr>
              <a:t>(biểu mẫu, tập tin đính kèm)</a:t>
            </a:r>
            <a:endParaRPr b="0" i="1" sz="1400" u="none" cap="none" strike="noStrike">
              <a:solidFill>
                <a:srgbClr val="222222"/>
              </a:solidFill>
              <a:latin typeface="Arial"/>
              <a:ea typeface="Arial"/>
              <a:cs typeface="Arial"/>
              <a:sym typeface="Arial"/>
            </a:endParaRPr>
          </a:p>
          <a:p>
            <a:pPr indent="-317500" lvl="0" marL="457200" marR="0" rtl="0" algn="just">
              <a:lnSpc>
                <a:spcPct val="115000"/>
              </a:lnSpc>
              <a:spcBef>
                <a:spcPts val="0"/>
              </a:spcBef>
              <a:spcAft>
                <a:spcPts val="0"/>
              </a:spcAft>
              <a:buClr>
                <a:srgbClr val="222222"/>
              </a:buClr>
              <a:buSzPts val="1400"/>
              <a:buFont typeface="Arial"/>
              <a:buChar char="-"/>
            </a:pPr>
            <a:r>
              <a:rPr b="0" i="0" lang="vi" sz="1400" u="none" cap="none" strike="noStrike">
                <a:solidFill>
                  <a:srgbClr val="222222"/>
                </a:solidFill>
                <a:latin typeface="Arial"/>
                <a:ea typeface="Arial"/>
                <a:cs typeface="Arial"/>
                <a:sym typeface="Arial"/>
              </a:rPr>
              <a:t>Tư duy theo </a:t>
            </a:r>
            <a:r>
              <a:rPr b="1" i="0" lang="vi" sz="1400" u="none" cap="none" strike="noStrike">
                <a:solidFill>
                  <a:srgbClr val="222222"/>
                </a:solidFill>
                <a:latin typeface="Arial"/>
                <a:ea typeface="Arial"/>
                <a:cs typeface="Arial"/>
                <a:sym typeface="Arial"/>
              </a:rPr>
              <a:t>PDCA, c</a:t>
            </a:r>
            <a:r>
              <a:rPr b="1" lang="vi">
                <a:solidFill>
                  <a:srgbClr val="222222"/>
                </a:solidFill>
              </a:rPr>
              <a:t>ải tiến liên tục</a:t>
            </a:r>
            <a:endParaRPr b="1" i="0" sz="1400" u="none" cap="none" strike="noStrike">
              <a:solidFill>
                <a:srgbClr val="222222"/>
              </a:solidFill>
              <a:latin typeface="Arial"/>
              <a:ea typeface="Arial"/>
              <a:cs typeface="Arial"/>
              <a:sym typeface="Arial"/>
            </a:endParaRPr>
          </a:p>
          <a:p>
            <a:pPr indent="-317500" lvl="0" marL="457200" marR="0" rtl="0" algn="just">
              <a:lnSpc>
                <a:spcPct val="115000"/>
              </a:lnSpc>
              <a:spcBef>
                <a:spcPts val="0"/>
              </a:spcBef>
              <a:spcAft>
                <a:spcPts val="0"/>
              </a:spcAft>
              <a:buClr>
                <a:srgbClr val="0000FF"/>
              </a:buClr>
              <a:buSzPts val="1400"/>
              <a:buFont typeface="Arial"/>
              <a:buChar char="★"/>
            </a:pPr>
            <a:r>
              <a:rPr b="1" i="0" lang="vi" sz="1400" u="none" cap="none" strike="noStrike">
                <a:solidFill>
                  <a:srgbClr val="333333"/>
                </a:solidFill>
                <a:highlight>
                  <a:schemeClr val="lt1"/>
                </a:highlight>
                <a:latin typeface="Arial"/>
                <a:ea typeface="Arial"/>
                <a:cs typeface="Arial"/>
                <a:sym typeface="Arial"/>
              </a:rPr>
              <a:t>Kết nối Con người - Quy trình - Máy móc</a:t>
            </a:r>
            <a:endParaRPr b="0" i="0" sz="1400" u="none" cap="none" strike="noStrike">
              <a:solidFill>
                <a:srgbClr val="222222"/>
              </a:solidFill>
              <a:latin typeface="Arial"/>
              <a:ea typeface="Arial"/>
              <a:cs typeface="Arial"/>
              <a:sym typeface="Arial"/>
            </a:endParaRPr>
          </a:p>
          <a:p>
            <a:pPr indent="-317500" lvl="0" marL="457200" marR="0" rtl="0" algn="just">
              <a:lnSpc>
                <a:spcPct val="115000"/>
              </a:lnSpc>
              <a:spcBef>
                <a:spcPts val="0"/>
              </a:spcBef>
              <a:spcAft>
                <a:spcPts val="0"/>
              </a:spcAft>
              <a:buClr>
                <a:srgbClr val="0000FF"/>
              </a:buClr>
              <a:buSzPts val="1400"/>
              <a:buFont typeface="Arial"/>
              <a:buChar char="★"/>
            </a:pPr>
            <a:r>
              <a:rPr b="1" i="1" lang="vi" sz="1400" u="none" cap="none" strike="noStrike">
                <a:solidFill>
                  <a:srgbClr val="222222"/>
                </a:solidFill>
                <a:latin typeface="Arial"/>
                <a:ea typeface="Arial"/>
                <a:cs typeface="Arial"/>
                <a:sym typeface="Arial"/>
              </a:rPr>
              <a:t>Chi phí hợp lý, Dễ dàng triển khai, thời gian triển khai nhanh</a:t>
            </a:r>
            <a:r>
              <a:rPr b="0" i="0" lang="vi" sz="1400" u="none" cap="none" strike="noStrike">
                <a:solidFill>
                  <a:srgbClr val="222222"/>
                </a:solidFill>
                <a:latin typeface="Arial"/>
                <a:ea typeface="Arial"/>
                <a:cs typeface="Arial"/>
                <a:sym typeface="Arial"/>
              </a:rPr>
              <a:t>.</a:t>
            </a:r>
            <a:endParaRPr b="0" i="0" sz="1400" u="none" cap="none" strike="noStrike">
              <a:solidFill>
                <a:srgbClr val="222222"/>
              </a:solidFill>
              <a:latin typeface="Arial"/>
              <a:ea typeface="Arial"/>
              <a:cs typeface="Arial"/>
              <a:sym typeface="Arial"/>
            </a:endParaRPr>
          </a:p>
          <a:p>
            <a:pPr indent="-317500" lvl="0" marL="457200" marR="0" rtl="0" algn="just">
              <a:lnSpc>
                <a:spcPct val="115000"/>
              </a:lnSpc>
              <a:spcBef>
                <a:spcPts val="0"/>
              </a:spcBef>
              <a:spcAft>
                <a:spcPts val="0"/>
              </a:spcAft>
              <a:buClr>
                <a:srgbClr val="0000FF"/>
              </a:buClr>
              <a:buSzPts val="1400"/>
              <a:buFont typeface="Arial"/>
              <a:buChar char="★"/>
            </a:pPr>
            <a:r>
              <a:rPr b="0" i="0" lang="vi" sz="1400" u="none" cap="none" strike="noStrike">
                <a:solidFill>
                  <a:srgbClr val="222222"/>
                </a:solidFill>
                <a:latin typeface="Arial"/>
                <a:ea typeface="Arial"/>
                <a:cs typeface="Arial"/>
                <a:sym typeface="Arial"/>
              </a:rPr>
              <a:t>Thân thiện </a:t>
            </a:r>
            <a:r>
              <a:rPr b="1" i="1" lang="vi" sz="1400" u="none" cap="none" strike="noStrike">
                <a:solidFill>
                  <a:srgbClr val="222222"/>
                </a:solidFill>
                <a:latin typeface="Arial"/>
                <a:ea typeface="Arial"/>
                <a:cs typeface="Arial"/>
                <a:sym typeface="Arial"/>
              </a:rPr>
              <a:t>người dùng điện thoại và thiết bị di động</a:t>
            </a:r>
            <a:r>
              <a:rPr b="0" i="0" lang="vi" sz="1400" u="none" cap="none" strike="noStrike">
                <a:solidFill>
                  <a:srgbClr val="222222"/>
                </a:solidFill>
                <a:latin typeface="Arial"/>
                <a:ea typeface="Arial"/>
                <a:cs typeface="Arial"/>
                <a:sym typeface="Arial"/>
              </a:rPr>
              <a:t>.</a:t>
            </a:r>
            <a:endParaRPr b="0" i="0" sz="1400" u="none" cap="none" strike="noStrike">
              <a:solidFill>
                <a:srgbClr val="333333"/>
              </a:solidFill>
              <a:latin typeface="Arial"/>
              <a:ea typeface="Arial"/>
              <a:cs typeface="Arial"/>
              <a:sym typeface="Arial"/>
            </a:endParaRPr>
          </a:p>
          <a:p>
            <a:pPr indent="0" lvl="0" marL="0" marR="0" rtl="0" algn="just">
              <a:lnSpc>
                <a:spcPct val="115000"/>
              </a:lnSpc>
              <a:spcBef>
                <a:spcPts val="1600"/>
              </a:spcBef>
              <a:spcAft>
                <a:spcPts val="0"/>
              </a:spcAft>
              <a:buClr>
                <a:srgbClr val="000000"/>
              </a:buClr>
              <a:buSzPts val="1200"/>
              <a:buFont typeface="Arial"/>
              <a:buNone/>
            </a:pPr>
            <a:r>
              <a:t/>
            </a:r>
            <a:endParaRPr b="0" i="0" sz="1400" u="none" cap="none" strike="noStrike">
              <a:solidFill>
                <a:srgbClr val="222222"/>
              </a:solidFill>
              <a:latin typeface="Arial"/>
              <a:ea typeface="Arial"/>
              <a:cs typeface="Arial"/>
              <a:sym typeface="Arial"/>
            </a:endParaRPr>
          </a:p>
        </p:txBody>
      </p:sp>
      <p:sp>
        <p:nvSpPr>
          <p:cNvPr id="358" name="Google Shape;358;p4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359" name="Google Shape;359;p45"/>
          <p:cNvPicPr preferRelativeResize="0"/>
          <p:nvPr/>
        </p:nvPicPr>
        <p:blipFill rotWithShape="1">
          <a:blip r:embed="rId3">
            <a:alphaModFix/>
          </a:blip>
          <a:srcRect b="0" l="0" r="0" t="0"/>
          <a:stretch/>
        </p:blipFill>
        <p:spPr>
          <a:xfrm>
            <a:off x="152400" y="1050850"/>
            <a:ext cx="3798227" cy="3364925"/>
          </a:xfrm>
          <a:prstGeom prst="rect">
            <a:avLst/>
          </a:prstGeom>
          <a:noFill/>
          <a:ln>
            <a:noFill/>
          </a:ln>
        </p:spPr>
      </p:pic>
      <p:pic>
        <p:nvPicPr>
          <p:cNvPr id="360" name="Google Shape;360;p45"/>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
        <p:nvSpPr>
          <p:cNvPr id="361" name="Google Shape;361;p45"/>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marR="12700" rtl="0" algn="l">
              <a:spcBef>
                <a:spcPts val="0"/>
              </a:spcBef>
              <a:spcAft>
                <a:spcPts val="0"/>
              </a:spcAft>
              <a:buClr>
                <a:schemeClr val="dk1"/>
              </a:buClr>
              <a:buSzPts val="2500"/>
              <a:buFont typeface="Arial"/>
              <a:buNone/>
            </a:pPr>
            <a:r>
              <a:rPr lang="vi" sz="2500">
                <a:solidFill>
                  <a:srgbClr val="F26F21"/>
                </a:solidFill>
                <a:latin typeface="Roboto"/>
                <a:ea typeface="Roboto"/>
                <a:cs typeface="Roboto"/>
                <a:sym typeface="Roboto"/>
              </a:rPr>
              <a:t>Giải pháp - Lợi ích của Movan ISO - Tổng quan</a:t>
            </a:r>
            <a:endParaRPr sz="2500">
              <a:solidFill>
                <a:srgbClr val="F26F21"/>
              </a:solidFill>
              <a:latin typeface="Open Sans"/>
              <a:ea typeface="Open Sans"/>
              <a:cs typeface="Open Sans"/>
              <a:sym typeface="Open Sans"/>
            </a:endParaRPr>
          </a:p>
          <a:p>
            <a:pPr indent="0" lvl="0" marL="0" rtl="0" algn="l">
              <a:spcBef>
                <a:spcPts val="0"/>
              </a:spcBef>
              <a:spcAft>
                <a:spcPts val="0"/>
              </a:spcAft>
              <a:buClr>
                <a:schemeClr val="dk1"/>
              </a:buClr>
              <a:buSzPts val="2500"/>
              <a:buFont typeface="Arial"/>
              <a:buNone/>
            </a:pPr>
            <a:r>
              <a:rPr lang="vi" sz="1400">
                <a:latin typeface="Open Sans"/>
                <a:ea typeface="Open Sans"/>
                <a:cs typeface="Open Sans"/>
                <a:sym typeface="Open Sans"/>
              </a:rPr>
              <a:t>Tận hưởng năng suất làm việc với Movan ISO</a:t>
            </a:r>
            <a:endParaRPr sz="1400">
              <a:latin typeface="Open Sans"/>
              <a:ea typeface="Open Sans"/>
              <a:cs typeface="Open Sans"/>
              <a:sym typeface="Open Sans"/>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367" name="Google Shape;367;p46"/>
          <p:cNvGraphicFramePr/>
          <p:nvPr/>
        </p:nvGraphicFramePr>
        <p:xfrm>
          <a:off x="529275" y="1171950"/>
          <a:ext cx="3000000" cy="3000000"/>
        </p:xfrm>
        <a:graphic>
          <a:graphicData uri="http://schemas.openxmlformats.org/drawingml/2006/table">
            <a:tbl>
              <a:tblPr>
                <a:noFill/>
                <a:tableStyleId>{3BEA2BEE-5287-4915-ABB6-0EFC6DC87494}</a:tableStyleId>
              </a:tblPr>
              <a:tblGrid>
                <a:gridCol w="3207975"/>
                <a:gridCol w="2143775"/>
                <a:gridCol w="2675875"/>
              </a:tblGrid>
              <a:tr h="3300625">
                <a:tc>
                  <a:txBody>
                    <a:bodyPr/>
                    <a:lstStyle/>
                    <a:p>
                      <a:pPr indent="0" lvl="0" marL="0" marR="0" rtl="0" algn="ctr">
                        <a:lnSpc>
                          <a:spcPct val="100000"/>
                        </a:lnSpc>
                        <a:spcBef>
                          <a:spcPts val="0"/>
                        </a:spcBef>
                        <a:spcAft>
                          <a:spcPts val="0"/>
                        </a:spcAft>
                        <a:buClr>
                          <a:srgbClr val="000000"/>
                        </a:buClr>
                        <a:buSzPts val="1400"/>
                        <a:buFont typeface="Arial"/>
                        <a:buNone/>
                      </a:pPr>
                      <a:r>
                        <a:rPr b="1" lang="vi" sz="1400" u="sng" cap="none" strike="noStrike">
                          <a:solidFill>
                            <a:srgbClr val="F26F21"/>
                          </a:solidFill>
                        </a:rPr>
                        <a:t>QUY TRÌNH</a:t>
                      </a:r>
                      <a:endParaRPr b="1" sz="1400" u="sng" cap="none" strike="noStrike">
                        <a:solidFill>
                          <a:srgbClr val="F26F21"/>
                        </a:solidFill>
                      </a:endParaRPr>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p>
                    <a:p>
                      <a:pPr indent="-304800" lvl="0" marL="457200" marR="0" rtl="0" algn="just">
                        <a:lnSpc>
                          <a:spcPct val="100000"/>
                        </a:lnSpc>
                        <a:spcBef>
                          <a:spcPts val="0"/>
                        </a:spcBef>
                        <a:spcAft>
                          <a:spcPts val="0"/>
                        </a:spcAft>
                        <a:buClr>
                          <a:schemeClr val="dk1"/>
                        </a:buClr>
                        <a:buSzPts val="1200"/>
                        <a:buFont typeface="Arial"/>
                        <a:buChar char="➢"/>
                      </a:pPr>
                      <a:r>
                        <a:rPr lang="vi" sz="1200" u="none" cap="none" strike="noStrike">
                          <a:solidFill>
                            <a:schemeClr val="dk1"/>
                          </a:solidFill>
                          <a:highlight>
                            <a:schemeClr val="lt1"/>
                          </a:highlight>
                        </a:rPr>
                        <a:t>Với </a:t>
                      </a:r>
                      <a:r>
                        <a:rPr b="1" lang="vi" sz="1200" u="none" cap="none" strike="noStrike">
                          <a:solidFill>
                            <a:schemeClr val="dk1"/>
                          </a:solidFill>
                          <a:highlight>
                            <a:schemeClr val="lt1"/>
                          </a:highlight>
                        </a:rPr>
                        <a:t>Movan ISO</a:t>
                      </a:r>
                      <a:r>
                        <a:rPr lang="vi" sz="1200" u="none" cap="none" strike="noStrike">
                          <a:solidFill>
                            <a:schemeClr val="dk1"/>
                          </a:solidFill>
                          <a:highlight>
                            <a:schemeClr val="lt1"/>
                          </a:highlight>
                        </a:rPr>
                        <a:t> dễ dàng số hóa quy trình bằng cách </a:t>
                      </a:r>
                      <a:r>
                        <a:rPr b="1" lang="vi" sz="1200" u="none" cap="none" strike="noStrike">
                          <a:solidFill>
                            <a:schemeClr val="dk1"/>
                          </a:solidFill>
                          <a:highlight>
                            <a:schemeClr val="lt1"/>
                          </a:highlight>
                        </a:rPr>
                        <a:t>Kéo &amp; Thả quy trình bằng các khối logic</a:t>
                      </a:r>
                      <a:r>
                        <a:rPr lang="vi" sz="1200" u="none" cap="none" strike="noStrike">
                          <a:solidFill>
                            <a:schemeClr val="dk1"/>
                          </a:solidFill>
                          <a:highlight>
                            <a:schemeClr val="lt1"/>
                          </a:highlight>
                        </a:rPr>
                        <a:t> linh hoạt không phải chờ thời gian lập lập trình kéo dài.</a:t>
                      </a:r>
                      <a:endParaRPr b="1" sz="1200" u="none" cap="none" strike="noStrike">
                        <a:solidFill>
                          <a:schemeClr val="dk1"/>
                        </a:solidFill>
                      </a:endParaRPr>
                    </a:p>
                    <a:p>
                      <a:pPr indent="-304800" lvl="0" marL="457200" marR="0" rtl="0" algn="just">
                        <a:lnSpc>
                          <a:spcPct val="130000"/>
                        </a:lnSpc>
                        <a:spcBef>
                          <a:spcPts val="0"/>
                        </a:spcBef>
                        <a:spcAft>
                          <a:spcPts val="0"/>
                        </a:spcAft>
                        <a:buClr>
                          <a:schemeClr val="dk1"/>
                        </a:buClr>
                        <a:buSzPts val="1200"/>
                        <a:buFont typeface="Arial"/>
                        <a:buChar char="➢"/>
                      </a:pPr>
                      <a:r>
                        <a:rPr b="1" lang="vi" sz="1200" u="none" cap="none" strike="noStrike">
                          <a:solidFill>
                            <a:schemeClr val="dk1"/>
                          </a:solidFill>
                        </a:rPr>
                        <a:t>Tự động hóa những quy trình phức tạp</a:t>
                      </a:r>
                      <a:r>
                        <a:rPr lang="vi" sz="1200" u="none" cap="none" strike="noStrike">
                          <a:solidFill>
                            <a:schemeClr val="dk1"/>
                          </a:solidFill>
                        </a:rPr>
                        <a:t>, nhiều nhánh rẽ, nhiều phòng ban, nhiều người tham gia. Phối hợp </a:t>
                      </a:r>
                      <a:r>
                        <a:rPr b="1" lang="vi" sz="1200" u="none" cap="none" strike="noStrike">
                          <a:solidFill>
                            <a:schemeClr val="dk1"/>
                          </a:solidFill>
                        </a:rPr>
                        <a:t>Quy trình</a:t>
                      </a:r>
                      <a:r>
                        <a:rPr lang="vi" sz="1200" u="none" cap="none" strike="noStrike">
                          <a:solidFill>
                            <a:schemeClr val="dk1"/>
                          </a:solidFill>
                        </a:rPr>
                        <a:t>, </a:t>
                      </a:r>
                      <a:r>
                        <a:rPr b="1" lang="vi" sz="1200" u="none" cap="none" strike="noStrike">
                          <a:solidFill>
                            <a:schemeClr val="dk1"/>
                          </a:solidFill>
                        </a:rPr>
                        <a:t>con người </a:t>
                      </a:r>
                      <a:r>
                        <a:rPr lang="vi" sz="1200" u="none" cap="none" strike="noStrike">
                          <a:solidFill>
                            <a:schemeClr val="dk1"/>
                          </a:solidFill>
                        </a:rPr>
                        <a:t>và</a:t>
                      </a:r>
                      <a:r>
                        <a:rPr b="1" lang="vi" sz="1200" u="none" cap="none" strike="noStrike">
                          <a:solidFill>
                            <a:schemeClr val="dk1"/>
                          </a:solidFill>
                        </a:rPr>
                        <a:t> máy móc thiết bị</a:t>
                      </a:r>
                      <a:r>
                        <a:rPr lang="vi" sz="1200" u="none" cap="none" strike="noStrike">
                          <a:solidFill>
                            <a:schemeClr val="dk1"/>
                          </a:solidFill>
                        </a:rPr>
                        <a:t>.</a:t>
                      </a:r>
                      <a:endParaRPr sz="1200" u="none" cap="none" strike="noStrike">
                        <a:solidFill>
                          <a:schemeClr val="dk1"/>
                        </a:solidFill>
                      </a:endParaRPr>
                    </a:p>
                    <a:p>
                      <a:pPr indent="-304800" lvl="0" marL="457200" marR="0" rtl="0" algn="just">
                        <a:lnSpc>
                          <a:spcPct val="130000"/>
                        </a:lnSpc>
                        <a:spcBef>
                          <a:spcPts val="0"/>
                        </a:spcBef>
                        <a:spcAft>
                          <a:spcPts val="0"/>
                        </a:spcAft>
                        <a:buClr>
                          <a:schemeClr val="dk1"/>
                        </a:buClr>
                        <a:buSzPts val="1200"/>
                        <a:buFont typeface="Arial"/>
                        <a:buChar char="➢"/>
                      </a:pPr>
                      <a:r>
                        <a:rPr lang="vi" sz="1200" u="none" cap="none" strike="noStrike">
                          <a:solidFill>
                            <a:schemeClr val="dk1"/>
                          </a:solidFill>
                        </a:rPr>
                        <a:t>Tự động hóa quy trình giao việc theo </a:t>
                      </a:r>
                      <a:r>
                        <a:rPr b="1" lang="vi" sz="1200" u="none" cap="none" strike="noStrike">
                          <a:solidFill>
                            <a:schemeClr val="dk1"/>
                          </a:solidFill>
                        </a:rPr>
                        <a:t>tiêu chuẩn ISO/IEC 19510 - BPMN 2.0, </a:t>
                      </a:r>
                      <a:r>
                        <a:rPr lang="vi" sz="1200" u="none" cap="none" strike="noStrike">
                          <a:solidFill>
                            <a:schemeClr val="dk1"/>
                          </a:solidFill>
                        </a:rPr>
                        <a:t>hỗ trợ </a:t>
                      </a:r>
                      <a:r>
                        <a:rPr b="1" lang="vi" sz="1200" u="none" cap="none" strike="noStrike">
                          <a:solidFill>
                            <a:schemeClr val="dk1"/>
                          </a:solidFill>
                        </a:rPr>
                        <a:t>bảng ra quyết định DMN</a:t>
                      </a:r>
                      <a:endParaRPr b="1" sz="1200" u="none" cap="none" strike="noStrike">
                        <a:solidFill>
                          <a:schemeClr val="dk1"/>
                        </a:solidFill>
                      </a:endParaRPr>
                    </a:p>
                  </a:txBody>
                  <a:tcPr marT="91425" marB="91425" marR="91425" marL="91425">
                    <a:lnL cap="flat" cmpd="sng" w="9525">
                      <a:solidFill>
                        <a:srgbClr val="9E9E9E"/>
                      </a:solidFill>
                      <a:prstDash val="dash"/>
                      <a:round/>
                      <a:headEnd len="sm" w="sm" type="none"/>
                      <a:tailEnd len="sm" w="sm" type="none"/>
                    </a:lnL>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lnB cap="flat" cmpd="sng" w="9525">
                      <a:solidFill>
                        <a:srgbClr val="9E9E9E"/>
                      </a:solidFill>
                      <a:prstDash val="dash"/>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vi" sz="1400" u="sng" cap="none" strike="noStrike">
                          <a:solidFill>
                            <a:srgbClr val="F26F21"/>
                          </a:solidFill>
                        </a:rPr>
                        <a:t>TÀI LIỆU</a:t>
                      </a:r>
                      <a:endParaRPr b="1" sz="1400" u="sng" cap="none" strike="noStrike">
                        <a:solidFill>
                          <a:srgbClr val="F26F21"/>
                        </a:solidFill>
                      </a:endParaRPr>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p>
                    <a:p>
                      <a:pPr indent="-304800" lvl="0" marL="457200" marR="0" rtl="0" algn="just">
                        <a:lnSpc>
                          <a:spcPct val="115000"/>
                        </a:lnSpc>
                        <a:spcBef>
                          <a:spcPts val="0"/>
                        </a:spcBef>
                        <a:spcAft>
                          <a:spcPts val="0"/>
                        </a:spcAft>
                        <a:buClr>
                          <a:schemeClr val="dk1"/>
                        </a:buClr>
                        <a:buSzPts val="1200"/>
                        <a:buFont typeface="Arial"/>
                        <a:buChar char="➢"/>
                      </a:pPr>
                      <a:r>
                        <a:rPr lang="vi" sz="1200" u="none" cap="none" strike="noStrike">
                          <a:solidFill>
                            <a:schemeClr val="dk1"/>
                          </a:solidFill>
                        </a:rPr>
                        <a:t>Số hóa</a:t>
                      </a:r>
                      <a:r>
                        <a:rPr b="1" lang="vi" sz="1200" u="none" cap="none" strike="noStrike">
                          <a:solidFill>
                            <a:schemeClr val="dk1"/>
                          </a:solidFill>
                        </a:rPr>
                        <a:t> Tài liệu</a:t>
                      </a:r>
                      <a:endParaRPr b="1" sz="1200" u="none" cap="none" strike="noStrike">
                        <a:solidFill>
                          <a:schemeClr val="dk1"/>
                        </a:solidFill>
                      </a:endParaRPr>
                    </a:p>
                    <a:p>
                      <a:pPr indent="-304800" lvl="0" marL="457200" marR="0" rtl="0" algn="just">
                        <a:lnSpc>
                          <a:spcPct val="115000"/>
                        </a:lnSpc>
                        <a:spcBef>
                          <a:spcPts val="0"/>
                        </a:spcBef>
                        <a:spcAft>
                          <a:spcPts val="0"/>
                        </a:spcAft>
                        <a:buClr>
                          <a:schemeClr val="dk1"/>
                        </a:buClr>
                        <a:buSzPts val="1200"/>
                        <a:buFont typeface="Arial"/>
                        <a:buChar char="➢"/>
                      </a:pPr>
                      <a:r>
                        <a:rPr lang="vi" sz="1200" u="none" cap="none" strike="noStrike">
                          <a:solidFill>
                            <a:schemeClr val="dk1"/>
                          </a:solidFill>
                        </a:rPr>
                        <a:t>Quản lý tài liệu, thông điệp, ghi chú tập trung </a:t>
                      </a:r>
                      <a:r>
                        <a:rPr b="1" lang="vi" sz="1200" u="none" cap="none" strike="noStrike">
                          <a:solidFill>
                            <a:schemeClr val="dk1"/>
                          </a:solidFill>
                        </a:rPr>
                        <a:t>ngay trong từng tác vụ công việc.</a:t>
                      </a:r>
                      <a:r>
                        <a:rPr lang="vi" sz="1200" u="none" cap="none" strike="noStrike">
                          <a:solidFill>
                            <a:schemeClr val="dk1"/>
                          </a:solidFill>
                        </a:rPr>
                        <a:t> </a:t>
                      </a:r>
                      <a:endParaRPr sz="1200" u="none" cap="none" strike="noStrike">
                        <a:solidFill>
                          <a:schemeClr val="dk1"/>
                        </a:solidFill>
                      </a:endParaRPr>
                    </a:p>
                    <a:p>
                      <a:pPr indent="-304800" lvl="0" marL="457200" marR="0" rtl="0" algn="just">
                        <a:lnSpc>
                          <a:spcPct val="115000"/>
                        </a:lnSpc>
                        <a:spcBef>
                          <a:spcPts val="0"/>
                        </a:spcBef>
                        <a:spcAft>
                          <a:spcPts val="0"/>
                        </a:spcAft>
                        <a:buClr>
                          <a:schemeClr val="dk1"/>
                        </a:buClr>
                        <a:buSzPts val="1200"/>
                        <a:buFont typeface="Arial"/>
                        <a:buChar char="➢"/>
                      </a:pPr>
                      <a:r>
                        <a:rPr lang="vi" sz="1200" u="none" cap="none" strike="noStrike">
                          <a:solidFill>
                            <a:schemeClr val="dk1"/>
                          </a:solidFill>
                        </a:rPr>
                        <a:t>Giúp Tìm kiếm, Tổng hợp,  rõ ràng, nhanh chóng.</a:t>
                      </a:r>
                      <a:endParaRPr sz="1400" u="none" cap="none" strike="noStrike">
                        <a:solidFill>
                          <a:schemeClr val="dk1"/>
                        </a:solidFill>
                      </a:endParaRPr>
                    </a:p>
                  </a:txBody>
                  <a:tcPr marT="91425" marB="91425" marR="91425" marL="91425">
                    <a:lnL cap="flat" cmpd="sng" w="9525">
                      <a:solidFill>
                        <a:srgbClr val="9E9E9E"/>
                      </a:solidFill>
                      <a:prstDash val="dash"/>
                      <a:round/>
                      <a:headEnd len="sm" w="sm" type="none"/>
                      <a:tailEnd len="sm" w="sm" type="none"/>
                    </a:lnL>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lnB cap="flat" cmpd="sng" w="9525">
                      <a:solidFill>
                        <a:srgbClr val="9E9E9E"/>
                      </a:solidFill>
                      <a:prstDash val="dash"/>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vi" sz="1400" u="sng" cap="none" strike="noStrike">
                          <a:solidFill>
                            <a:srgbClr val="F26F21"/>
                          </a:solidFill>
                        </a:rPr>
                        <a:t>PDCA LINH HOẠT</a:t>
                      </a:r>
                      <a:endParaRPr b="1" sz="1400" u="sng" cap="none" strike="noStrike">
                        <a:solidFill>
                          <a:srgbClr val="F26F21"/>
                        </a:solidFill>
                      </a:endParaRPr>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p>
                    <a:p>
                      <a:pPr indent="-304800" lvl="0" marL="457200" marR="0" rtl="0" algn="just">
                        <a:lnSpc>
                          <a:spcPct val="115000"/>
                        </a:lnSpc>
                        <a:spcBef>
                          <a:spcPts val="0"/>
                        </a:spcBef>
                        <a:spcAft>
                          <a:spcPts val="0"/>
                        </a:spcAft>
                        <a:buClr>
                          <a:schemeClr val="dk1"/>
                        </a:buClr>
                        <a:buSzPts val="1200"/>
                        <a:buFont typeface="Arial"/>
                        <a:buChar char="➢"/>
                      </a:pPr>
                      <a:r>
                        <a:rPr lang="vi" sz="1200" u="none" cap="none" strike="noStrike">
                          <a:solidFill>
                            <a:schemeClr val="dk1"/>
                          </a:solidFill>
                        </a:rPr>
                        <a:t>Bản đồ nhiệt và các báo cáo hiệu suất giúp xác định các tắc nghẽn để cải tiến quy trình có thể được thực hiện</a:t>
                      </a:r>
                      <a:endParaRPr sz="1200" u="none" cap="none" strike="noStrike">
                        <a:solidFill>
                          <a:schemeClr val="dk1"/>
                        </a:solidFill>
                      </a:endParaRPr>
                    </a:p>
                    <a:p>
                      <a:pPr indent="-304800" lvl="0" marL="457200" marR="0" rtl="0" algn="just">
                        <a:lnSpc>
                          <a:spcPct val="115000"/>
                        </a:lnSpc>
                        <a:spcBef>
                          <a:spcPts val="0"/>
                        </a:spcBef>
                        <a:spcAft>
                          <a:spcPts val="0"/>
                        </a:spcAft>
                        <a:buClr>
                          <a:schemeClr val="dk1"/>
                        </a:buClr>
                        <a:buSzPts val="1200"/>
                        <a:buFont typeface="Arial"/>
                        <a:buChar char="➢"/>
                      </a:pPr>
                      <a:r>
                        <a:rPr lang="vi" sz="1200" u="none" cap="none" strike="noStrike">
                          <a:solidFill>
                            <a:schemeClr val="dk1"/>
                          </a:solidFill>
                        </a:rPr>
                        <a:t>Cung cấp cái nhìn sâu sắc để đạt được giảm chi phí đáng kể dựa trên cải tiến liên tục của các quy trình</a:t>
                      </a:r>
                      <a:endParaRPr sz="1200" u="none" cap="none" strike="noStrike">
                        <a:solidFill>
                          <a:schemeClr val="dk1"/>
                        </a:solidFill>
                      </a:endParaRPr>
                    </a:p>
                    <a:p>
                      <a:pPr indent="-304800" lvl="0" marL="457200" marR="0" rtl="0" algn="just">
                        <a:lnSpc>
                          <a:spcPct val="115000"/>
                        </a:lnSpc>
                        <a:spcBef>
                          <a:spcPts val="0"/>
                        </a:spcBef>
                        <a:spcAft>
                          <a:spcPts val="0"/>
                        </a:spcAft>
                        <a:buClr>
                          <a:schemeClr val="dk1"/>
                        </a:buClr>
                        <a:buSzPts val="1200"/>
                        <a:buFont typeface="Arial"/>
                        <a:buChar char="➢"/>
                      </a:pPr>
                      <a:r>
                        <a:rPr lang="vi" sz="1200" u="none" cap="none" strike="noStrike">
                          <a:solidFill>
                            <a:schemeClr val="dk1"/>
                          </a:solidFill>
                        </a:rPr>
                        <a:t>Đảm bảo rằng tất cả nhân viên trong tổ chức đang thực hiện các quy trình theo cùng một cách</a:t>
                      </a:r>
                      <a:endParaRPr sz="1400" u="none" cap="none" strike="noStrike">
                        <a:solidFill>
                          <a:schemeClr val="dk1"/>
                        </a:solidFill>
                      </a:endParaRPr>
                    </a:p>
                  </a:txBody>
                  <a:tcPr marT="91425" marB="91425" marR="91425" marL="91425">
                    <a:lnL cap="flat" cmpd="sng" w="9525">
                      <a:solidFill>
                        <a:srgbClr val="9E9E9E"/>
                      </a:solidFill>
                      <a:prstDash val="dash"/>
                      <a:round/>
                      <a:headEnd len="sm" w="sm" type="none"/>
                      <a:tailEnd len="sm" w="sm" type="none"/>
                    </a:lnL>
                    <a:lnR cap="flat" cmpd="sng" w="9525">
                      <a:solidFill>
                        <a:srgbClr val="9E9E9E"/>
                      </a:solidFill>
                      <a:prstDash val="dash"/>
                      <a:round/>
                      <a:headEnd len="sm" w="sm" type="none"/>
                      <a:tailEnd len="sm" w="sm" type="none"/>
                    </a:lnR>
                    <a:lnT cap="flat" cmpd="sng" w="9525">
                      <a:solidFill>
                        <a:srgbClr val="9E9E9E"/>
                      </a:solidFill>
                      <a:prstDash val="dash"/>
                      <a:round/>
                      <a:headEnd len="sm" w="sm" type="none"/>
                      <a:tailEnd len="sm" w="sm" type="none"/>
                    </a:lnT>
                    <a:lnB cap="flat" cmpd="sng" w="9525">
                      <a:solidFill>
                        <a:srgbClr val="9E9E9E"/>
                      </a:solidFill>
                      <a:prstDash val="dash"/>
                      <a:round/>
                      <a:headEnd len="sm" w="sm" type="none"/>
                      <a:tailEnd len="sm" w="sm" type="none"/>
                    </a:lnB>
                  </a:tcPr>
                </a:tc>
              </a:tr>
            </a:tbl>
          </a:graphicData>
        </a:graphic>
      </p:graphicFrame>
      <p:sp>
        <p:nvSpPr>
          <p:cNvPr id="368" name="Google Shape;368;p46"/>
          <p:cNvSpPr txBox="1"/>
          <p:nvPr/>
        </p:nvSpPr>
        <p:spPr>
          <a:xfrm>
            <a:off x="138600" y="0"/>
            <a:ext cx="8457000" cy="535200"/>
          </a:xfrm>
          <a:prstGeom prst="rect">
            <a:avLst/>
          </a:prstGeom>
          <a:noFill/>
          <a:ln>
            <a:noFill/>
          </a:ln>
        </p:spPr>
        <p:txBody>
          <a:bodyPr anchorCtr="0" anchor="t" bIns="91425" lIns="91425" spcFirstLastPara="1" rIns="91425" wrap="square" tIns="91425">
            <a:normAutofit lnSpcReduction="10000"/>
          </a:bodyPr>
          <a:lstStyle/>
          <a:p>
            <a:pPr indent="0" lvl="0" marL="0" marR="12700" rtl="0" algn="l">
              <a:lnSpc>
                <a:spcPct val="100000"/>
              </a:lnSpc>
              <a:spcBef>
                <a:spcPts val="0"/>
              </a:spcBef>
              <a:spcAft>
                <a:spcPts val="0"/>
              </a:spcAft>
              <a:buClr>
                <a:srgbClr val="000000"/>
              </a:buClr>
              <a:buSzPts val="2500"/>
              <a:buFont typeface="Arial"/>
              <a:buNone/>
            </a:pPr>
            <a:r>
              <a:rPr b="1" lang="vi" sz="2500">
                <a:solidFill>
                  <a:srgbClr val="F26F21"/>
                </a:solidFill>
                <a:latin typeface="Roboto"/>
                <a:ea typeface="Roboto"/>
                <a:cs typeface="Roboto"/>
                <a:sym typeface="Roboto"/>
              </a:rPr>
              <a:t>Giải pháp - </a:t>
            </a:r>
            <a:r>
              <a:rPr b="1" i="0" lang="vi" sz="2500" u="none" cap="none" strike="noStrike">
                <a:solidFill>
                  <a:srgbClr val="F26F21"/>
                </a:solidFill>
                <a:latin typeface="Roboto"/>
                <a:ea typeface="Roboto"/>
                <a:cs typeface="Roboto"/>
                <a:sym typeface="Roboto"/>
              </a:rPr>
              <a:t>Lợi ích của Movan ISO - Tổng quan(ti</a:t>
            </a:r>
            <a:r>
              <a:rPr b="1" lang="vi" sz="2500">
                <a:solidFill>
                  <a:srgbClr val="F26F21"/>
                </a:solidFill>
                <a:latin typeface="Roboto"/>
                <a:ea typeface="Roboto"/>
                <a:cs typeface="Roboto"/>
                <a:sym typeface="Roboto"/>
              </a:rPr>
              <a:t>ếp theo</a:t>
            </a:r>
            <a:r>
              <a:rPr b="1" i="0" lang="vi" sz="2500" u="none" cap="none" strike="noStrike">
                <a:solidFill>
                  <a:srgbClr val="F26F21"/>
                </a:solidFill>
                <a:latin typeface="Roboto"/>
                <a:ea typeface="Roboto"/>
                <a:cs typeface="Roboto"/>
                <a:sym typeface="Roboto"/>
              </a:rPr>
              <a:t>)</a:t>
            </a:r>
            <a:endParaRPr b="0" i="0" sz="2500" u="none" cap="none" strike="noStrike">
              <a:solidFill>
                <a:schemeClr val="dk1"/>
              </a:solidFill>
              <a:latin typeface="Arial"/>
              <a:ea typeface="Arial"/>
              <a:cs typeface="Arial"/>
              <a:sym typeface="Arial"/>
            </a:endParaRPr>
          </a:p>
        </p:txBody>
      </p:sp>
      <p:sp>
        <p:nvSpPr>
          <p:cNvPr id="369" name="Google Shape;369;p46"/>
          <p:cNvSpPr txBox="1"/>
          <p:nvPr/>
        </p:nvSpPr>
        <p:spPr>
          <a:xfrm>
            <a:off x="138600" y="473650"/>
            <a:ext cx="8721600" cy="596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vi" sz="1200" u="none" cap="none" strike="noStrike">
                <a:solidFill>
                  <a:schemeClr val="dk1"/>
                </a:solidFill>
                <a:latin typeface="Arial"/>
                <a:ea typeface="Arial"/>
                <a:cs typeface="Arial"/>
                <a:sym typeface="Arial"/>
              </a:rPr>
              <a:t>Movan ISO là phần mềm trên điện toán đám mây tiêu chuẩn quốc tế được lựa chọn cho các tổ chức thực hiện các tiêu chuẩn ISO 9001, ISO 14001, ISO 45001, ISO 13485, TS 16949, ISO 22718, ISO 22000, HACCP, GMP, BRC, FSSC 22000 ..</a:t>
            </a:r>
            <a:endParaRPr b="0" i="0" sz="1200" u="none" cap="none" strike="noStrike">
              <a:solidFill>
                <a:schemeClr val="dk1"/>
              </a:solidFill>
              <a:latin typeface="Arial"/>
              <a:ea typeface="Arial"/>
              <a:cs typeface="Arial"/>
              <a:sym typeface="Arial"/>
            </a:endParaRPr>
          </a:p>
        </p:txBody>
      </p:sp>
      <p:pic>
        <p:nvPicPr>
          <p:cNvPr id="370" name="Google Shape;370;p46"/>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7"/>
          <p:cNvSpPr txBox="1"/>
          <p:nvPr/>
        </p:nvSpPr>
        <p:spPr>
          <a:xfrm>
            <a:off x="-168075" y="0"/>
            <a:ext cx="5015700" cy="534900"/>
          </a:xfrm>
          <a:prstGeom prst="rect">
            <a:avLst/>
          </a:prstGeom>
          <a:noFill/>
          <a:ln>
            <a:noFill/>
          </a:ln>
        </p:spPr>
        <p:txBody>
          <a:bodyPr anchorCtr="0" anchor="t" bIns="91425" lIns="91425" spcFirstLastPara="1" rIns="91425" wrap="square" tIns="91425">
            <a:noAutofit/>
          </a:bodyPr>
          <a:lstStyle/>
          <a:p>
            <a:pPr indent="0" lvl="0" marL="12700" marR="12700" rtl="0" algn="l">
              <a:lnSpc>
                <a:spcPct val="150000"/>
              </a:lnSpc>
              <a:spcBef>
                <a:spcPts val="0"/>
              </a:spcBef>
              <a:spcAft>
                <a:spcPts val="0"/>
              </a:spcAft>
              <a:buClr>
                <a:srgbClr val="000000"/>
              </a:buClr>
              <a:buSzPts val="1500"/>
              <a:buFont typeface="Arial"/>
              <a:buNone/>
            </a:pPr>
            <a:r>
              <a:t/>
            </a:r>
            <a:endParaRPr b="0" i="0" sz="1500" u="none" cap="none" strike="noStrike">
              <a:solidFill>
                <a:srgbClr val="666666"/>
              </a:solidFill>
              <a:highlight>
                <a:srgbClr val="FFFFFF"/>
              </a:highlight>
              <a:latin typeface="Roboto"/>
              <a:ea typeface="Roboto"/>
              <a:cs typeface="Roboto"/>
              <a:sym typeface="Roboto"/>
            </a:endParaRPr>
          </a:p>
        </p:txBody>
      </p:sp>
      <p:sp>
        <p:nvSpPr>
          <p:cNvPr id="376" name="Google Shape;376;p47"/>
          <p:cNvSpPr txBox="1"/>
          <p:nvPr/>
        </p:nvSpPr>
        <p:spPr>
          <a:xfrm>
            <a:off x="390800" y="573050"/>
            <a:ext cx="8517000" cy="2271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1" i="0" lang="vi" sz="1500" u="none" cap="none" strike="noStrike">
                <a:solidFill>
                  <a:schemeClr val="dk1"/>
                </a:solidFill>
                <a:latin typeface="Arial"/>
                <a:ea typeface="Arial"/>
                <a:cs typeface="Arial"/>
                <a:sym typeface="Arial"/>
              </a:rPr>
              <a:t>Các tính năng cơ bản của Movan ISO </a:t>
            </a:r>
            <a:endParaRPr b="0" i="0" sz="15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400"/>
              <a:buFont typeface="Arial"/>
              <a:buNone/>
            </a:pPr>
            <a:r>
              <a:rPr b="0" i="0" lang="vi" sz="1200" u="none" cap="none" strike="noStrike">
                <a:solidFill>
                  <a:schemeClr val="dk1"/>
                </a:solidFill>
                <a:latin typeface="Arial"/>
                <a:ea typeface="Arial"/>
                <a:cs typeface="Arial"/>
                <a:sym typeface="Arial"/>
              </a:rPr>
              <a:t>Ngay trong từng Quy trình/tác vụ, người dùng có thể:</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rgbClr val="0000FF"/>
              </a:buClr>
              <a:buSzPts val="1200"/>
              <a:buFont typeface="Arial"/>
              <a:buChar char="➢"/>
            </a:pPr>
            <a:r>
              <a:rPr b="0" i="0" lang="vi" sz="1200" u="none" cap="none" strike="noStrike">
                <a:solidFill>
                  <a:schemeClr val="dk1"/>
                </a:solidFill>
                <a:latin typeface="Arial"/>
                <a:ea typeface="Arial"/>
                <a:cs typeface="Arial"/>
                <a:sym typeface="Arial"/>
              </a:rPr>
              <a:t>Nhập thông tin vào form(Ví dụng như bảng yêu cầu sản xuất, đặt hàng từ khách hàng, tờ trình cần phê duyệt…)</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rgbClr val="0000FF"/>
              </a:buClr>
              <a:buSzPts val="1200"/>
              <a:buFont typeface="Arial"/>
              <a:buChar char="➢"/>
            </a:pPr>
            <a:r>
              <a:rPr b="0" i="0" lang="vi" sz="1200" u="none" cap="none" strike="noStrike">
                <a:solidFill>
                  <a:schemeClr val="dk1"/>
                </a:solidFill>
                <a:latin typeface="Arial"/>
                <a:ea typeface="Arial"/>
                <a:cs typeface="Arial"/>
                <a:sym typeface="Arial"/>
              </a:rPr>
              <a:t>Chat nhanh với người tham gia cùng tác vụ/công việc về vấn đề cần xử lý</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rgbClr val="0000FF"/>
              </a:buClr>
              <a:buSzPts val="1200"/>
              <a:buFont typeface="Arial"/>
              <a:buChar char="➢"/>
            </a:pPr>
            <a:r>
              <a:rPr b="0" i="0" lang="vi" sz="1200" u="none" cap="none" strike="noStrike">
                <a:solidFill>
                  <a:schemeClr val="dk1"/>
                </a:solidFill>
                <a:latin typeface="Arial"/>
                <a:ea typeface="Arial"/>
                <a:cs typeface="Arial"/>
                <a:sym typeface="Arial"/>
              </a:rPr>
              <a:t>Ghi chú cho người cùng thực hiện tác vụ/ sếp biết cần chú ý điểm gì, hoặc công việc tác vụ này có yêu cầu gì đặc biệt</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rgbClr val="0000FF"/>
              </a:buClr>
              <a:buSzPts val="1200"/>
              <a:buFont typeface="Arial"/>
              <a:buChar char="➢"/>
            </a:pPr>
            <a:r>
              <a:rPr b="0" i="0" lang="vi" sz="1200" u="none" cap="none" strike="noStrike">
                <a:solidFill>
                  <a:schemeClr val="dk1"/>
                </a:solidFill>
                <a:latin typeface="Arial"/>
                <a:ea typeface="Arial"/>
                <a:cs typeface="Arial"/>
                <a:sym typeface="Arial"/>
              </a:rPr>
              <a:t>Thêm người tham gia trong tác vụ </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rgbClr val="0000FF"/>
              </a:buClr>
              <a:buSzPts val="1200"/>
              <a:buFont typeface="Arial"/>
              <a:buChar char="➢"/>
            </a:pPr>
            <a:r>
              <a:rPr b="0" i="0" lang="vi" sz="1200" u="none" cap="none" strike="noStrike">
                <a:solidFill>
                  <a:schemeClr val="dk1"/>
                </a:solidFill>
                <a:latin typeface="Arial"/>
                <a:ea typeface="Arial"/>
                <a:cs typeface="Arial"/>
                <a:sym typeface="Arial"/>
              </a:rPr>
              <a:t>Lưu trữ tài liệu cho từng tác vụ và quy trình</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rgbClr val="0000FF"/>
              </a:buClr>
              <a:buSzPts val="1200"/>
              <a:buFont typeface="Arial"/>
              <a:buChar char="➢"/>
            </a:pPr>
            <a:r>
              <a:rPr b="0" i="0" lang="vi" sz="1200" u="none" cap="none" strike="noStrike">
                <a:solidFill>
                  <a:schemeClr val="dk1"/>
                </a:solidFill>
                <a:latin typeface="Arial"/>
                <a:ea typeface="Arial"/>
                <a:cs typeface="Arial"/>
                <a:sym typeface="Arial"/>
              </a:rPr>
              <a:t>Tạo thêm tác vụ con cho các công việc phát sinh ngoài quy trình </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rgbClr val="0000FF"/>
              </a:buClr>
              <a:buSzPts val="1200"/>
              <a:buFont typeface="Arial"/>
              <a:buChar char="➢"/>
            </a:pPr>
            <a:r>
              <a:rPr b="0" i="0" lang="vi" sz="1200" u="none" cap="none" strike="noStrike">
                <a:solidFill>
                  <a:schemeClr val="dk1"/>
                </a:solidFill>
                <a:latin typeface="Arial"/>
                <a:ea typeface="Arial"/>
                <a:cs typeface="Arial"/>
                <a:sym typeface="Arial"/>
              </a:rPr>
              <a:t>Xem được lịch sử công việc đã được thực hiện hoàn thành bởi ai (kể cả tạo thêm, xoá tác vụ,...)</a:t>
            </a:r>
            <a:endParaRPr b="0" i="0" sz="1200" u="none" cap="none" strike="noStrike">
              <a:solidFill>
                <a:srgbClr val="000000"/>
              </a:solidFill>
              <a:latin typeface="Arial"/>
              <a:ea typeface="Arial"/>
              <a:cs typeface="Arial"/>
              <a:sym typeface="Arial"/>
            </a:endParaRPr>
          </a:p>
        </p:txBody>
      </p:sp>
      <p:sp>
        <p:nvSpPr>
          <p:cNvPr id="377" name="Google Shape;377;p47"/>
          <p:cNvSpPr txBox="1"/>
          <p:nvPr/>
        </p:nvSpPr>
        <p:spPr>
          <a:xfrm>
            <a:off x="269875" y="90650"/>
            <a:ext cx="8517000" cy="482400"/>
          </a:xfrm>
          <a:prstGeom prst="rect">
            <a:avLst/>
          </a:prstGeom>
          <a:noFill/>
          <a:ln>
            <a:noFill/>
          </a:ln>
        </p:spPr>
        <p:txBody>
          <a:bodyPr anchorCtr="0" anchor="t" bIns="91425" lIns="91425" spcFirstLastPara="1" rIns="91425" wrap="square" tIns="91425">
            <a:normAutofit fontScale="92500" lnSpcReduction="20000"/>
          </a:bodyPr>
          <a:lstStyle/>
          <a:p>
            <a:pPr indent="0" lvl="0" marL="0" marR="12700" rtl="0" algn="l">
              <a:lnSpc>
                <a:spcPct val="100000"/>
              </a:lnSpc>
              <a:spcBef>
                <a:spcPts val="0"/>
              </a:spcBef>
              <a:spcAft>
                <a:spcPts val="0"/>
              </a:spcAft>
              <a:buClr>
                <a:srgbClr val="000000"/>
              </a:buClr>
              <a:buSzPct val="100000"/>
              <a:buFont typeface="Arial"/>
              <a:buNone/>
            </a:pPr>
            <a:r>
              <a:rPr b="1" lang="vi" sz="2500">
                <a:solidFill>
                  <a:srgbClr val="F26F21"/>
                </a:solidFill>
                <a:latin typeface="Open Sans"/>
                <a:ea typeface="Open Sans"/>
                <a:cs typeface="Open Sans"/>
                <a:sym typeface="Open Sans"/>
              </a:rPr>
              <a:t>Giải pháp - </a:t>
            </a:r>
            <a:r>
              <a:rPr b="1" i="0" lang="vi" sz="2500" u="none" cap="none" strike="noStrike">
                <a:solidFill>
                  <a:srgbClr val="F26F21"/>
                </a:solidFill>
                <a:latin typeface="Roboto"/>
                <a:ea typeface="Roboto"/>
                <a:cs typeface="Roboto"/>
                <a:sym typeface="Roboto"/>
              </a:rPr>
              <a:t>Tóm tắt tính năng cơ bản của Movan ISO </a:t>
            </a:r>
            <a:endParaRPr b="0" i="0" sz="2500" u="none" cap="none" strike="noStrike">
              <a:solidFill>
                <a:srgbClr val="000000"/>
              </a:solidFill>
              <a:latin typeface="Arial"/>
              <a:ea typeface="Arial"/>
              <a:cs typeface="Arial"/>
              <a:sym typeface="Arial"/>
            </a:endParaRPr>
          </a:p>
        </p:txBody>
      </p:sp>
      <p:sp>
        <p:nvSpPr>
          <p:cNvPr id="378" name="Google Shape;378;p4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pic>
        <p:nvPicPr>
          <p:cNvPr id="379" name="Google Shape;379;p47"/>
          <p:cNvPicPr preferRelativeResize="0"/>
          <p:nvPr/>
        </p:nvPicPr>
        <p:blipFill rotWithShape="1">
          <a:blip r:embed="rId3">
            <a:alphaModFix/>
          </a:blip>
          <a:srcRect b="59514" l="0" r="0" t="0"/>
          <a:stretch/>
        </p:blipFill>
        <p:spPr>
          <a:xfrm>
            <a:off x="390800" y="2882800"/>
            <a:ext cx="8429351" cy="1586184"/>
          </a:xfrm>
          <a:prstGeom prst="rect">
            <a:avLst/>
          </a:prstGeom>
          <a:noFill/>
          <a:ln>
            <a:noFill/>
          </a:ln>
        </p:spPr>
      </p:pic>
      <p:pic>
        <p:nvPicPr>
          <p:cNvPr id="380" name="Google Shape;380;p47"/>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8"/>
          <p:cNvSpPr txBox="1"/>
          <p:nvPr/>
        </p:nvSpPr>
        <p:spPr>
          <a:xfrm>
            <a:off x="-168075" y="0"/>
            <a:ext cx="5015700" cy="534900"/>
          </a:xfrm>
          <a:prstGeom prst="rect">
            <a:avLst/>
          </a:prstGeom>
          <a:noFill/>
          <a:ln>
            <a:noFill/>
          </a:ln>
        </p:spPr>
        <p:txBody>
          <a:bodyPr anchorCtr="0" anchor="t" bIns="91425" lIns="91425" spcFirstLastPara="1" rIns="91425" wrap="square" tIns="91425">
            <a:noAutofit/>
          </a:bodyPr>
          <a:lstStyle/>
          <a:p>
            <a:pPr indent="0" lvl="0" marL="12700" marR="12700" rtl="0" algn="l">
              <a:lnSpc>
                <a:spcPct val="150000"/>
              </a:lnSpc>
              <a:spcBef>
                <a:spcPts val="0"/>
              </a:spcBef>
              <a:spcAft>
                <a:spcPts val="0"/>
              </a:spcAft>
              <a:buClr>
                <a:srgbClr val="000000"/>
              </a:buClr>
              <a:buSzPts val="1500"/>
              <a:buFont typeface="Arial"/>
              <a:buNone/>
            </a:pPr>
            <a:r>
              <a:t/>
            </a:r>
            <a:endParaRPr b="0" i="0" sz="1500" u="none" cap="none" strike="noStrike">
              <a:solidFill>
                <a:srgbClr val="666666"/>
              </a:solidFill>
              <a:highlight>
                <a:srgbClr val="FFFFFF"/>
              </a:highlight>
              <a:latin typeface="Roboto"/>
              <a:ea typeface="Roboto"/>
              <a:cs typeface="Roboto"/>
              <a:sym typeface="Roboto"/>
            </a:endParaRPr>
          </a:p>
        </p:txBody>
      </p:sp>
      <p:sp>
        <p:nvSpPr>
          <p:cNvPr id="386" name="Google Shape;386;p48"/>
          <p:cNvSpPr txBox="1"/>
          <p:nvPr/>
        </p:nvSpPr>
        <p:spPr>
          <a:xfrm>
            <a:off x="307100" y="1167900"/>
            <a:ext cx="4169700" cy="30072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vi" u="none" cap="none" strike="noStrike">
                <a:solidFill>
                  <a:schemeClr val="dk1"/>
                </a:solidFill>
                <a:latin typeface="Arial"/>
                <a:ea typeface="Arial"/>
                <a:cs typeface="Arial"/>
                <a:sym typeface="Arial"/>
              </a:rPr>
              <a:t>Ngay trong từng Quy trình, người dùng có thể:</a:t>
            </a:r>
            <a:endParaRPr b="0" i="0" u="none" cap="none" strike="noStrike">
              <a:solidFill>
                <a:schemeClr val="dk1"/>
              </a:solidFill>
              <a:latin typeface="Arial"/>
              <a:ea typeface="Arial"/>
              <a:cs typeface="Arial"/>
              <a:sym typeface="Arial"/>
            </a:endParaRPr>
          </a:p>
          <a:p>
            <a:pPr indent="-317500" lvl="0" marL="457200" marR="0" rtl="0" algn="just">
              <a:lnSpc>
                <a:spcPct val="115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Thực hiện các tính năng giống như cho từng tác vụ bên trên, ngoài ra ở phần quản lý Quy trình </a:t>
            </a:r>
            <a:r>
              <a:rPr b="1" i="0" lang="vi" u="none" cap="none" strike="noStrike">
                <a:solidFill>
                  <a:schemeClr val="dk1"/>
                </a:solidFill>
                <a:latin typeface="Arial"/>
                <a:ea typeface="Arial"/>
                <a:cs typeface="Arial"/>
                <a:sym typeface="Arial"/>
              </a:rPr>
              <a:t>có thêm tính năng xem lịch sử quy trình</a:t>
            </a:r>
            <a:r>
              <a:rPr b="0" i="0" lang="vi" u="none" cap="none" strike="noStrike">
                <a:solidFill>
                  <a:schemeClr val="dk1"/>
                </a:solidFill>
                <a:latin typeface="Arial"/>
                <a:ea typeface="Arial"/>
                <a:cs typeface="Arial"/>
                <a:sym typeface="Arial"/>
              </a:rPr>
              <a:t> đã chạy theo luồng tác vụ công việc nào và chạy tới đâu. </a:t>
            </a:r>
            <a:endParaRPr b="0" i="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None/>
            </a:pPr>
            <a:r>
              <a:t/>
            </a:r>
            <a:endParaRPr>
              <a:solidFill>
                <a:schemeClr val="dk1"/>
              </a:solidFill>
            </a:endParaRPr>
          </a:p>
          <a:p>
            <a:pPr indent="-317500" lvl="0" marL="457200" marR="0" rtl="0" algn="just">
              <a:lnSpc>
                <a:spcPct val="115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Giúp người/phòng ban tham gia vào quy trình nắm được công việc đã đi đến bước nào để theo dõi/chuẩn bị cho công việc sắp tới.</a:t>
            </a:r>
            <a:endParaRPr b="0" i="0" u="none" cap="none" strike="noStrike">
              <a:solidFill>
                <a:schemeClr val="dk1"/>
              </a:solidFill>
              <a:latin typeface="Arial"/>
              <a:ea typeface="Arial"/>
              <a:cs typeface="Arial"/>
              <a:sym typeface="Arial"/>
            </a:endParaRPr>
          </a:p>
        </p:txBody>
      </p:sp>
      <p:sp>
        <p:nvSpPr>
          <p:cNvPr id="387" name="Google Shape;387;p48"/>
          <p:cNvSpPr txBox="1"/>
          <p:nvPr/>
        </p:nvSpPr>
        <p:spPr>
          <a:xfrm>
            <a:off x="269875" y="90650"/>
            <a:ext cx="8874000" cy="4824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chemeClr val="dk1"/>
              </a:buClr>
              <a:buSzPts val="2500"/>
              <a:buFont typeface="Arial"/>
              <a:buNone/>
            </a:pPr>
            <a:r>
              <a:rPr b="1" lang="vi" sz="2500">
                <a:solidFill>
                  <a:srgbClr val="F26F21"/>
                </a:solidFill>
                <a:latin typeface="Open Sans"/>
                <a:ea typeface="Open Sans"/>
                <a:cs typeface="Open Sans"/>
                <a:sym typeface="Open Sans"/>
              </a:rPr>
              <a:t>Giải pháp - </a:t>
            </a:r>
            <a:r>
              <a:rPr b="1" i="0" lang="vi" sz="2500" u="none" cap="none" strike="noStrike">
                <a:solidFill>
                  <a:srgbClr val="F26F21"/>
                </a:solidFill>
                <a:latin typeface="Roboto"/>
                <a:ea typeface="Roboto"/>
                <a:cs typeface="Roboto"/>
                <a:sym typeface="Roboto"/>
              </a:rPr>
              <a:t>Tóm tắt tính năng cơ bản của Movan ISO(tiếp)</a:t>
            </a:r>
            <a:endParaRPr b="0" i="0" sz="2500" u="none" cap="none" strike="noStrike">
              <a:solidFill>
                <a:schemeClr val="dk1"/>
              </a:solidFill>
              <a:latin typeface="Arial"/>
              <a:ea typeface="Arial"/>
              <a:cs typeface="Arial"/>
              <a:sym typeface="Arial"/>
            </a:endParaRPr>
          </a:p>
          <a:p>
            <a:pPr indent="0" lvl="0" marL="0" marR="12700" rtl="0" algn="l">
              <a:lnSpc>
                <a:spcPct val="100000"/>
              </a:lnSpc>
              <a:spcBef>
                <a:spcPts val="0"/>
              </a:spcBef>
              <a:spcAft>
                <a:spcPts val="0"/>
              </a:spcAft>
              <a:buClr>
                <a:srgbClr val="000000"/>
              </a:buClr>
              <a:buSzPts val="2500"/>
              <a:buFont typeface="Arial"/>
              <a:buNone/>
            </a:pPr>
            <a:r>
              <a:t/>
            </a:r>
            <a:endParaRPr b="1" i="0" sz="2500" u="none" cap="none" strike="noStrike">
              <a:solidFill>
                <a:srgbClr val="F26F21"/>
              </a:solidFill>
              <a:latin typeface="Roboto"/>
              <a:ea typeface="Roboto"/>
              <a:cs typeface="Roboto"/>
              <a:sym typeface="Roboto"/>
            </a:endParaRPr>
          </a:p>
        </p:txBody>
      </p:sp>
      <p:pic>
        <p:nvPicPr>
          <p:cNvPr id="388" name="Google Shape;388;p48"/>
          <p:cNvPicPr preferRelativeResize="0"/>
          <p:nvPr/>
        </p:nvPicPr>
        <p:blipFill rotWithShape="1">
          <a:blip r:embed="rId3">
            <a:alphaModFix/>
          </a:blip>
          <a:srcRect b="0" l="0" r="0" t="0"/>
          <a:stretch/>
        </p:blipFill>
        <p:spPr>
          <a:xfrm>
            <a:off x="4563575" y="1068150"/>
            <a:ext cx="4580299" cy="3208618"/>
          </a:xfrm>
          <a:prstGeom prst="rect">
            <a:avLst/>
          </a:prstGeom>
          <a:noFill/>
          <a:ln>
            <a:noFill/>
          </a:ln>
          <a:effectLst>
            <a:outerShdw blurRad="57150" rotWithShape="0" algn="bl" dir="5400000" dist="19050">
              <a:srgbClr val="000000">
                <a:alpha val="49410"/>
              </a:srgbClr>
            </a:outerShdw>
          </a:effectLst>
        </p:spPr>
      </p:pic>
      <p:sp>
        <p:nvSpPr>
          <p:cNvPr id="389" name="Google Shape;389;p4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390" name="Google Shape;390;p48"/>
          <p:cNvSpPr txBox="1"/>
          <p:nvPr/>
        </p:nvSpPr>
        <p:spPr>
          <a:xfrm>
            <a:off x="307100" y="499825"/>
            <a:ext cx="7223400" cy="461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1" i="0" lang="vi" sz="1800" u="none" cap="none" strike="noStrike">
                <a:solidFill>
                  <a:schemeClr val="dk1"/>
                </a:solidFill>
                <a:latin typeface="Arial"/>
                <a:ea typeface="Arial"/>
                <a:cs typeface="Arial"/>
                <a:sym typeface="Arial"/>
              </a:rPr>
              <a:t>Các tính năng cơ bản của Movan ISO </a:t>
            </a:r>
            <a:endParaRPr b="0" i="0" sz="1400" u="none" cap="none" strike="noStrike">
              <a:solidFill>
                <a:srgbClr val="000000"/>
              </a:solidFill>
              <a:latin typeface="Arial"/>
              <a:ea typeface="Arial"/>
              <a:cs typeface="Arial"/>
              <a:sym typeface="Arial"/>
            </a:endParaRPr>
          </a:p>
        </p:txBody>
      </p:sp>
      <p:pic>
        <p:nvPicPr>
          <p:cNvPr id="391" name="Google Shape;391;p48"/>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9"/>
          <p:cNvSpPr txBox="1"/>
          <p:nvPr/>
        </p:nvSpPr>
        <p:spPr>
          <a:xfrm>
            <a:off x="-168075" y="0"/>
            <a:ext cx="5015700" cy="534900"/>
          </a:xfrm>
          <a:prstGeom prst="rect">
            <a:avLst/>
          </a:prstGeom>
          <a:noFill/>
          <a:ln>
            <a:noFill/>
          </a:ln>
        </p:spPr>
        <p:txBody>
          <a:bodyPr anchorCtr="0" anchor="t" bIns="91425" lIns="91425" spcFirstLastPara="1" rIns="91425" wrap="square" tIns="91425">
            <a:noAutofit/>
          </a:bodyPr>
          <a:lstStyle/>
          <a:p>
            <a:pPr indent="0" lvl="0" marL="12700" marR="12700" rtl="0" algn="l">
              <a:lnSpc>
                <a:spcPct val="150000"/>
              </a:lnSpc>
              <a:spcBef>
                <a:spcPts val="0"/>
              </a:spcBef>
              <a:spcAft>
                <a:spcPts val="0"/>
              </a:spcAft>
              <a:buClr>
                <a:srgbClr val="000000"/>
              </a:buClr>
              <a:buSzPts val="1500"/>
              <a:buFont typeface="Arial"/>
              <a:buNone/>
            </a:pPr>
            <a:r>
              <a:t/>
            </a:r>
            <a:endParaRPr b="0" i="0" sz="1500" u="none" cap="none" strike="noStrike">
              <a:solidFill>
                <a:srgbClr val="666666"/>
              </a:solidFill>
              <a:highlight>
                <a:srgbClr val="FFFFFF"/>
              </a:highlight>
              <a:latin typeface="Roboto"/>
              <a:ea typeface="Roboto"/>
              <a:cs typeface="Roboto"/>
              <a:sym typeface="Roboto"/>
            </a:endParaRPr>
          </a:p>
        </p:txBody>
      </p:sp>
      <p:sp>
        <p:nvSpPr>
          <p:cNvPr id="397" name="Google Shape;397;p49"/>
          <p:cNvSpPr txBox="1"/>
          <p:nvPr/>
        </p:nvSpPr>
        <p:spPr>
          <a:xfrm>
            <a:off x="270000" y="944525"/>
            <a:ext cx="5316300" cy="4422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400"/>
              <a:buFont typeface="Arial"/>
              <a:buNone/>
            </a:pPr>
            <a:r>
              <a:rPr b="1" i="0" lang="vi" sz="1800" u="none" cap="none" strike="noStrike">
                <a:solidFill>
                  <a:srgbClr val="434343"/>
                </a:solidFill>
                <a:highlight>
                  <a:schemeClr val="lt1"/>
                </a:highlight>
                <a:latin typeface="Roboto"/>
                <a:ea typeface="Roboto"/>
                <a:cs typeface="Roboto"/>
                <a:sym typeface="Roboto"/>
              </a:rPr>
              <a:t>Chức năng báo cáo hiệu suất quy trình </a:t>
            </a:r>
            <a:endParaRPr b="0" i="0" sz="1800" u="none" cap="none" strike="noStrike">
              <a:solidFill>
                <a:srgbClr val="434343"/>
              </a:solidFill>
              <a:latin typeface="Arial"/>
              <a:ea typeface="Arial"/>
              <a:cs typeface="Arial"/>
              <a:sym typeface="Arial"/>
            </a:endParaRPr>
          </a:p>
        </p:txBody>
      </p:sp>
      <p:pic>
        <p:nvPicPr>
          <p:cNvPr id="398" name="Google Shape;398;p49"/>
          <p:cNvPicPr preferRelativeResize="0"/>
          <p:nvPr/>
        </p:nvPicPr>
        <p:blipFill rotWithShape="1">
          <a:blip r:embed="rId3">
            <a:alphaModFix/>
          </a:blip>
          <a:srcRect b="0" l="0" r="0" t="0"/>
          <a:stretch/>
        </p:blipFill>
        <p:spPr>
          <a:xfrm>
            <a:off x="4748475" y="0"/>
            <a:ext cx="4395522" cy="3205219"/>
          </a:xfrm>
          <a:prstGeom prst="rect">
            <a:avLst/>
          </a:prstGeom>
          <a:noFill/>
          <a:ln>
            <a:noFill/>
          </a:ln>
          <a:effectLst>
            <a:outerShdw blurRad="57150" rotWithShape="0" algn="bl" dir="5400000" dist="19050">
              <a:srgbClr val="000000">
                <a:alpha val="49020"/>
              </a:srgbClr>
            </a:outerShdw>
          </a:effectLst>
        </p:spPr>
      </p:pic>
      <p:pic>
        <p:nvPicPr>
          <p:cNvPr id="399" name="Google Shape;399;p49"/>
          <p:cNvPicPr preferRelativeResize="0"/>
          <p:nvPr/>
        </p:nvPicPr>
        <p:blipFill rotWithShape="1">
          <a:blip r:embed="rId4">
            <a:alphaModFix/>
          </a:blip>
          <a:srcRect b="0" l="0" r="3633" t="0"/>
          <a:stretch/>
        </p:blipFill>
        <p:spPr>
          <a:xfrm>
            <a:off x="4748475" y="3245137"/>
            <a:ext cx="4395524" cy="1898363"/>
          </a:xfrm>
          <a:prstGeom prst="rect">
            <a:avLst/>
          </a:prstGeom>
          <a:noFill/>
          <a:ln>
            <a:noFill/>
          </a:ln>
          <a:effectLst>
            <a:outerShdw blurRad="57150" rotWithShape="0" algn="bl" dir="5400000" dist="19050">
              <a:srgbClr val="000000">
                <a:alpha val="49020"/>
              </a:srgbClr>
            </a:outerShdw>
          </a:effectLst>
        </p:spPr>
      </p:pic>
      <p:sp>
        <p:nvSpPr>
          <p:cNvPr id="400" name="Google Shape;400;p49"/>
          <p:cNvSpPr txBox="1"/>
          <p:nvPr/>
        </p:nvSpPr>
        <p:spPr>
          <a:xfrm>
            <a:off x="230900" y="1526250"/>
            <a:ext cx="4283700" cy="2889900"/>
          </a:xfrm>
          <a:prstGeom prst="rect">
            <a:avLst/>
          </a:prstGeom>
          <a:solidFill>
            <a:srgbClr val="FFFFFF"/>
          </a:solidFill>
          <a:ln>
            <a:noFill/>
          </a:ln>
        </p:spPr>
        <p:txBody>
          <a:bodyPr anchorCtr="0" anchor="t" bIns="91425" lIns="91425" spcFirstLastPara="1" rIns="91425" wrap="square" tIns="91425">
            <a:noAutofit/>
          </a:bodyPr>
          <a:lstStyle/>
          <a:p>
            <a:pPr indent="-317500" lvl="0" marL="457200" marR="0" rtl="0" algn="just">
              <a:lnSpc>
                <a:spcPct val="150000"/>
              </a:lnSpc>
              <a:spcBef>
                <a:spcPts val="0"/>
              </a:spcBef>
              <a:spcAft>
                <a:spcPts val="0"/>
              </a:spcAft>
              <a:buClr>
                <a:schemeClr val="dk1"/>
              </a:buClr>
              <a:buSzPts val="1400"/>
              <a:buFont typeface="Arial"/>
              <a:buChar char="★"/>
            </a:pPr>
            <a:r>
              <a:rPr b="1" i="0" lang="vi" u="none" cap="none" strike="noStrike">
                <a:solidFill>
                  <a:schemeClr val="dk1"/>
                </a:solidFill>
                <a:latin typeface="Arial"/>
                <a:ea typeface="Arial"/>
                <a:cs typeface="Arial"/>
                <a:sym typeface="Arial"/>
              </a:rPr>
              <a:t>Điều chỉnh quy trình một cách kịp thời</a:t>
            </a:r>
            <a:endParaRPr b="0" i="0" u="none" cap="none" strike="noStrike">
              <a:solidFill>
                <a:schemeClr val="dk1"/>
              </a:solidFill>
              <a:latin typeface="Arial"/>
              <a:ea typeface="Arial"/>
              <a:cs typeface="Arial"/>
              <a:sym typeface="Arial"/>
            </a:endParaRPr>
          </a:p>
          <a:p>
            <a:pPr indent="0" lvl="0" marL="450000" marR="0" rtl="0" algn="just">
              <a:lnSpc>
                <a:spcPct val="100000"/>
              </a:lnSpc>
              <a:spcBef>
                <a:spcPts val="0"/>
              </a:spcBef>
              <a:spcAft>
                <a:spcPts val="0"/>
              </a:spcAft>
              <a:buClr>
                <a:schemeClr val="dk1"/>
              </a:buClr>
              <a:buSzPts val="1100"/>
              <a:buFont typeface="Arial"/>
              <a:buNone/>
            </a:pPr>
            <a:r>
              <a:rPr b="0" i="0" lang="vi" u="none" cap="none" strike="noStrike">
                <a:solidFill>
                  <a:schemeClr val="dk1"/>
                </a:solidFill>
                <a:latin typeface="Arial"/>
                <a:ea typeface="Arial"/>
                <a:cs typeface="Arial"/>
                <a:sym typeface="Arial"/>
              </a:rPr>
              <a:t>Quy trình có thể được điều chỉnh và kiểm tra được quy trình đang có vấn đề ở đâu bởi </a:t>
            </a:r>
            <a:r>
              <a:rPr b="1" i="0" lang="vi" u="none" cap="none" strike="noStrike">
                <a:solidFill>
                  <a:schemeClr val="dk1"/>
                </a:solidFill>
                <a:latin typeface="Arial"/>
                <a:ea typeface="Arial"/>
                <a:cs typeface="Arial"/>
                <a:sym typeface="Arial"/>
              </a:rPr>
              <a:t>bản đồ nhiệt</a:t>
            </a:r>
            <a:r>
              <a:rPr b="0" i="0" lang="vi" u="none" cap="none" strike="noStrike">
                <a:solidFill>
                  <a:schemeClr val="dk1"/>
                </a:solidFill>
                <a:latin typeface="Arial"/>
                <a:ea typeface="Arial"/>
                <a:cs typeface="Arial"/>
                <a:sym typeface="Arial"/>
              </a:rPr>
              <a:t>, từ đó giúp nhà quản lý điều chỉnh quy trình một cách kịp thời.</a:t>
            </a:r>
            <a:endParaRPr b="0" i="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0" i="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Char char="★"/>
            </a:pPr>
            <a:r>
              <a:rPr b="1" i="0" lang="vi" u="none" cap="none" strike="noStrike">
                <a:solidFill>
                  <a:schemeClr val="dk1"/>
                </a:solidFill>
                <a:latin typeface="Arial"/>
                <a:ea typeface="Arial"/>
                <a:cs typeface="Arial"/>
                <a:sym typeface="Arial"/>
              </a:rPr>
              <a:t>Minh bạch hóa thông tin nhờ báo cáo tự động</a:t>
            </a:r>
            <a:endParaRPr b="0" i="0" u="none" cap="none" strike="noStrike">
              <a:solidFill>
                <a:schemeClr val="dk1"/>
              </a:solidFill>
              <a:latin typeface="Arial"/>
              <a:ea typeface="Arial"/>
              <a:cs typeface="Arial"/>
              <a:sym typeface="Arial"/>
            </a:endParaRPr>
          </a:p>
          <a:p>
            <a:pPr indent="0" lvl="0" marL="450000" marR="0" rtl="0" algn="just">
              <a:lnSpc>
                <a:spcPct val="100000"/>
              </a:lnSpc>
              <a:spcBef>
                <a:spcPts val="0"/>
              </a:spcBef>
              <a:spcAft>
                <a:spcPts val="0"/>
              </a:spcAft>
              <a:buClr>
                <a:schemeClr val="dk1"/>
              </a:buClr>
              <a:buSzPts val="1100"/>
              <a:buFont typeface="Arial"/>
              <a:buNone/>
            </a:pPr>
            <a:r>
              <a:rPr b="0" i="0" lang="vi" u="none" cap="none" strike="noStrike">
                <a:solidFill>
                  <a:schemeClr val="dk1"/>
                </a:solidFill>
                <a:latin typeface="Arial"/>
                <a:ea typeface="Arial"/>
                <a:cs typeface="Arial"/>
                <a:sym typeface="Arial"/>
              </a:rPr>
              <a:t>Công việc </a:t>
            </a:r>
            <a:r>
              <a:rPr b="1" i="0" lang="vi" u="none" cap="none" strike="noStrike">
                <a:solidFill>
                  <a:schemeClr val="dk1"/>
                </a:solidFill>
                <a:latin typeface="Arial"/>
                <a:ea typeface="Arial"/>
                <a:cs typeface="Arial"/>
                <a:sym typeface="Arial"/>
              </a:rPr>
              <a:t>Liên kết giữa các phòng ban</a:t>
            </a:r>
            <a:r>
              <a:rPr b="0" i="0" lang="vi" u="none" cap="none" strike="noStrike">
                <a:solidFill>
                  <a:schemeClr val="dk1"/>
                </a:solidFill>
                <a:latin typeface="Arial"/>
                <a:ea typeface="Arial"/>
                <a:cs typeface="Arial"/>
                <a:sym typeface="Arial"/>
              </a:rPr>
              <a:t>, khi có vấn đề xảy ra, nhà quản lý dễ dàng biết công việc bị tắc ở đâu để điều chỉnh</a:t>
            </a:r>
            <a:endParaRPr b="0" i="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u="none" cap="none" strike="noStrike">
              <a:solidFill>
                <a:schemeClr val="dk1"/>
              </a:solidFill>
              <a:latin typeface="Arial"/>
              <a:ea typeface="Arial"/>
              <a:cs typeface="Arial"/>
              <a:sym typeface="Arial"/>
            </a:endParaRPr>
          </a:p>
        </p:txBody>
      </p:sp>
      <p:sp>
        <p:nvSpPr>
          <p:cNvPr id="401" name="Google Shape;401;p4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402" name="Google Shape;402;p49"/>
          <p:cNvSpPr txBox="1"/>
          <p:nvPr/>
        </p:nvSpPr>
        <p:spPr>
          <a:xfrm>
            <a:off x="269875" y="90650"/>
            <a:ext cx="4793100" cy="9333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chemeClr val="dk1"/>
              </a:buClr>
              <a:buSzPts val="2500"/>
              <a:buFont typeface="Arial"/>
              <a:buNone/>
            </a:pPr>
            <a:r>
              <a:rPr b="1" lang="vi" sz="2500">
                <a:solidFill>
                  <a:srgbClr val="F26F21"/>
                </a:solidFill>
                <a:latin typeface="Open Sans"/>
                <a:ea typeface="Open Sans"/>
                <a:cs typeface="Open Sans"/>
                <a:sym typeface="Open Sans"/>
              </a:rPr>
              <a:t>Giải pháp - </a:t>
            </a:r>
            <a:r>
              <a:rPr b="1" i="0" lang="vi" sz="2500" u="none" cap="none" strike="noStrike">
                <a:solidFill>
                  <a:srgbClr val="F26F21"/>
                </a:solidFill>
                <a:latin typeface="Roboto"/>
                <a:ea typeface="Roboto"/>
                <a:cs typeface="Roboto"/>
                <a:sym typeface="Roboto"/>
              </a:rPr>
              <a:t>Tóm tắt tính năng cơ bản của Movan ISO(tiếp)</a:t>
            </a:r>
            <a:endParaRPr b="0" i="0" sz="2500" u="none" cap="none" strike="noStrike">
              <a:solidFill>
                <a:schemeClr val="dk1"/>
              </a:solidFill>
              <a:latin typeface="Arial"/>
              <a:ea typeface="Arial"/>
              <a:cs typeface="Arial"/>
              <a:sym typeface="Arial"/>
            </a:endParaRPr>
          </a:p>
          <a:p>
            <a:pPr indent="0" lvl="0" marL="0" marR="12700" rtl="0" algn="l">
              <a:lnSpc>
                <a:spcPct val="100000"/>
              </a:lnSpc>
              <a:spcBef>
                <a:spcPts val="0"/>
              </a:spcBef>
              <a:spcAft>
                <a:spcPts val="0"/>
              </a:spcAft>
              <a:buClr>
                <a:srgbClr val="000000"/>
              </a:buClr>
              <a:buSzPts val="2500"/>
              <a:buFont typeface="Arial"/>
              <a:buNone/>
            </a:pPr>
            <a:r>
              <a:t/>
            </a:r>
            <a:endParaRPr b="1" i="0" sz="2500" u="none" cap="none" strike="noStrike">
              <a:solidFill>
                <a:srgbClr val="F26F21"/>
              </a:solidFill>
              <a:latin typeface="Roboto"/>
              <a:ea typeface="Roboto"/>
              <a:cs typeface="Roboto"/>
              <a:sym typeface="Roboto"/>
            </a:endParaRPr>
          </a:p>
        </p:txBody>
      </p:sp>
      <p:pic>
        <p:nvPicPr>
          <p:cNvPr id="403" name="Google Shape;403;p49"/>
          <p:cNvPicPr preferRelativeResize="0"/>
          <p:nvPr/>
        </p:nvPicPr>
        <p:blipFill rotWithShape="1">
          <a:blip r:embed="rId5">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0"/>
          <p:cNvSpPr txBox="1"/>
          <p:nvPr/>
        </p:nvSpPr>
        <p:spPr>
          <a:xfrm>
            <a:off x="-168075" y="0"/>
            <a:ext cx="5015700" cy="534900"/>
          </a:xfrm>
          <a:prstGeom prst="rect">
            <a:avLst/>
          </a:prstGeom>
          <a:noFill/>
          <a:ln>
            <a:noFill/>
          </a:ln>
        </p:spPr>
        <p:txBody>
          <a:bodyPr anchorCtr="0" anchor="t" bIns="91425" lIns="91425" spcFirstLastPara="1" rIns="91425" wrap="square" tIns="91425">
            <a:noAutofit/>
          </a:bodyPr>
          <a:lstStyle/>
          <a:p>
            <a:pPr indent="0" lvl="0" marL="12700" marR="12700" rtl="0" algn="l">
              <a:lnSpc>
                <a:spcPct val="150000"/>
              </a:lnSpc>
              <a:spcBef>
                <a:spcPts val="0"/>
              </a:spcBef>
              <a:spcAft>
                <a:spcPts val="0"/>
              </a:spcAft>
              <a:buClr>
                <a:srgbClr val="000000"/>
              </a:buClr>
              <a:buSzPts val="1500"/>
              <a:buFont typeface="Arial"/>
              <a:buNone/>
            </a:pPr>
            <a:r>
              <a:t/>
            </a:r>
            <a:endParaRPr b="0" i="0" sz="1500" u="none" cap="none" strike="noStrike">
              <a:solidFill>
                <a:srgbClr val="666666"/>
              </a:solidFill>
              <a:highlight>
                <a:srgbClr val="FFFFFF"/>
              </a:highlight>
              <a:latin typeface="Roboto"/>
              <a:ea typeface="Roboto"/>
              <a:cs typeface="Roboto"/>
              <a:sym typeface="Roboto"/>
            </a:endParaRPr>
          </a:p>
        </p:txBody>
      </p:sp>
      <p:sp>
        <p:nvSpPr>
          <p:cNvPr id="409" name="Google Shape;409;p50"/>
          <p:cNvSpPr txBox="1"/>
          <p:nvPr/>
        </p:nvSpPr>
        <p:spPr>
          <a:xfrm>
            <a:off x="195325" y="3157325"/>
            <a:ext cx="8620200" cy="13017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1" i="0" lang="vi" u="none" cap="none" strike="noStrike">
                <a:solidFill>
                  <a:schemeClr val="dk1"/>
                </a:solidFill>
                <a:latin typeface="Arial"/>
                <a:ea typeface="Arial"/>
                <a:cs typeface="Arial"/>
                <a:sym typeface="Arial"/>
              </a:rPr>
              <a:t>Bảng hỗ trợ ra quyết định</a:t>
            </a:r>
            <a:r>
              <a:rPr b="0" i="0" lang="vi" u="none" cap="none" strike="noStrike">
                <a:solidFill>
                  <a:schemeClr val="dk1"/>
                </a:solidFill>
                <a:latin typeface="Arial"/>
                <a:ea typeface="Arial"/>
                <a:cs typeface="Arial"/>
                <a:sym typeface="Arial"/>
              </a:rPr>
              <a:t> chính là một trong những điểm đặc biệt của Movan ISO. </a:t>
            </a:r>
            <a:endParaRPr b="0" i="0" u="none" cap="none" strike="noStrike">
              <a:solidFill>
                <a:schemeClr val="dk1"/>
              </a:solidFill>
              <a:latin typeface="Arial"/>
              <a:ea typeface="Arial"/>
              <a:cs typeface="Arial"/>
              <a:sym typeface="Arial"/>
            </a:endParaRPr>
          </a:p>
          <a:p>
            <a:pPr indent="-317500" lvl="0" marL="457200" marR="0" rtl="0" algn="just">
              <a:lnSpc>
                <a:spcPct val="115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Giúp nhà quản lý đặt quy luật cho những công việc phải rẽ nhiều nhánh quyết định phức tạp mà công việc đó được lặp đi lặp lại nhiều lần.  </a:t>
            </a:r>
            <a:endParaRPr b="0" i="0" u="none" cap="none" strike="noStrike">
              <a:solidFill>
                <a:schemeClr val="dk1"/>
              </a:solidFill>
              <a:latin typeface="Arial"/>
              <a:ea typeface="Arial"/>
              <a:cs typeface="Arial"/>
              <a:sym typeface="Arial"/>
            </a:endParaRPr>
          </a:p>
          <a:p>
            <a:pPr indent="-317500" lvl="0" marL="457200" marR="0" rtl="0" algn="just">
              <a:lnSpc>
                <a:spcPct val="115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Hỗ trợ ra quyết định nhanh hơn</a:t>
            </a:r>
            <a:endParaRPr b="0" i="0" u="none" cap="none" strike="noStrike">
              <a:solidFill>
                <a:schemeClr val="dk1"/>
              </a:solidFill>
              <a:latin typeface="Arial"/>
              <a:ea typeface="Arial"/>
              <a:cs typeface="Arial"/>
              <a:sym typeface="Arial"/>
            </a:endParaRPr>
          </a:p>
          <a:p>
            <a:pPr indent="-317500" lvl="0" marL="457200" marR="0" rtl="0" algn="just">
              <a:lnSpc>
                <a:spcPct val="115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Gợi ý ra quyết định điều khiển cho cả máy móc và cho người</a:t>
            </a:r>
            <a:endParaRPr b="0" i="0" u="none" cap="none" strike="noStrike">
              <a:solidFill>
                <a:schemeClr val="dk1"/>
              </a:solidFill>
              <a:latin typeface="Arial"/>
              <a:ea typeface="Arial"/>
              <a:cs typeface="Arial"/>
              <a:sym typeface="Arial"/>
            </a:endParaRPr>
          </a:p>
        </p:txBody>
      </p:sp>
      <p:sp>
        <p:nvSpPr>
          <p:cNvPr id="410" name="Google Shape;410;p50"/>
          <p:cNvSpPr txBox="1"/>
          <p:nvPr/>
        </p:nvSpPr>
        <p:spPr>
          <a:xfrm>
            <a:off x="259025" y="570775"/>
            <a:ext cx="5309100" cy="4824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400"/>
              <a:buFont typeface="Arial"/>
              <a:buNone/>
            </a:pPr>
            <a:r>
              <a:rPr b="1" i="0" lang="vi" sz="1800" u="none" cap="none" strike="noStrike">
                <a:solidFill>
                  <a:srgbClr val="434343"/>
                </a:solidFill>
                <a:highlight>
                  <a:schemeClr val="lt1"/>
                </a:highlight>
                <a:latin typeface="Roboto"/>
                <a:ea typeface="Roboto"/>
                <a:cs typeface="Roboto"/>
                <a:sym typeface="Roboto"/>
              </a:rPr>
              <a:t>Bảng ra quyết định (DMN)</a:t>
            </a:r>
            <a:endParaRPr b="0" i="0" sz="1800" u="none" cap="none" strike="noStrike">
              <a:solidFill>
                <a:srgbClr val="434343"/>
              </a:solidFill>
              <a:latin typeface="Arial"/>
              <a:ea typeface="Arial"/>
              <a:cs typeface="Arial"/>
              <a:sym typeface="Arial"/>
            </a:endParaRPr>
          </a:p>
        </p:txBody>
      </p:sp>
      <p:pic>
        <p:nvPicPr>
          <p:cNvPr id="411" name="Google Shape;411;p50"/>
          <p:cNvPicPr preferRelativeResize="0"/>
          <p:nvPr/>
        </p:nvPicPr>
        <p:blipFill rotWithShape="1">
          <a:blip r:embed="rId3">
            <a:alphaModFix/>
          </a:blip>
          <a:srcRect b="0" l="0" r="0" t="0"/>
          <a:stretch/>
        </p:blipFill>
        <p:spPr>
          <a:xfrm>
            <a:off x="1999350" y="1053175"/>
            <a:ext cx="5382626" cy="2021525"/>
          </a:xfrm>
          <a:prstGeom prst="rect">
            <a:avLst/>
          </a:prstGeom>
          <a:noFill/>
          <a:ln>
            <a:noFill/>
          </a:ln>
          <a:effectLst>
            <a:outerShdw blurRad="57150" rotWithShape="0" algn="bl" dir="5400000" dist="19050">
              <a:srgbClr val="000000">
                <a:alpha val="49020"/>
              </a:srgbClr>
            </a:outerShdw>
          </a:effectLst>
        </p:spPr>
      </p:pic>
      <p:sp>
        <p:nvSpPr>
          <p:cNvPr id="412" name="Google Shape;412;p5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413" name="Google Shape;413;p50"/>
          <p:cNvSpPr txBox="1"/>
          <p:nvPr/>
        </p:nvSpPr>
        <p:spPr>
          <a:xfrm>
            <a:off x="269875" y="90650"/>
            <a:ext cx="8874000" cy="4824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chemeClr val="dk1"/>
              </a:buClr>
              <a:buSzPts val="2500"/>
              <a:buFont typeface="Arial"/>
              <a:buNone/>
            </a:pPr>
            <a:r>
              <a:rPr b="1" lang="vi" sz="2500">
                <a:solidFill>
                  <a:srgbClr val="F26F21"/>
                </a:solidFill>
                <a:latin typeface="Open Sans"/>
                <a:ea typeface="Open Sans"/>
                <a:cs typeface="Open Sans"/>
                <a:sym typeface="Open Sans"/>
              </a:rPr>
              <a:t>Giải pháp - </a:t>
            </a:r>
            <a:r>
              <a:rPr b="1" i="0" lang="vi" sz="2500" u="none" cap="none" strike="noStrike">
                <a:solidFill>
                  <a:srgbClr val="F26F21"/>
                </a:solidFill>
                <a:latin typeface="Roboto"/>
                <a:ea typeface="Roboto"/>
                <a:cs typeface="Roboto"/>
                <a:sym typeface="Roboto"/>
              </a:rPr>
              <a:t>Tóm tắt tính năng cơ bản của Movan ISO(tiếp)</a:t>
            </a:r>
            <a:endParaRPr b="1" i="0" sz="2500" u="none" cap="none" strike="noStrike">
              <a:solidFill>
                <a:srgbClr val="F26F21"/>
              </a:solidFill>
              <a:latin typeface="Roboto"/>
              <a:ea typeface="Roboto"/>
              <a:cs typeface="Roboto"/>
              <a:sym typeface="Roboto"/>
            </a:endParaRPr>
          </a:p>
        </p:txBody>
      </p:sp>
      <p:pic>
        <p:nvPicPr>
          <p:cNvPr id="414" name="Google Shape;414;p50"/>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1"/>
          <p:cNvSpPr txBox="1"/>
          <p:nvPr/>
        </p:nvSpPr>
        <p:spPr>
          <a:xfrm>
            <a:off x="-168075" y="0"/>
            <a:ext cx="5015700" cy="534900"/>
          </a:xfrm>
          <a:prstGeom prst="rect">
            <a:avLst/>
          </a:prstGeom>
          <a:noFill/>
          <a:ln>
            <a:noFill/>
          </a:ln>
        </p:spPr>
        <p:txBody>
          <a:bodyPr anchorCtr="0" anchor="t" bIns="91425" lIns="91425" spcFirstLastPara="1" rIns="91425" wrap="square" tIns="91425">
            <a:noAutofit/>
          </a:bodyPr>
          <a:lstStyle/>
          <a:p>
            <a:pPr indent="0" lvl="0" marL="12700" marR="12700" rtl="0" algn="l">
              <a:lnSpc>
                <a:spcPct val="150000"/>
              </a:lnSpc>
              <a:spcBef>
                <a:spcPts val="0"/>
              </a:spcBef>
              <a:spcAft>
                <a:spcPts val="0"/>
              </a:spcAft>
              <a:buClr>
                <a:srgbClr val="000000"/>
              </a:buClr>
              <a:buSzPts val="1500"/>
              <a:buFont typeface="Arial"/>
              <a:buNone/>
            </a:pPr>
            <a:r>
              <a:t/>
            </a:r>
            <a:endParaRPr b="0" i="0" sz="1500" u="none" cap="none" strike="noStrike">
              <a:solidFill>
                <a:srgbClr val="666666"/>
              </a:solidFill>
              <a:highlight>
                <a:srgbClr val="FFFFFF"/>
              </a:highlight>
              <a:latin typeface="Roboto"/>
              <a:ea typeface="Roboto"/>
              <a:cs typeface="Roboto"/>
              <a:sym typeface="Roboto"/>
            </a:endParaRPr>
          </a:p>
        </p:txBody>
      </p:sp>
      <p:sp>
        <p:nvSpPr>
          <p:cNvPr id="420" name="Google Shape;420;p51"/>
          <p:cNvSpPr txBox="1"/>
          <p:nvPr/>
        </p:nvSpPr>
        <p:spPr>
          <a:xfrm>
            <a:off x="199050" y="2260875"/>
            <a:ext cx="8621100" cy="22614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vi" u="none" cap="none" strike="noStrike">
                <a:solidFill>
                  <a:schemeClr val="dk1"/>
                </a:solidFill>
                <a:latin typeface="Arial"/>
                <a:ea typeface="Arial"/>
                <a:cs typeface="Arial"/>
                <a:sym typeface="Arial"/>
              </a:rPr>
              <a:t>Trong quá trình cải tiến hiệu suất quy trình, nhà quản lý thấy cần điều chỉnh thành quy trình mới, hệ thống quản lý phiên bản quy trình sẽ giúp tạo quy trình mới trong khi quy trình cũ vẫn đang hoạt động. Đến khi bấm triển khai phiên bản mới thì quy trình mới sẽ được đồng bộ áp dụng luôn cho toàn bộ những người/phòng ban liên quan đến quy trình đó. </a:t>
            </a:r>
            <a:endParaRPr b="0" i="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1" i="0" lang="vi" u="none" cap="none" strike="noStrike">
                <a:solidFill>
                  <a:schemeClr val="dk1"/>
                </a:solidFill>
                <a:latin typeface="Arial"/>
                <a:ea typeface="Arial"/>
                <a:cs typeface="Arial"/>
                <a:sym typeface="Arial"/>
              </a:rPr>
              <a:t>Lợi ích quản lý Phiên bản Quy trình hóa:</a:t>
            </a:r>
            <a:endParaRPr b="1" i="0" u="none" cap="none" strike="noStrike">
              <a:solidFill>
                <a:schemeClr val="dk1"/>
              </a:solidFill>
              <a:latin typeface="Arial"/>
              <a:ea typeface="Arial"/>
              <a:cs typeface="Arial"/>
              <a:sym typeface="Arial"/>
            </a:endParaRPr>
          </a:p>
          <a:p>
            <a:pPr indent="-317500" lvl="0" marL="457200" marR="0" rtl="0" algn="just">
              <a:lnSpc>
                <a:spcPct val="100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Khi quy trình thay đổi hoặc điều chỉnh, bản thân nhân viên cũng sẽ không biết được thay đổi quy trình có biến động lớn hay nhỏ vì làm việc theo phần công việc được phân công trong Movan ISO</a:t>
            </a:r>
            <a:endParaRPr b="0" i="0" u="none" cap="none" strike="noStrike">
              <a:solidFill>
                <a:schemeClr val="dk1"/>
              </a:solidFill>
              <a:latin typeface="Arial"/>
              <a:ea typeface="Arial"/>
              <a:cs typeface="Arial"/>
              <a:sym typeface="Arial"/>
            </a:endParaRPr>
          </a:p>
          <a:p>
            <a:pPr indent="-317500" lvl="0" marL="457200" marR="0" rtl="0" algn="just">
              <a:lnSpc>
                <a:spcPct val="100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Giúp tiết kiệm thời gian học quy trình mới. Giúp nhân viên không bị quên quy trình</a:t>
            </a:r>
            <a:endParaRPr b="0" i="0" u="none" cap="none" strike="noStrike">
              <a:solidFill>
                <a:schemeClr val="dk1"/>
              </a:solidFill>
              <a:latin typeface="Arial"/>
              <a:ea typeface="Arial"/>
              <a:cs typeface="Arial"/>
              <a:sym typeface="Arial"/>
            </a:endParaRPr>
          </a:p>
          <a:p>
            <a:pPr indent="-317500" lvl="0" marL="457200" marR="0" rtl="0" algn="just">
              <a:lnSpc>
                <a:spcPct val="100000"/>
              </a:lnSpc>
              <a:spcBef>
                <a:spcPts val="0"/>
              </a:spcBef>
              <a:spcAft>
                <a:spcPts val="0"/>
              </a:spcAft>
              <a:buClr>
                <a:schemeClr val="dk1"/>
              </a:buClr>
              <a:buSzPts val="1400"/>
              <a:buFont typeface="Arial"/>
              <a:buChar char="★"/>
            </a:pPr>
            <a:r>
              <a:rPr b="0" i="0" lang="vi" u="none" cap="none" strike="noStrike">
                <a:solidFill>
                  <a:schemeClr val="dk1"/>
                </a:solidFill>
                <a:latin typeface="Arial"/>
                <a:ea typeface="Arial"/>
                <a:cs typeface="Arial"/>
                <a:sym typeface="Arial"/>
              </a:rPr>
              <a:t>Giúp quản lý công ty không phải giải quyết các vấn đề như nhân viên phản đối về thay đổi quy trình, hoặc điều chỉnh quy trình</a:t>
            </a:r>
            <a:endParaRPr b="0" i="0" u="none" cap="none" strike="noStrike">
              <a:solidFill>
                <a:schemeClr val="dk1"/>
              </a:solidFill>
              <a:latin typeface="Arial"/>
              <a:ea typeface="Arial"/>
              <a:cs typeface="Arial"/>
              <a:sym typeface="Arial"/>
            </a:endParaRPr>
          </a:p>
        </p:txBody>
      </p:sp>
      <p:pic>
        <p:nvPicPr>
          <p:cNvPr id="421" name="Google Shape;421;p51"/>
          <p:cNvPicPr preferRelativeResize="0"/>
          <p:nvPr/>
        </p:nvPicPr>
        <p:blipFill rotWithShape="1">
          <a:blip r:embed="rId3">
            <a:alphaModFix/>
          </a:blip>
          <a:srcRect b="0" l="0" r="0" t="0"/>
          <a:stretch/>
        </p:blipFill>
        <p:spPr>
          <a:xfrm>
            <a:off x="2582700" y="1075675"/>
            <a:ext cx="3768760" cy="1185200"/>
          </a:xfrm>
          <a:prstGeom prst="rect">
            <a:avLst/>
          </a:prstGeom>
          <a:noFill/>
          <a:ln>
            <a:noFill/>
          </a:ln>
          <a:effectLst>
            <a:outerShdw blurRad="57150" rotWithShape="0" algn="bl" dir="5400000" dist="19050">
              <a:srgbClr val="000000">
                <a:alpha val="49020"/>
              </a:srgbClr>
            </a:outerShdw>
          </a:effectLst>
        </p:spPr>
      </p:pic>
      <p:sp>
        <p:nvSpPr>
          <p:cNvPr id="422" name="Google Shape;422;p51"/>
          <p:cNvSpPr txBox="1"/>
          <p:nvPr/>
        </p:nvSpPr>
        <p:spPr>
          <a:xfrm>
            <a:off x="267300" y="554000"/>
            <a:ext cx="5453100" cy="4422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400"/>
              <a:buFont typeface="Arial"/>
              <a:buNone/>
            </a:pPr>
            <a:r>
              <a:rPr b="1" i="0" lang="vi" sz="1800" u="none" cap="none" strike="noStrike">
                <a:solidFill>
                  <a:srgbClr val="434343"/>
                </a:solidFill>
                <a:highlight>
                  <a:schemeClr val="lt1"/>
                </a:highlight>
                <a:latin typeface="Roboto"/>
                <a:ea typeface="Roboto"/>
                <a:cs typeface="Roboto"/>
                <a:sym typeface="Roboto"/>
              </a:rPr>
              <a:t>Hệ thống quản lý phiên bản quy trình</a:t>
            </a:r>
            <a:endParaRPr b="0" i="0" sz="1800" u="none" cap="none" strike="noStrike">
              <a:solidFill>
                <a:srgbClr val="434343"/>
              </a:solidFill>
              <a:latin typeface="Arial"/>
              <a:ea typeface="Arial"/>
              <a:cs typeface="Arial"/>
              <a:sym typeface="Arial"/>
            </a:endParaRPr>
          </a:p>
        </p:txBody>
      </p:sp>
      <p:sp>
        <p:nvSpPr>
          <p:cNvPr id="423" name="Google Shape;423;p5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424" name="Google Shape;424;p51"/>
          <p:cNvSpPr txBox="1"/>
          <p:nvPr/>
        </p:nvSpPr>
        <p:spPr>
          <a:xfrm>
            <a:off x="269875" y="90650"/>
            <a:ext cx="8874000" cy="4824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chemeClr val="dk1"/>
              </a:buClr>
              <a:buSzPts val="2500"/>
              <a:buFont typeface="Arial"/>
              <a:buNone/>
            </a:pPr>
            <a:r>
              <a:rPr b="1" lang="vi" sz="2500">
                <a:solidFill>
                  <a:srgbClr val="F26F21"/>
                </a:solidFill>
                <a:latin typeface="Roboto"/>
                <a:ea typeface="Roboto"/>
                <a:cs typeface="Roboto"/>
                <a:sym typeface="Roboto"/>
              </a:rPr>
              <a:t>Giải pháp - </a:t>
            </a:r>
            <a:r>
              <a:rPr b="1" i="0" lang="vi" sz="2500" u="none" cap="none" strike="noStrike">
                <a:solidFill>
                  <a:srgbClr val="F26F21"/>
                </a:solidFill>
                <a:latin typeface="Roboto"/>
                <a:ea typeface="Roboto"/>
                <a:cs typeface="Roboto"/>
                <a:sym typeface="Roboto"/>
              </a:rPr>
              <a:t>Tóm tắt tính năng cơ bản của Movan ISO(tiếp)</a:t>
            </a:r>
            <a:endParaRPr b="1" i="0" sz="2500" u="none" cap="none" strike="noStrike">
              <a:solidFill>
                <a:srgbClr val="F26F21"/>
              </a:solidFill>
              <a:latin typeface="Roboto"/>
              <a:ea typeface="Roboto"/>
              <a:cs typeface="Roboto"/>
              <a:sym typeface="Roboto"/>
            </a:endParaRPr>
          </a:p>
        </p:txBody>
      </p:sp>
      <p:pic>
        <p:nvPicPr>
          <p:cNvPr id="425" name="Google Shape;425;p51"/>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2"/>
          <p:cNvSpPr txBox="1"/>
          <p:nvPr>
            <p:ph type="title"/>
          </p:nvPr>
        </p:nvSpPr>
        <p:spPr>
          <a:xfrm>
            <a:off x="230900" y="299075"/>
            <a:ext cx="9188100" cy="2991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Open Sans"/>
                <a:ea typeface="Open Sans"/>
                <a:cs typeface="Open Sans"/>
                <a:sym typeface="Open Sans"/>
              </a:rPr>
              <a:t>Movan ISO là BPMS Trung tâm Kết nối Chuyển đổi số</a:t>
            </a:r>
            <a:endParaRPr sz="2500">
              <a:solidFill>
                <a:srgbClr val="F26F2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400"/>
              <a:buFont typeface="Arial"/>
              <a:buNone/>
            </a:pPr>
            <a:r>
              <a:rPr lang="vi" sz="1400">
                <a:solidFill>
                  <a:srgbClr val="333333"/>
                </a:solidFill>
              </a:rPr>
              <a:t>Kết nối Con người - Quy trình - Máy móc</a:t>
            </a:r>
            <a:endParaRPr sz="1500">
              <a:solidFill>
                <a:srgbClr val="000000"/>
              </a:solidFill>
              <a:latin typeface="Open Sans"/>
              <a:ea typeface="Open Sans"/>
              <a:cs typeface="Open Sans"/>
              <a:sym typeface="Open Sans"/>
            </a:endParaRPr>
          </a:p>
        </p:txBody>
      </p:sp>
      <p:sp>
        <p:nvSpPr>
          <p:cNvPr id="431" name="Google Shape;431;p5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432" name="Google Shape;432;p52"/>
          <p:cNvSpPr txBox="1"/>
          <p:nvPr/>
        </p:nvSpPr>
        <p:spPr>
          <a:xfrm>
            <a:off x="4087400" y="1006925"/>
            <a:ext cx="4643400" cy="3561900"/>
          </a:xfrm>
          <a:prstGeom prst="rect">
            <a:avLst/>
          </a:prstGeom>
          <a:noFill/>
          <a:ln>
            <a:noFill/>
          </a:ln>
        </p:spPr>
        <p:txBody>
          <a:bodyPr anchorCtr="0" anchor="ctr" bIns="34275" lIns="34275" spcFirstLastPara="1" rIns="34275" wrap="square" tIns="34275">
            <a:noAutofit/>
          </a:bodyPr>
          <a:lstStyle/>
          <a:p>
            <a:pPr indent="0" lvl="0" marL="457200" marR="0" rtl="0" algn="just">
              <a:lnSpc>
                <a:spcPct val="100000"/>
              </a:lnSpc>
              <a:spcBef>
                <a:spcPts val="0"/>
              </a:spcBef>
              <a:spcAft>
                <a:spcPts val="0"/>
              </a:spcAft>
              <a:buClr>
                <a:srgbClr val="000000"/>
              </a:buClr>
              <a:buSzPts val="1400"/>
              <a:buFont typeface="Arial"/>
              <a:buNone/>
            </a:pPr>
            <a:r>
              <a:rPr b="1" i="0" lang="vi" sz="1400" u="none" cap="none" strike="noStrike">
                <a:solidFill>
                  <a:srgbClr val="333333"/>
                </a:solidFill>
                <a:highlight>
                  <a:schemeClr val="lt1"/>
                </a:highlight>
                <a:latin typeface="Arial"/>
                <a:ea typeface="Arial"/>
                <a:cs typeface="Arial"/>
                <a:sym typeface="Arial"/>
              </a:rPr>
              <a:t>Movan ISO giúp doanh nghiệp số hoá toàn bộ hoạt động của doanh nghiệp. Giúp kết nối Con người - Quy trình - Máy móc. </a:t>
            </a:r>
            <a:r>
              <a:rPr b="0" i="0" lang="vi" sz="1400" u="none" cap="none" strike="noStrike">
                <a:solidFill>
                  <a:srgbClr val="333333"/>
                </a:solidFill>
                <a:highlight>
                  <a:schemeClr val="lt1"/>
                </a:highlight>
                <a:latin typeface="Arial"/>
                <a:ea typeface="Arial"/>
                <a:cs typeface="Arial"/>
                <a:sym typeface="Arial"/>
              </a:rPr>
              <a:t>Mở sẵn cổng kết nối với hơn 300 kết nối thông qua Rest API/Apache Camel/Mulesoft.. </a:t>
            </a:r>
            <a:r>
              <a:rPr b="1" i="0" lang="vi" sz="1400" u="none" cap="none" strike="noStrike">
                <a:solidFill>
                  <a:srgbClr val="333333"/>
                </a:solidFill>
                <a:highlight>
                  <a:schemeClr val="lt1"/>
                </a:highlight>
                <a:latin typeface="Arial"/>
                <a:ea typeface="Arial"/>
                <a:cs typeface="Arial"/>
                <a:sym typeface="Arial"/>
              </a:rPr>
              <a:t>Dễ dàng kết nối với:</a:t>
            </a:r>
            <a:endParaRPr b="1" i="0" sz="1200" u="none" cap="none" strike="noStrike">
              <a:solidFill>
                <a:srgbClr val="333333"/>
              </a:solidFill>
              <a:highlight>
                <a:schemeClr val="lt1"/>
              </a:highlight>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t/>
            </a:r>
            <a:endParaRPr b="1" i="0" sz="1200" u="none" cap="none" strike="noStrike">
              <a:solidFill>
                <a:srgbClr val="333333"/>
              </a:solidFill>
              <a:highlight>
                <a:schemeClr val="lt1"/>
              </a:highlight>
              <a:latin typeface="Arial"/>
              <a:ea typeface="Arial"/>
              <a:cs typeface="Arial"/>
              <a:sym typeface="Arial"/>
            </a:endParaRPr>
          </a:p>
          <a:p>
            <a:pPr indent="-304800" lvl="1" marL="914400" marR="0" rtl="0" algn="just">
              <a:lnSpc>
                <a:spcPct val="150000"/>
              </a:lnSpc>
              <a:spcBef>
                <a:spcPts val="0"/>
              </a:spcBef>
              <a:spcAft>
                <a:spcPts val="0"/>
              </a:spcAft>
              <a:buClr>
                <a:srgbClr val="0000FF"/>
              </a:buClr>
              <a:buSzPts val="1200"/>
              <a:buFont typeface="Arial"/>
              <a:buChar char="○"/>
            </a:pPr>
            <a:r>
              <a:rPr b="1" i="0" lang="vi" sz="1200" u="none" cap="none" strike="noStrike">
                <a:solidFill>
                  <a:srgbClr val="333333"/>
                </a:solidFill>
                <a:highlight>
                  <a:schemeClr val="lt1"/>
                </a:highlight>
                <a:latin typeface="Arial"/>
                <a:ea typeface="Arial"/>
                <a:cs typeface="Arial"/>
                <a:sym typeface="Arial"/>
              </a:rPr>
              <a:t>Các thiết bị máy móc phần cứng, iOTs</a:t>
            </a:r>
            <a:endParaRPr b="1" i="0" sz="1200" u="none" cap="none" strike="noStrike">
              <a:solidFill>
                <a:srgbClr val="333333"/>
              </a:solidFill>
              <a:highlight>
                <a:schemeClr val="lt1"/>
              </a:highlight>
              <a:latin typeface="Arial"/>
              <a:ea typeface="Arial"/>
              <a:cs typeface="Arial"/>
              <a:sym typeface="Arial"/>
            </a:endParaRPr>
          </a:p>
          <a:p>
            <a:pPr indent="-304800" lvl="1" marL="914400" marR="0" rtl="0" algn="just">
              <a:lnSpc>
                <a:spcPct val="150000"/>
              </a:lnSpc>
              <a:spcBef>
                <a:spcPts val="0"/>
              </a:spcBef>
              <a:spcAft>
                <a:spcPts val="0"/>
              </a:spcAft>
              <a:buClr>
                <a:srgbClr val="0000FF"/>
              </a:buClr>
              <a:buSzPts val="1200"/>
              <a:buFont typeface="Arial"/>
              <a:buChar char="○"/>
            </a:pPr>
            <a:r>
              <a:rPr b="1" i="0" lang="vi" sz="1200" u="none" cap="none" strike="noStrike">
                <a:solidFill>
                  <a:srgbClr val="333333"/>
                </a:solidFill>
                <a:highlight>
                  <a:schemeClr val="lt1"/>
                </a:highlight>
                <a:latin typeface="Arial"/>
                <a:ea typeface="Arial"/>
                <a:cs typeface="Arial"/>
                <a:sym typeface="Arial"/>
              </a:rPr>
              <a:t>Các dịch vụ banking, digital cloud, AI/nhận dạng khuôn mặt/ nhận dạng văn bản..</a:t>
            </a:r>
            <a:endParaRPr b="1" i="0" sz="1200" u="none" cap="none" strike="noStrike">
              <a:solidFill>
                <a:srgbClr val="333333"/>
              </a:solidFill>
              <a:highlight>
                <a:schemeClr val="lt1"/>
              </a:highlight>
              <a:latin typeface="Arial"/>
              <a:ea typeface="Arial"/>
              <a:cs typeface="Arial"/>
              <a:sym typeface="Arial"/>
            </a:endParaRPr>
          </a:p>
          <a:p>
            <a:pPr indent="-304800" lvl="1" marL="914400" marR="0" rtl="0" algn="just">
              <a:lnSpc>
                <a:spcPct val="150000"/>
              </a:lnSpc>
              <a:spcBef>
                <a:spcPts val="0"/>
              </a:spcBef>
              <a:spcAft>
                <a:spcPts val="0"/>
              </a:spcAft>
              <a:buClr>
                <a:srgbClr val="0000FF"/>
              </a:buClr>
              <a:buSzPts val="1200"/>
              <a:buFont typeface="Arial"/>
              <a:buChar char="○"/>
            </a:pPr>
            <a:r>
              <a:rPr b="1" i="0" lang="vi" sz="1200" u="none" cap="none" strike="noStrike">
                <a:solidFill>
                  <a:srgbClr val="333333"/>
                </a:solidFill>
                <a:highlight>
                  <a:schemeClr val="lt1"/>
                </a:highlight>
                <a:latin typeface="Arial"/>
                <a:ea typeface="Arial"/>
                <a:cs typeface="Arial"/>
                <a:sym typeface="Arial"/>
              </a:rPr>
              <a:t>Các phần mềm của bên thứ 3</a:t>
            </a:r>
            <a:r>
              <a:rPr b="0" i="0" lang="vi" sz="1200" u="none" cap="none" strike="noStrike">
                <a:solidFill>
                  <a:srgbClr val="333333"/>
                </a:solidFill>
                <a:highlight>
                  <a:schemeClr val="lt1"/>
                </a:highlight>
                <a:latin typeface="Arial"/>
                <a:ea typeface="Arial"/>
                <a:cs typeface="Arial"/>
                <a:sym typeface="Arial"/>
              </a:rPr>
              <a:t> như phần mềm ERP, kế toán, CRM, DRM, HRM, chấm công, kiểm soát cổng ra vào ...</a:t>
            </a:r>
            <a:endParaRPr b="0" i="0" sz="1200" u="none" cap="none" strike="noStrike">
              <a:solidFill>
                <a:srgbClr val="333333"/>
              </a:solidFill>
              <a:highlight>
                <a:schemeClr val="lt1"/>
              </a:highlight>
              <a:latin typeface="Arial"/>
              <a:ea typeface="Arial"/>
              <a:cs typeface="Arial"/>
              <a:sym typeface="Arial"/>
            </a:endParaRPr>
          </a:p>
        </p:txBody>
      </p:sp>
      <p:pic>
        <p:nvPicPr>
          <p:cNvPr id="433" name="Google Shape;433;p52"/>
          <p:cNvPicPr preferRelativeResize="0"/>
          <p:nvPr/>
        </p:nvPicPr>
        <p:blipFill rotWithShape="1">
          <a:blip r:embed="rId3">
            <a:alphaModFix/>
          </a:blip>
          <a:srcRect b="0" l="0" r="0" t="0"/>
          <a:stretch/>
        </p:blipFill>
        <p:spPr>
          <a:xfrm>
            <a:off x="230900" y="1006925"/>
            <a:ext cx="4276436" cy="3169899"/>
          </a:xfrm>
          <a:prstGeom prst="rect">
            <a:avLst/>
          </a:prstGeom>
          <a:noFill/>
          <a:ln>
            <a:noFill/>
          </a:ln>
          <a:effectLst>
            <a:outerShdw blurRad="57150" rotWithShape="0" algn="bl" dir="5400000" dist="19050">
              <a:srgbClr val="000000">
                <a:alpha val="49020"/>
              </a:srgbClr>
            </a:outerShdw>
          </a:effectLst>
        </p:spPr>
      </p:pic>
      <p:pic>
        <p:nvPicPr>
          <p:cNvPr id="434" name="Google Shape;434;p52"/>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p:txBody>
      </p:sp>
      <p:sp>
        <p:nvSpPr>
          <p:cNvPr id="92" name="Google Shape;92;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vi"/>
              <a:t>‹#›</a:t>
            </a:fld>
            <a:endParaRPr/>
          </a:p>
        </p:txBody>
      </p:sp>
      <p:sp>
        <p:nvSpPr>
          <p:cNvPr id="93" name="Google Shape;93;p17"/>
          <p:cNvSpPr txBox="1"/>
          <p:nvPr/>
        </p:nvSpPr>
        <p:spPr>
          <a:xfrm>
            <a:off x="367700" y="503275"/>
            <a:ext cx="85569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a:solidFill>
                  <a:srgbClr val="F26F21"/>
                </a:solidFill>
              </a:rPr>
              <a:t>2.1 Ngoài nước:</a:t>
            </a:r>
            <a:r>
              <a:rPr lang="vi">
                <a:solidFill>
                  <a:srgbClr val="F26F21"/>
                </a:solidFill>
              </a:rPr>
              <a:t> </a:t>
            </a:r>
            <a:endParaRPr>
              <a:solidFill>
                <a:srgbClr val="F26F21"/>
              </a:solidFill>
            </a:endParaRPr>
          </a:p>
          <a:p>
            <a:pPr indent="0" lvl="0" marL="0" rtl="0" algn="l">
              <a:spcBef>
                <a:spcPts val="0"/>
              </a:spcBef>
              <a:spcAft>
                <a:spcPts val="0"/>
              </a:spcAft>
              <a:buNone/>
            </a:pPr>
            <a:r>
              <a:rPr b="1" lang="vi">
                <a:solidFill>
                  <a:srgbClr val="F26F21"/>
                </a:solidFill>
              </a:rPr>
              <a:t>2.1.1 Về nghiệp vụ:</a:t>
            </a:r>
            <a:endParaRPr b="1">
              <a:solidFill>
                <a:srgbClr val="F26F21"/>
              </a:solidFill>
            </a:endParaRPr>
          </a:p>
          <a:p>
            <a:pPr indent="0" lvl="0" marL="0" rtl="0" algn="l">
              <a:spcBef>
                <a:spcPts val="0"/>
              </a:spcBef>
              <a:spcAft>
                <a:spcPts val="0"/>
              </a:spcAft>
              <a:buNone/>
            </a:pPr>
            <a:r>
              <a:rPr lang="vi">
                <a:solidFill>
                  <a:schemeClr val="dk1"/>
                </a:solidFill>
              </a:rPr>
              <a:t>Chuyển đổi số đề cập đến việc sử dụng công nghệ thông tin và truyền thông cho các dịch vụ và chức năng của tổ chức. Nó liên quan đến một loạt các tương tác kỹ thuật số giữa các tổ chức và công dân của họ, các nhà lãnh đạo thế giới, các doanh nghiệp và các tổ chức quốc tế. Trên khắp thế giới, các tổ chức đang thiết lập sự hiện diện trực tuyến, tung ra các dịch vụ kỹ thuật số và áp dụng tổ chức điện tử như một phần của quá trình chuyển đổi kỹ thuật số của cuộc sống hàng ngày.</a:t>
            </a:r>
            <a:endParaRPr>
              <a:solidFill>
                <a:schemeClr val="dk1"/>
              </a:solidFill>
            </a:endParaRPr>
          </a:p>
          <a:p>
            <a:pPr indent="0" lvl="0" marL="0" rtl="0" algn="l">
              <a:spcBef>
                <a:spcPts val="0"/>
              </a:spcBef>
              <a:spcAft>
                <a:spcPts val="0"/>
              </a:spcAft>
              <a:buNone/>
            </a:pPr>
            <a:r>
              <a:rPr lang="vi">
                <a:solidFill>
                  <a:schemeClr val="dk1"/>
                </a:solidFill>
              </a:rPr>
              <a:t>Theo Khảo sát về tổ chức điện tử của LHQ, do Ban Kinh tế và Xã hội của LHQ (UN DESA) công bố, trung bình chỉ số tổ chức điện tử ở các quốc gia đang là 0,6. Năm 2020 cho thấy rằng tiến bộ đã được thực hiện trên tất cả các khu vực, ngay cả ở các nước kém phát triển nhất. Hơn 22% các quốc gia đã được thúc đẩy phát triển tổ chức điện tử ở cấp độ cao hơn.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vi">
                <a:solidFill>
                  <a:srgbClr val="F26F21"/>
                </a:solidFill>
              </a:rPr>
              <a:t>2.1.2 Về công nghệ:</a:t>
            </a:r>
            <a:endParaRPr b="1">
              <a:solidFill>
                <a:srgbClr val="F26F21"/>
              </a:solidFill>
            </a:endParaRPr>
          </a:p>
          <a:p>
            <a:pPr indent="0" lvl="0" marL="0" rtl="0" algn="l">
              <a:spcBef>
                <a:spcPts val="0"/>
              </a:spcBef>
              <a:spcAft>
                <a:spcPts val="0"/>
              </a:spcAft>
              <a:buNone/>
            </a:pPr>
            <a:r>
              <a:rPr lang="vi">
                <a:solidFill>
                  <a:schemeClr val="dk1"/>
                </a:solidFill>
              </a:rPr>
              <a:t>- Phát triển phần mềm theo hướng no-code(không cần lập trình)/low-code(mã thấp - ít phải lập trình): </a:t>
            </a:r>
            <a:endParaRPr>
              <a:solidFill>
                <a:schemeClr val="dk1"/>
              </a:solidFill>
            </a:endParaRPr>
          </a:p>
          <a:p>
            <a:pPr indent="0" lvl="0" marL="0" rtl="0" algn="l">
              <a:spcBef>
                <a:spcPts val="0"/>
              </a:spcBef>
              <a:spcAft>
                <a:spcPts val="0"/>
              </a:spcAft>
              <a:buNone/>
            </a:pPr>
            <a:r>
              <a:rPr lang="vi">
                <a:solidFill>
                  <a:schemeClr val="dk1"/>
                </a:solidFill>
              </a:rPr>
              <a:t>Công cụ thiết kế low-code cho phép người dùng tạo các chương trình phức tạp mà không cần nhiều kinh nghiệm viết code. Thay vì việc sử dụng thư viện và code back-end phức tạp, low-code sử dụng các mẫu trực quan và framework dạng kéo và thả để mở ra sự phát triển cho các nhà phần mềm không chuyên. </a:t>
            </a:r>
            <a:endParaRPr>
              <a:solidFill>
                <a:schemeClr val="dk1"/>
              </a:solidFill>
            </a:endParaRPr>
          </a:p>
          <a:p>
            <a:pPr indent="0" lvl="0" marL="0" rtl="0" algn="l">
              <a:spcBef>
                <a:spcPts val="0"/>
              </a:spcBef>
              <a:spcAft>
                <a:spcPts val="0"/>
              </a:spcAft>
              <a:buNone/>
            </a:pPr>
            <a:r>
              <a:rPr lang="vi">
                <a:solidFill>
                  <a:schemeClr val="dk1"/>
                </a:solidFill>
              </a:rPr>
              <a:t>Sử dụng low-code có thể giải quyết một vài vấn đề như cập nhật. Một lớp low-code tốt có thể cho phép các nhà phát triển không chuyên cập nhật code đã có mà không phá vỡ bất cứ thứ gì và không cần có quá nhiều kiến thức. </a:t>
            </a:r>
            <a:endParaRPr>
              <a:solidFill>
                <a:schemeClr val="dk1"/>
              </a:solidFill>
            </a:endParaRPr>
          </a:p>
        </p:txBody>
      </p:sp>
      <p:pic>
        <p:nvPicPr>
          <p:cNvPr id="94" name="Google Shape;94;p17"/>
          <p:cNvPicPr preferRelativeResize="0"/>
          <p:nvPr/>
        </p:nvPicPr>
        <p:blipFill rotWithShape="1">
          <a:blip r:embed="rId3">
            <a:alphaModFix/>
          </a:blip>
          <a:srcRect b="0" l="0" r="0" t="0"/>
          <a:stretch/>
        </p:blipFill>
        <p:spPr>
          <a:xfrm>
            <a:off x="0" y="488485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3"/>
          <p:cNvSpPr txBox="1"/>
          <p:nvPr/>
        </p:nvSpPr>
        <p:spPr>
          <a:xfrm>
            <a:off x="297000" y="985875"/>
            <a:ext cx="8550000" cy="1859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400"/>
              <a:buFont typeface="Arial"/>
              <a:buNone/>
            </a:pPr>
            <a:r>
              <a:rPr i="0" lang="vi" sz="1500" u="none" cap="none" strike="noStrike">
                <a:solidFill>
                  <a:schemeClr val="dk1"/>
                </a:solidFill>
              </a:rPr>
              <a:t>Với </a:t>
            </a:r>
            <a:r>
              <a:rPr b="1" i="0" lang="vi" sz="1500" u="none" cap="none" strike="noStrike">
                <a:solidFill>
                  <a:schemeClr val="dk1"/>
                </a:solidFill>
              </a:rPr>
              <a:t>cầu kết nối</a:t>
            </a:r>
            <a:r>
              <a:rPr i="0" lang="vi" sz="1500" u="none" cap="none" strike="noStrike">
                <a:solidFill>
                  <a:schemeClr val="dk1"/>
                </a:solidFill>
              </a:rPr>
              <a:t> của</a:t>
            </a:r>
            <a:r>
              <a:rPr i="0" lang="vi" sz="1500" u="none" cap="none" strike="noStrike">
                <a:solidFill>
                  <a:srgbClr val="000000"/>
                </a:solidFill>
              </a:rPr>
              <a:t> </a:t>
            </a:r>
            <a:r>
              <a:rPr b="1" i="0" lang="vi" sz="1500" u="none" cap="none" strike="noStrike">
                <a:solidFill>
                  <a:srgbClr val="F26F21"/>
                </a:solidFill>
              </a:rPr>
              <a:t>Movan ISO</a:t>
            </a:r>
            <a:r>
              <a:rPr i="0" lang="vi" sz="1500" u="none" cap="none" strike="noStrike">
                <a:solidFill>
                  <a:srgbClr val="000000"/>
                </a:solidFill>
              </a:rPr>
              <a:t>. </a:t>
            </a:r>
            <a:r>
              <a:rPr i="0" lang="vi" sz="1500" u="none" cap="none" strike="noStrike">
                <a:solidFill>
                  <a:schemeClr val="dk1"/>
                </a:solidFill>
              </a:rPr>
              <a:t>Đây là nền tảng tích hợp được xây dựng có mục đích, thiết kế để kết nối liền mạch các giải pháp CNTT đang sử dụng trong tổ chức của bạn.</a:t>
            </a:r>
            <a:endParaRPr b="1" i="0" sz="1500" u="none" cap="none" strike="noStrike">
              <a:solidFill>
                <a:schemeClr val="dk1"/>
              </a:solidFill>
            </a:endParaRPr>
          </a:p>
        </p:txBody>
      </p:sp>
      <p:sp>
        <p:nvSpPr>
          <p:cNvPr id="440" name="Google Shape;440;p53"/>
          <p:cNvSpPr txBox="1"/>
          <p:nvPr/>
        </p:nvSpPr>
        <p:spPr>
          <a:xfrm>
            <a:off x="297000" y="1631450"/>
            <a:ext cx="8550000" cy="1510800"/>
          </a:xfrm>
          <a:prstGeom prst="rect">
            <a:avLst/>
          </a:prstGeom>
          <a:noFill/>
          <a:ln>
            <a:noFill/>
          </a:ln>
        </p:spPr>
        <p:txBody>
          <a:bodyPr anchorCtr="0" anchor="ctr" bIns="91425" lIns="91425" spcFirstLastPara="1" rIns="91425" wrap="square" tIns="91425">
            <a:noAutofit/>
          </a:bodyPr>
          <a:lstStyle/>
          <a:p>
            <a:pPr indent="-323850" lvl="0" marL="457200" marR="0" rtl="0" algn="just">
              <a:lnSpc>
                <a:spcPct val="150000"/>
              </a:lnSpc>
              <a:spcBef>
                <a:spcPts val="0"/>
              </a:spcBef>
              <a:spcAft>
                <a:spcPts val="0"/>
              </a:spcAft>
              <a:buClr>
                <a:schemeClr val="dk1"/>
              </a:buClr>
              <a:buSzPts val="1500"/>
              <a:buChar char="★"/>
            </a:pPr>
            <a:r>
              <a:rPr i="0" lang="vi" sz="1500" u="none" cap="none" strike="noStrike">
                <a:solidFill>
                  <a:schemeClr val="dk1"/>
                </a:solidFill>
                <a:highlight>
                  <a:srgbClr val="FFFFFF"/>
                </a:highlight>
              </a:rPr>
              <a:t>Hỗ trợ hầu hết các tiêu chuẩn kết nối: SOAP, XMPP, Rest, gRPC, ..</a:t>
            </a:r>
            <a:endParaRPr i="0" sz="1500" u="none" cap="none" strike="noStrike">
              <a:solidFill>
                <a:schemeClr val="dk1"/>
              </a:solidFill>
              <a:highlight>
                <a:srgbClr val="FFFFFF"/>
              </a:highlight>
            </a:endParaRPr>
          </a:p>
          <a:p>
            <a:pPr indent="-323850" lvl="0" marL="457200" marR="0" rtl="0" algn="just">
              <a:lnSpc>
                <a:spcPct val="150000"/>
              </a:lnSpc>
              <a:spcBef>
                <a:spcPts val="0"/>
              </a:spcBef>
              <a:spcAft>
                <a:spcPts val="0"/>
              </a:spcAft>
              <a:buClr>
                <a:schemeClr val="dk1"/>
              </a:buClr>
              <a:buSzPts val="1500"/>
              <a:buChar char="★"/>
            </a:pPr>
            <a:r>
              <a:rPr i="0" lang="vi" sz="1500" u="none" cap="none" strike="noStrike">
                <a:solidFill>
                  <a:schemeClr val="dk1"/>
                </a:solidFill>
                <a:highlight>
                  <a:srgbClr val="FFFFFF"/>
                </a:highlight>
              </a:rPr>
              <a:t>Dễ dàng mở rộng hệ thống và kết nối với công nghệ mới trong tương lai</a:t>
            </a:r>
            <a:endParaRPr i="0" sz="1500" u="none" cap="none" strike="noStrike">
              <a:solidFill>
                <a:schemeClr val="dk1"/>
              </a:solidFill>
              <a:highlight>
                <a:srgbClr val="FFFFFF"/>
              </a:highlight>
            </a:endParaRPr>
          </a:p>
          <a:p>
            <a:pPr indent="-323850" lvl="0" marL="457200" marR="0" rtl="0" algn="just">
              <a:lnSpc>
                <a:spcPct val="150000"/>
              </a:lnSpc>
              <a:spcBef>
                <a:spcPts val="0"/>
              </a:spcBef>
              <a:spcAft>
                <a:spcPts val="0"/>
              </a:spcAft>
              <a:buClr>
                <a:schemeClr val="dk1"/>
              </a:buClr>
              <a:buSzPts val="1500"/>
              <a:buChar char="★"/>
            </a:pPr>
            <a:r>
              <a:rPr i="0" lang="vi" sz="1500" u="none" cap="none" strike="noStrike">
                <a:solidFill>
                  <a:schemeClr val="dk1"/>
                </a:solidFill>
                <a:highlight>
                  <a:schemeClr val="lt1"/>
                </a:highlight>
              </a:rPr>
              <a:t>Dễ dàng kết nối với các phần mềm mà tổ chức đang dùng ERP, CRM, IoT, ..</a:t>
            </a:r>
            <a:endParaRPr i="0" sz="1500" u="none" cap="none" strike="noStrike">
              <a:solidFill>
                <a:schemeClr val="dk1"/>
              </a:solidFill>
              <a:highlight>
                <a:srgbClr val="FFFFFF"/>
              </a:highlight>
            </a:endParaRPr>
          </a:p>
        </p:txBody>
      </p:sp>
      <p:sp>
        <p:nvSpPr>
          <p:cNvPr id="441" name="Google Shape;441;p5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442" name="Google Shape;442;p53"/>
          <p:cNvSpPr txBox="1"/>
          <p:nvPr/>
        </p:nvSpPr>
        <p:spPr>
          <a:xfrm>
            <a:off x="265300" y="508475"/>
            <a:ext cx="85125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lang="vi" sz="2200">
                <a:solidFill>
                  <a:srgbClr val="434343"/>
                </a:solidFill>
                <a:latin typeface="Open Sans"/>
                <a:ea typeface="Open Sans"/>
                <a:cs typeface="Open Sans"/>
                <a:sym typeface="Open Sans"/>
              </a:rPr>
              <a:t>Sẵn sàng tích hợp</a:t>
            </a:r>
            <a:r>
              <a:rPr lang="vi" sz="2200">
                <a:solidFill>
                  <a:srgbClr val="434343"/>
                </a:solidFill>
                <a:latin typeface="Open Sans"/>
                <a:ea typeface="Open Sans"/>
                <a:cs typeface="Open Sans"/>
                <a:sym typeface="Open Sans"/>
              </a:rPr>
              <a:t> 300 tiêu chuẩn kết nối</a:t>
            </a:r>
            <a:endParaRPr b="0" i="0" sz="2200" u="none" cap="none" strike="noStrike">
              <a:solidFill>
                <a:srgbClr val="000000"/>
              </a:solidFill>
              <a:latin typeface="Arial"/>
              <a:ea typeface="Arial"/>
              <a:cs typeface="Arial"/>
              <a:sym typeface="Arial"/>
            </a:endParaRPr>
          </a:p>
        </p:txBody>
      </p:sp>
      <p:sp>
        <p:nvSpPr>
          <p:cNvPr id="443" name="Google Shape;443;p53"/>
          <p:cNvSpPr txBox="1"/>
          <p:nvPr>
            <p:ph type="title"/>
          </p:nvPr>
        </p:nvSpPr>
        <p:spPr>
          <a:xfrm>
            <a:off x="265300" y="114875"/>
            <a:ext cx="9188100" cy="393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 Sẵn sàng tích hợp 300 tiêu chuẩn nối</a:t>
            </a:r>
            <a:endParaRPr sz="2500">
              <a:solidFill>
                <a:srgbClr val="F26F21"/>
              </a:solidFill>
              <a:latin typeface="Roboto"/>
              <a:ea typeface="Roboto"/>
              <a:cs typeface="Roboto"/>
              <a:sym typeface="Roboto"/>
            </a:endParaRPr>
          </a:p>
        </p:txBody>
      </p:sp>
      <p:pic>
        <p:nvPicPr>
          <p:cNvPr id="444" name="Google Shape;444;p53"/>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4"/>
          <p:cNvSpPr/>
          <p:nvPr/>
        </p:nvSpPr>
        <p:spPr>
          <a:xfrm>
            <a:off x="387250" y="1169325"/>
            <a:ext cx="8395200" cy="2923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4"/>
          <p:cNvSpPr/>
          <p:nvPr/>
        </p:nvSpPr>
        <p:spPr>
          <a:xfrm>
            <a:off x="7592125" y="1169325"/>
            <a:ext cx="1190100" cy="29232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54"/>
          <p:cNvSpPr/>
          <p:nvPr/>
        </p:nvSpPr>
        <p:spPr>
          <a:xfrm>
            <a:off x="3971825" y="1169325"/>
            <a:ext cx="1119600" cy="29232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2" name="Google Shape;452;p54"/>
          <p:cNvPicPr preferRelativeResize="0"/>
          <p:nvPr/>
        </p:nvPicPr>
        <p:blipFill rotWithShape="1">
          <a:blip r:embed="rId3">
            <a:alphaModFix/>
          </a:blip>
          <a:srcRect b="0" l="0" r="0" t="0"/>
          <a:stretch/>
        </p:blipFill>
        <p:spPr>
          <a:xfrm>
            <a:off x="539650" y="2314470"/>
            <a:ext cx="924389" cy="688095"/>
          </a:xfrm>
          <a:prstGeom prst="rect">
            <a:avLst/>
          </a:prstGeom>
          <a:noFill/>
          <a:ln>
            <a:noFill/>
          </a:ln>
        </p:spPr>
      </p:pic>
      <p:pic>
        <p:nvPicPr>
          <p:cNvPr id="453" name="Google Shape;453;p54"/>
          <p:cNvPicPr preferRelativeResize="0"/>
          <p:nvPr/>
        </p:nvPicPr>
        <p:blipFill rotWithShape="1">
          <a:blip r:embed="rId4">
            <a:alphaModFix/>
          </a:blip>
          <a:srcRect b="0" l="0" r="0" t="0"/>
          <a:stretch/>
        </p:blipFill>
        <p:spPr>
          <a:xfrm>
            <a:off x="1669394" y="1307450"/>
            <a:ext cx="924388" cy="712614"/>
          </a:xfrm>
          <a:prstGeom prst="rect">
            <a:avLst/>
          </a:prstGeom>
          <a:noFill/>
          <a:ln>
            <a:noFill/>
          </a:ln>
        </p:spPr>
      </p:pic>
      <p:pic>
        <p:nvPicPr>
          <p:cNvPr id="454" name="Google Shape;454;p54"/>
          <p:cNvPicPr preferRelativeResize="0"/>
          <p:nvPr/>
        </p:nvPicPr>
        <p:blipFill rotWithShape="1">
          <a:blip r:embed="rId5">
            <a:alphaModFix/>
          </a:blip>
          <a:srcRect b="0" l="0" r="0" t="0"/>
          <a:stretch/>
        </p:blipFill>
        <p:spPr>
          <a:xfrm>
            <a:off x="700647" y="3268911"/>
            <a:ext cx="522911" cy="593562"/>
          </a:xfrm>
          <a:prstGeom prst="rect">
            <a:avLst/>
          </a:prstGeom>
          <a:noFill/>
          <a:ln>
            <a:noFill/>
          </a:ln>
        </p:spPr>
      </p:pic>
      <p:pic>
        <p:nvPicPr>
          <p:cNvPr id="455" name="Google Shape;455;p54"/>
          <p:cNvPicPr preferRelativeResize="0"/>
          <p:nvPr/>
        </p:nvPicPr>
        <p:blipFill rotWithShape="1">
          <a:blip r:embed="rId6">
            <a:alphaModFix/>
          </a:blip>
          <a:srcRect b="0" l="0" r="0" t="0"/>
          <a:stretch/>
        </p:blipFill>
        <p:spPr>
          <a:xfrm>
            <a:off x="1432209" y="3326450"/>
            <a:ext cx="1294492" cy="588650"/>
          </a:xfrm>
          <a:prstGeom prst="rect">
            <a:avLst/>
          </a:prstGeom>
          <a:noFill/>
          <a:ln>
            <a:noFill/>
          </a:ln>
        </p:spPr>
      </p:pic>
      <p:pic>
        <p:nvPicPr>
          <p:cNvPr id="456" name="Google Shape;456;p54"/>
          <p:cNvPicPr preferRelativeResize="0"/>
          <p:nvPr/>
        </p:nvPicPr>
        <p:blipFill rotWithShape="1">
          <a:blip r:embed="rId7">
            <a:alphaModFix/>
          </a:blip>
          <a:srcRect b="0" l="0" r="0" t="0"/>
          <a:stretch/>
        </p:blipFill>
        <p:spPr>
          <a:xfrm>
            <a:off x="2789880" y="1333623"/>
            <a:ext cx="1015074" cy="390853"/>
          </a:xfrm>
          <a:prstGeom prst="rect">
            <a:avLst/>
          </a:prstGeom>
          <a:noFill/>
          <a:ln>
            <a:noFill/>
          </a:ln>
        </p:spPr>
      </p:pic>
      <p:pic>
        <p:nvPicPr>
          <p:cNvPr id="457" name="Google Shape;457;p54"/>
          <p:cNvPicPr preferRelativeResize="0"/>
          <p:nvPr/>
        </p:nvPicPr>
        <p:blipFill rotWithShape="1">
          <a:blip r:embed="rId8">
            <a:alphaModFix/>
          </a:blip>
          <a:srcRect b="29375" l="3502" r="0" t="31136"/>
          <a:stretch/>
        </p:blipFill>
        <p:spPr>
          <a:xfrm>
            <a:off x="5179313" y="1274325"/>
            <a:ext cx="1080338" cy="442075"/>
          </a:xfrm>
          <a:prstGeom prst="rect">
            <a:avLst/>
          </a:prstGeom>
          <a:noFill/>
          <a:ln>
            <a:noFill/>
          </a:ln>
        </p:spPr>
      </p:pic>
      <p:pic>
        <p:nvPicPr>
          <p:cNvPr id="458" name="Google Shape;458;p54"/>
          <p:cNvPicPr preferRelativeResize="0"/>
          <p:nvPr/>
        </p:nvPicPr>
        <p:blipFill rotWithShape="1">
          <a:blip r:embed="rId9">
            <a:alphaModFix/>
          </a:blip>
          <a:srcRect b="0" l="0" r="0" t="0"/>
          <a:stretch/>
        </p:blipFill>
        <p:spPr>
          <a:xfrm>
            <a:off x="6477403" y="2257004"/>
            <a:ext cx="895798" cy="629477"/>
          </a:xfrm>
          <a:prstGeom prst="rect">
            <a:avLst/>
          </a:prstGeom>
          <a:noFill/>
          <a:ln>
            <a:noFill/>
          </a:ln>
        </p:spPr>
      </p:pic>
      <p:pic>
        <p:nvPicPr>
          <p:cNvPr id="459" name="Google Shape;459;p54"/>
          <p:cNvPicPr preferRelativeResize="0"/>
          <p:nvPr/>
        </p:nvPicPr>
        <p:blipFill rotWithShape="1">
          <a:blip r:embed="rId10">
            <a:alphaModFix/>
          </a:blip>
          <a:srcRect b="0" l="0" r="0" t="0"/>
          <a:stretch/>
        </p:blipFill>
        <p:spPr>
          <a:xfrm>
            <a:off x="7758058" y="3280678"/>
            <a:ext cx="840869" cy="588639"/>
          </a:xfrm>
          <a:prstGeom prst="rect">
            <a:avLst/>
          </a:prstGeom>
          <a:noFill/>
          <a:ln>
            <a:noFill/>
          </a:ln>
        </p:spPr>
      </p:pic>
      <p:pic>
        <p:nvPicPr>
          <p:cNvPr id="460" name="Google Shape;460;p54"/>
          <p:cNvPicPr preferRelativeResize="0"/>
          <p:nvPr/>
        </p:nvPicPr>
        <p:blipFill rotWithShape="1">
          <a:blip r:embed="rId11">
            <a:alphaModFix/>
          </a:blip>
          <a:srcRect b="0" l="0" r="0" t="0"/>
          <a:stretch/>
        </p:blipFill>
        <p:spPr>
          <a:xfrm>
            <a:off x="4111500" y="1274325"/>
            <a:ext cx="805166" cy="503232"/>
          </a:xfrm>
          <a:prstGeom prst="rect">
            <a:avLst/>
          </a:prstGeom>
          <a:noFill/>
          <a:ln>
            <a:noFill/>
          </a:ln>
        </p:spPr>
      </p:pic>
      <p:pic>
        <p:nvPicPr>
          <p:cNvPr id="461" name="Google Shape;461;p54"/>
          <p:cNvPicPr preferRelativeResize="0"/>
          <p:nvPr/>
        </p:nvPicPr>
        <p:blipFill rotWithShape="1">
          <a:blip r:embed="rId12">
            <a:alphaModFix/>
          </a:blip>
          <a:srcRect b="0" l="0" r="0" t="0"/>
          <a:stretch/>
        </p:blipFill>
        <p:spPr>
          <a:xfrm>
            <a:off x="4032175" y="2412100"/>
            <a:ext cx="1015075" cy="319300"/>
          </a:xfrm>
          <a:prstGeom prst="rect">
            <a:avLst/>
          </a:prstGeom>
          <a:noFill/>
          <a:ln>
            <a:noFill/>
          </a:ln>
        </p:spPr>
      </p:pic>
      <p:pic>
        <p:nvPicPr>
          <p:cNvPr id="462" name="Google Shape;462;p54"/>
          <p:cNvPicPr preferRelativeResize="0"/>
          <p:nvPr/>
        </p:nvPicPr>
        <p:blipFill rotWithShape="1">
          <a:blip r:embed="rId13">
            <a:alphaModFix/>
          </a:blip>
          <a:srcRect b="0" l="0" r="0" t="0"/>
          <a:stretch/>
        </p:blipFill>
        <p:spPr>
          <a:xfrm>
            <a:off x="4149574" y="3361701"/>
            <a:ext cx="805174" cy="547916"/>
          </a:xfrm>
          <a:prstGeom prst="rect">
            <a:avLst/>
          </a:prstGeom>
          <a:noFill/>
          <a:ln>
            <a:noFill/>
          </a:ln>
        </p:spPr>
      </p:pic>
      <p:sp>
        <p:nvSpPr>
          <p:cNvPr id="463" name="Google Shape;463;p5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pic>
        <p:nvPicPr>
          <p:cNvPr id="464" name="Google Shape;464;p54"/>
          <p:cNvPicPr preferRelativeResize="0"/>
          <p:nvPr/>
        </p:nvPicPr>
        <p:blipFill rotWithShape="1">
          <a:blip r:embed="rId14">
            <a:alphaModFix/>
          </a:blip>
          <a:srcRect b="19889" l="0" r="0" t="14879"/>
          <a:stretch/>
        </p:blipFill>
        <p:spPr>
          <a:xfrm>
            <a:off x="7724975" y="1304375"/>
            <a:ext cx="924400" cy="482400"/>
          </a:xfrm>
          <a:prstGeom prst="rect">
            <a:avLst/>
          </a:prstGeom>
          <a:noFill/>
          <a:ln>
            <a:noFill/>
          </a:ln>
        </p:spPr>
      </p:pic>
      <p:pic>
        <p:nvPicPr>
          <p:cNvPr id="465" name="Google Shape;465;p54"/>
          <p:cNvPicPr preferRelativeResize="0"/>
          <p:nvPr/>
        </p:nvPicPr>
        <p:blipFill rotWithShape="1">
          <a:blip r:embed="rId15">
            <a:alphaModFix/>
          </a:blip>
          <a:srcRect b="0" l="0" r="0" t="0"/>
          <a:stretch/>
        </p:blipFill>
        <p:spPr>
          <a:xfrm>
            <a:off x="7720525" y="2362437"/>
            <a:ext cx="895800" cy="456638"/>
          </a:xfrm>
          <a:prstGeom prst="rect">
            <a:avLst/>
          </a:prstGeom>
          <a:noFill/>
          <a:ln>
            <a:noFill/>
          </a:ln>
        </p:spPr>
      </p:pic>
      <p:pic>
        <p:nvPicPr>
          <p:cNvPr id="466" name="Google Shape;466;p54"/>
          <p:cNvPicPr preferRelativeResize="0"/>
          <p:nvPr/>
        </p:nvPicPr>
        <p:blipFill rotWithShape="1">
          <a:blip r:embed="rId16">
            <a:alphaModFix/>
          </a:blip>
          <a:srcRect b="24460" l="2062" r="72636" t="25559"/>
          <a:stretch/>
        </p:blipFill>
        <p:spPr>
          <a:xfrm>
            <a:off x="5296350" y="2090824"/>
            <a:ext cx="840875" cy="868902"/>
          </a:xfrm>
          <a:prstGeom prst="rect">
            <a:avLst/>
          </a:prstGeom>
          <a:noFill/>
          <a:ln>
            <a:noFill/>
          </a:ln>
        </p:spPr>
      </p:pic>
      <p:pic>
        <p:nvPicPr>
          <p:cNvPr id="467" name="Google Shape;467;p54"/>
          <p:cNvPicPr preferRelativeResize="0"/>
          <p:nvPr/>
        </p:nvPicPr>
        <p:blipFill rotWithShape="1">
          <a:blip r:embed="rId17">
            <a:alphaModFix/>
          </a:blip>
          <a:srcRect b="0" l="0" r="0" t="0"/>
          <a:stretch/>
        </p:blipFill>
        <p:spPr>
          <a:xfrm>
            <a:off x="5327200" y="3520926"/>
            <a:ext cx="971339" cy="363071"/>
          </a:xfrm>
          <a:prstGeom prst="rect">
            <a:avLst/>
          </a:prstGeom>
          <a:noFill/>
          <a:ln>
            <a:noFill/>
          </a:ln>
        </p:spPr>
      </p:pic>
      <p:pic>
        <p:nvPicPr>
          <p:cNvPr id="468" name="Google Shape;468;p54"/>
          <p:cNvPicPr preferRelativeResize="0"/>
          <p:nvPr/>
        </p:nvPicPr>
        <p:blipFill rotWithShape="1">
          <a:blip r:embed="rId18">
            <a:alphaModFix/>
          </a:blip>
          <a:srcRect b="0" l="0" r="0" t="0"/>
          <a:stretch/>
        </p:blipFill>
        <p:spPr>
          <a:xfrm>
            <a:off x="6506310" y="1331076"/>
            <a:ext cx="895800" cy="395947"/>
          </a:xfrm>
          <a:prstGeom prst="rect">
            <a:avLst/>
          </a:prstGeom>
          <a:noFill/>
          <a:ln>
            <a:noFill/>
          </a:ln>
        </p:spPr>
      </p:pic>
      <p:pic>
        <p:nvPicPr>
          <p:cNvPr id="469" name="Google Shape;469;p54"/>
          <p:cNvPicPr preferRelativeResize="0"/>
          <p:nvPr/>
        </p:nvPicPr>
        <p:blipFill rotWithShape="1">
          <a:blip r:embed="rId19">
            <a:alphaModFix/>
          </a:blip>
          <a:srcRect b="0" l="0" r="0" t="0"/>
          <a:stretch/>
        </p:blipFill>
        <p:spPr>
          <a:xfrm>
            <a:off x="6501598" y="3441922"/>
            <a:ext cx="874790" cy="415735"/>
          </a:xfrm>
          <a:prstGeom prst="rect">
            <a:avLst/>
          </a:prstGeom>
          <a:noFill/>
          <a:ln>
            <a:noFill/>
          </a:ln>
        </p:spPr>
      </p:pic>
      <p:pic>
        <p:nvPicPr>
          <p:cNvPr id="470" name="Google Shape;470;p54"/>
          <p:cNvPicPr preferRelativeResize="0"/>
          <p:nvPr/>
        </p:nvPicPr>
        <p:blipFill rotWithShape="1">
          <a:blip r:embed="rId20">
            <a:alphaModFix/>
          </a:blip>
          <a:srcRect b="0" l="0" r="0" t="0"/>
          <a:stretch/>
        </p:blipFill>
        <p:spPr>
          <a:xfrm>
            <a:off x="2802900" y="3381888"/>
            <a:ext cx="1015075" cy="507538"/>
          </a:xfrm>
          <a:prstGeom prst="rect">
            <a:avLst/>
          </a:prstGeom>
          <a:noFill/>
          <a:ln>
            <a:noFill/>
          </a:ln>
        </p:spPr>
      </p:pic>
      <p:pic>
        <p:nvPicPr>
          <p:cNvPr id="471" name="Google Shape;471;p54"/>
          <p:cNvPicPr preferRelativeResize="0"/>
          <p:nvPr/>
        </p:nvPicPr>
        <p:blipFill rotWithShape="1">
          <a:blip r:embed="rId21">
            <a:alphaModFix/>
          </a:blip>
          <a:srcRect b="0" l="0" r="0" t="0"/>
          <a:stretch/>
        </p:blipFill>
        <p:spPr>
          <a:xfrm>
            <a:off x="1630200" y="2449963"/>
            <a:ext cx="947035" cy="395951"/>
          </a:xfrm>
          <a:prstGeom prst="rect">
            <a:avLst/>
          </a:prstGeom>
          <a:noFill/>
          <a:ln>
            <a:noFill/>
          </a:ln>
        </p:spPr>
      </p:pic>
      <p:pic>
        <p:nvPicPr>
          <p:cNvPr id="472" name="Google Shape;472;p54"/>
          <p:cNvPicPr preferRelativeResize="0"/>
          <p:nvPr/>
        </p:nvPicPr>
        <p:blipFill rotWithShape="1">
          <a:blip r:embed="rId22">
            <a:alphaModFix/>
          </a:blip>
          <a:srcRect b="0" l="0" r="0" t="0"/>
          <a:stretch/>
        </p:blipFill>
        <p:spPr>
          <a:xfrm>
            <a:off x="2819565" y="2435950"/>
            <a:ext cx="1026425" cy="445144"/>
          </a:xfrm>
          <a:prstGeom prst="rect">
            <a:avLst/>
          </a:prstGeom>
          <a:noFill/>
          <a:ln>
            <a:noFill/>
          </a:ln>
        </p:spPr>
      </p:pic>
      <p:pic>
        <p:nvPicPr>
          <p:cNvPr id="473" name="Google Shape;473;p54"/>
          <p:cNvPicPr preferRelativeResize="0"/>
          <p:nvPr/>
        </p:nvPicPr>
        <p:blipFill rotWithShape="1">
          <a:blip r:embed="rId23">
            <a:alphaModFix/>
          </a:blip>
          <a:srcRect b="0" l="0" r="0" t="0"/>
          <a:stretch/>
        </p:blipFill>
        <p:spPr>
          <a:xfrm>
            <a:off x="548246" y="1468345"/>
            <a:ext cx="947025" cy="228129"/>
          </a:xfrm>
          <a:prstGeom prst="rect">
            <a:avLst/>
          </a:prstGeom>
          <a:noFill/>
          <a:ln>
            <a:noFill/>
          </a:ln>
        </p:spPr>
      </p:pic>
      <p:sp>
        <p:nvSpPr>
          <p:cNvPr id="474" name="Google Shape;474;p54"/>
          <p:cNvSpPr txBox="1"/>
          <p:nvPr/>
        </p:nvSpPr>
        <p:spPr>
          <a:xfrm>
            <a:off x="265300" y="508475"/>
            <a:ext cx="8512500" cy="402600"/>
          </a:xfrm>
          <a:prstGeom prst="rect">
            <a:avLst/>
          </a:prstGeom>
          <a:noFill/>
          <a:ln>
            <a:noFill/>
          </a:ln>
        </p:spPr>
        <p:txBody>
          <a:bodyPr anchorCtr="0" anchor="t" bIns="34275" lIns="34275" spcFirstLastPara="1" rIns="34275" wrap="square" tIns="34275">
            <a:noAutofit/>
          </a:bodyPr>
          <a:lstStyle/>
          <a:p>
            <a:pPr indent="0" lvl="0" marL="0" rtl="0" algn="l">
              <a:spcBef>
                <a:spcPts val="0"/>
              </a:spcBef>
              <a:spcAft>
                <a:spcPts val="0"/>
              </a:spcAft>
              <a:buClr>
                <a:schemeClr val="dk1"/>
              </a:buClr>
              <a:buSzPts val="2400"/>
              <a:buFont typeface="Arial"/>
              <a:buNone/>
            </a:pPr>
            <a:r>
              <a:rPr lang="vi" sz="2200">
                <a:solidFill>
                  <a:srgbClr val="434343"/>
                </a:solidFill>
                <a:latin typeface="Open Sans"/>
                <a:ea typeface="Open Sans"/>
                <a:cs typeface="Open Sans"/>
                <a:sym typeface="Open Sans"/>
              </a:rPr>
              <a:t>Sẵn sàng tích hợp 300 tiêu chuẩn kết nối</a:t>
            </a:r>
            <a:r>
              <a:rPr lang="vi" sz="2200">
                <a:solidFill>
                  <a:srgbClr val="434343"/>
                </a:solidFill>
                <a:latin typeface="Open Sans"/>
                <a:ea typeface="Open Sans"/>
                <a:cs typeface="Open Sans"/>
                <a:sym typeface="Open Sans"/>
              </a:rPr>
              <a:t>(tiếp theo)</a:t>
            </a:r>
            <a:endParaRPr b="0" i="0" sz="2200" u="none" cap="none" strike="noStrike">
              <a:solidFill>
                <a:srgbClr val="000000"/>
              </a:solidFill>
              <a:latin typeface="Arial"/>
              <a:ea typeface="Arial"/>
              <a:cs typeface="Arial"/>
              <a:sym typeface="Arial"/>
            </a:endParaRPr>
          </a:p>
        </p:txBody>
      </p:sp>
      <p:sp>
        <p:nvSpPr>
          <p:cNvPr id="475" name="Google Shape;475;p54"/>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 Sẵn sàng tích hợp 300 tiêu chuẩn</a:t>
            </a:r>
            <a:r>
              <a:rPr lang="vi" sz="2500">
                <a:solidFill>
                  <a:srgbClr val="F26F21"/>
                </a:solidFill>
                <a:latin typeface="Open Sans"/>
                <a:ea typeface="Open Sans"/>
                <a:cs typeface="Open Sans"/>
                <a:sym typeface="Open Sans"/>
              </a:rPr>
              <a:t>(tiếp)</a:t>
            </a:r>
            <a:endParaRPr sz="2500">
              <a:solidFill>
                <a:srgbClr val="F26F21"/>
              </a:solidFill>
              <a:latin typeface="Roboto"/>
              <a:ea typeface="Roboto"/>
              <a:cs typeface="Roboto"/>
              <a:sym typeface="Roboto"/>
            </a:endParaRPr>
          </a:p>
        </p:txBody>
      </p:sp>
      <p:pic>
        <p:nvPicPr>
          <p:cNvPr id="476" name="Google Shape;476;p54"/>
          <p:cNvPicPr preferRelativeResize="0"/>
          <p:nvPr/>
        </p:nvPicPr>
        <p:blipFill rotWithShape="1">
          <a:blip r:embed="rId2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5"/>
          <p:cNvSpPr txBox="1"/>
          <p:nvPr/>
        </p:nvSpPr>
        <p:spPr>
          <a:xfrm>
            <a:off x="265300" y="537050"/>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000" u="none" cap="none" strike="noStrike">
                <a:solidFill>
                  <a:srgbClr val="000000"/>
                </a:solidFill>
                <a:latin typeface="Arial"/>
                <a:ea typeface="Arial"/>
                <a:cs typeface="Arial"/>
                <a:sym typeface="Arial"/>
              </a:rPr>
              <a:t>Movan Face Verify </a:t>
            </a:r>
            <a:r>
              <a:rPr lang="vi" sz="2000"/>
              <a:t>AIoT</a:t>
            </a:r>
            <a:r>
              <a:rPr b="0" i="0" lang="vi" sz="2000" u="none" cap="none" strike="noStrike">
                <a:solidFill>
                  <a:srgbClr val="000000"/>
                </a:solidFill>
                <a:latin typeface="Arial"/>
                <a:ea typeface="Arial"/>
                <a:cs typeface="Arial"/>
                <a:sym typeface="Arial"/>
              </a:rPr>
              <a:t> intergations</a:t>
            </a:r>
            <a:endParaRPr b="0" i="0" sz="2400" u="none" cap="none" strike="noStrike">
              <a:solidFill>
                <a:srgbClr val="000000"/>
              </a:solidFill>
              <a:latin typeface="Arial"/>
              <a:ea typeface="Arial"/>
              <a:cs typeface="Arial"/>
              <a:sym typeface="Arial"/>
            </a:endParaRPr>
          </a:p>
        </p:txBody>
      </p:sp>
      <p:grpSp>
        <p:nvGrpSpPr>
          <p:cNvPr id="483" name="Google Shape;483;p55"/>
          <p:cNvGrpSpPr/>
          <p:nvPr/>
        </p:nvGrpSpPr>
        <p:grpSpPr>
          <a:xfrm>
            <a:off x="5346510" y="2117016"/>
            <a:ext cx="729606" cy="538057"/>
            <a:chOff x="5652175" y="1332925"/>
            <a:chExt cx="1334076" cy="1108025"/>
          </a:xfrm>
        </p:grpSpPr>
        <p:pic>
          <p:nvPicPr>
            <p:cNvPr id="484" name="Google Shape;484;p55"/>
            <p:cNvPicPr preferRelativeResize="0"/>
            <p:nvPr/>
          </p:nvPicPr>
          <p:blipFill rotWithShape="1">
            <a:blip r:embed="rId3">
              <a:alphaModFix/>
            </a:blip>
            <a:srcRect b="0" l="0" r="0" t="0"/>
            <a:stretch/>
          </p:blipFill>
          <p:spPr>
            <a:xfrm>
              <a:off x="5652176" y="1332925"/>
              <a:ext cx="1334075" cy="700400"/>
            </a:xfrm>
            <a:prstGeom prst="rect">
              <a:avLst/>
            </a:prstGeom>
            <a:noFill/>
            <a:ln>
              <a:noFill/>
            </a:ln>
          </p:spPr>
        </p:pic>
        <p:sp>
          <p:nvSpPr>
            <p:cNvPr id="485" name="Google Shape;485;p55"/>
            <p:cNvSpPr txBox="1"/>
            <p:nvPr/>
          </p:nvSpPr>
          <p:spPr>
            <a:xfrm>
              <a:off x="5652175" y="2171550"/>
              <a:ext cx="1274700" cy="2694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400"/>
                <a:buFont typeface="Arial"/>
                <a:buNone/>
              </a:pPr>
              <a:r>
                <a:rPr b="0" i="0" lang="vi" sz="400" u="none" cap="none" strike="noStrike">
                  <a:solidFill>
                    <a:srgbClr val="000000"/>
                  </a:solidFill>
                  <a:latin typeface="Arial"/>
                  <a:ea typeface="Arial"/>
                  <a:cs typeface="Arial"/>
                  <a:sym typeface="Arial"/>
                </a:rPr>
                <a:t>MS Azure iOTs hub</a:t>
              </a:r>
              <a:endParaRPr b="0" i="0" sz="400" u="none" cap="none" strike="noStrike">
                <a:solidFill>
                  <a:srgbClr val="000000"/>
                </a:solidFill>
                <a:latin typeface="Arial"/>
                <a:ea typeface="Arial"/>
                <a:cs typeface="Arial"/>
                <a:sym typeface="Arial"/>
              </a:endParaRPr>
            </a:p>
          </p:txBody>
        </p:sp>
      </p:grpSp>
      <p:pic>
        <p:nvPicPr>
          <p:cNvPr id="486" name="Google Shape;486;p55"/>
          <p:cNvPicPr preferRelativeResize="0"/>
          <p:nvPr/>
        </p:nvPicPr>
        <p:blipFill rotWithShape="1">
          <a:blip r:embed="rId4">
            <a:alphaModFix/>
          </a:blip>
          <a:srcRect b="0" l="0" r="0" t="0"/>
          <a:stretch/>
        </p:blipFill>
        <p:spPr>
          <a:xfrm>
            <a:off x="4886414" y="2055788"/>
            <a:ext cx="441394" cy="441402"/>
          </a:xfrm>
          <a:prstGeom prst="rect">
            <a:avLst/>
          </a:prstGeom>
          <a:noFill/>
          <a:ln>
            <a:noFill/>
          </a:ln>
        </p:spPr>
      </p:pic>
      <p:pic>
        <p:nvPicPr>
          <p:cNvPr id="487" name="Google Shape;487;p55"/>
          <p:cNvPicPr preferRelativeResize="0"/>
          <p:nvPr/>
        </p:nvPicPr>
        <p:blipFill rotWithShape="1">
          <a:blip r:embed="rId5">
            <a:alphaModFix/>
          </a:blip>
          <a:srcRect b="0" l="0" r="0" t="0"/>
          <a:stretch/>
        </p:blipFill>
        <p:spPr>
          <a:xfrm>
            <a:off x="4886423" y="4368993"/>
            <a:ext cx="441394" cy="416560"/>
          </a:xfrm>
          <a:prstGeom prst="rect">
            <a:avLst/>
          </a:prstGeom>
          <a:noFill/>
          <a:ln>
            <a:noFill/>
          </a:ln>
        </p:spPr>
      </p:pic>
      <p:pic>
        <p:nvPicPr>
          <p:cNvPr id="488" name="Google Shape;488;p55"/>
          <p:cNvPicPr preferRelativeResize="0"/>
          <p:nvPr/>
        </p:nvPicPr>
        <p:blipFill rotWithShape="1">
          <a:blip r:embed="rId6">
            <a:alphaModFix/>
          </a:blip>
          <a:srcRect b="0" l="0" r="0" t="0"/>
          <a:stretch/>
        </p:blipFill>
        <p:spPr>
          <a:xfrm>
            <a:off x="5403971" y="3468266"/>
            <a:ext cx="614733" cy="656126"/>
          </a:xfrm>
          <a:prstGeom prst="rect">
            <a:avLst/>
          </a:prstGeom>
          <a:noFill/>
          <a:ln>
            <a:noFill/>
          </a:ln>
        </p:spPr>
      </p:pic>
      <p:pic>
        <p:nvPicPr>
          <p:cNvPr id="489" name="Google Shape;489;p55"/>
          <p:cNvPicPr preferRelativeResize="0"/>
          <p:nvPr/>
        </p:nvPicPr>
        <p:blipFill rotWithShape="1">
          <a:blip r:embed="rId7">
            <a:alphaModFix/>
          </a:blip>
          <a:srcRect b="0" l="0" r="0" t="0"/>
          <a:stretch/>
        </p:blipFill>
        <p:spPr>
          <a:xfrm>
            <a:off x="5403970" y="2967266"/>
            <a:ext cx="614733" cy="342203"/>
          </a:xfrm>
          <a:prstGeom prst="rect">
            <a:avLst/>
          </a:prstGeom>
          <a:noFill/>
          <a:ln>
            <a:noFill/>
          </a:ln>
        </p:spPr>
      </p:pic>
      <p:pic>
        <p:nvPicPr>
          <p:cNvPr id="490" name="Google Shape;490;p55"/>
          <p:cNvPicPr preferRelativeResize="0"/>
          <p:nvPr/>
        </p:nvPicPr>
        <p:blipFill rotWithShape="1">
          <a:blip r:embed="rId8">
            <a:alphaModFix/>
          </a:blip>
          <a:srcRect b="0" l="0" r="0" t="0"/>
          <a:stretch/>
        </p:blipFill>
        <p:spPr>
          <a:xfrm>
            <a:off x="5524956" y="4254921"/>
            <a:ext cx="372759" cy="530632"/>
          </a:xfrm>
          <a:prstGeom prst="rect">
            <a:avLst/>
          </a:prstGeom>
          <a:noFill/>
          <a:ln>
            <a:noFill/>
          </a:ln>
        </p:spPr>
      </p:pic>
      <p:cxnSp>
        <p:nvCxnSpPr>
          <p:cNvPr id="491" name="Google Shape;491;p55"/>
          <p:cNvCxnSpPr>
            <a:stCxn id="492" idx="3"/>
            <a:endCxn id="493" idx="1"/>
          </p:cNvCxnSpPr>
          <p:nvPr/>
        </p:nvCxnSpPr>
        <p:spPr>
          <a:xfrm>
            <a:off x="2436268" y="3101947"/>
            <a:ext cx="229200" cy="104100"/>
          </a:xfrm>
          <a:prstGeom prst="straightConnector1">
            <a:avLst/>
          </a:prstGeom>
          <a:noFill/>
          <a:ln cap="flat" cmpd="sng" w="9525">
            <a:solidFill>
              <a:srgbClr val="595959"/>
            </a:solidFill>
            <a:prstDash val="solid"/>
            <a:round/>
            <a:headEnd len="sm" w="sm" type="none"/>
            <a:tailEnd len="med" w="med" type="triangle"/>
          </a:ln>
        </p:spPr>
      </p:cxnSp>
      <p:cxnSp>
        <p:nvCxnSpPr>
          <p:cNvPr id="494" name="Google Shape;494;p55"/>
          <p:cNvCxnSpPr>
            <a:stCxn id="493" idx="3"/>
            <a:endCxn id="486" idx="2"/>
          </p:cNvCxnSpPr>
          <p:nvPr/>
        </p:nvCxnSpPr>
        <p:spPr>
          <a:xfrm flipH="1" rot="10800000">
            <a:off x="4304705" y="2497298"/>
            <a:ext cx="802500" cy="708600"/>
          </a:xfrm>
          <a:prstGeom prst="straightConnector1">
            <a:avLst/>
          </a:prstGeom>
          <a:noFill/>
          <a:ln cap="flat" cmpd="sng" w="9525">
            <a:solidFill>
              <a:srgbClr val="595959"/>
            </a:solidFill>
            <a:prstDash val="solid"/>
            <a:round/>
            <a:headEnd len="sm" w="sm" type="none"/>
            <a:tailEnd len="med" w="med" type="triangle"/>
          </a:ln>
        </p:spPr>
      </p:cxnSp>
      <p:cxnSp>
        <p:nvCxnSpPr>
          <p:cNvPr id="495" name="Google Shape;495;p55"/>
          <p:cNvCxnSpPr>
            <a:stCxn id="493" idx="3"/>
            <a:endCxn id="485" idx="1"/>
          </p:cNvCxnSpPr>
          <p:nvPr/>
        </p:nvCxnSpPr>
        <p:spPr>
          <a:xfrm flipH="1" rot="10800000">
            <a:off x="4304705" y="2589698"/>
            <a:ext cx="1041900" cy="616200"/>
          </a:xfrm>
          <a:prstGeom prst="straightConnector1">
            <a:avLst/>
          </a:prstGeom>
          <a:noFill/>
          <a:ln cap="flat" cmpd="sng" w="9525">
            <a:solidFill>
              <a:srgbClr val="595959"/>
            </a:solidFill>
            <a:prstDash val="solid"/>
            <a:round/>
            <a:headEnd len="sm" w="sm" type="none"/>
            <a:tailEnd len="med" w="med" type="triangle"/>
          </a:ln>
        </p:spPr>
      </p:cxnSp>
      <p:cxnSp>
        <p:nvCxnSpPr>
          <p:cNvPr id="496" name="Google Shape;496;p55"/>
          <p:cNvCxnSpPr>
            <a:stCxn id="493" idx="3"/>
            <a:endCxn id="489" idx="1"/>
          </p:cNvCxnSpPr>
          <p:nvPr/>
        </p:nvCxnSpPr>
        <p:spPr>
          <a:xfrm flipH="1" rot="10800000">
            <a:off x="4304705" y="3138398"/>
            <a:ext cx="1099200" cy="67500"/>
          </a:xfrm>
          <a:prstGeom prst="straightConnector1">
            <a:avLst/>
          </a:prstGeom>
          <a:noFill/>
          <a:ln cap="flat" cmpd="sng" w="9525">
            <a:solidFill>
              <a:srgbClr val="595959"/>
            </a:solidFill>
            <a:prstDash val="solid"/>
            <a:round/>
            <a:headEnd len="sm" w="sm" type="none"/>
            <a:tailEnd len="med" w="med" type="triangle"/>
          </a:ln>
        </p:spPr>
      </p:cxnSp>
      <p:cxnSp>
        <p:nvCxnSpPr>
          <p:cNvPr id="497" name="Google Shape;497;p55"/>
          <p:cNvCxnSpPr>
            <a:stCxn id="493" idx="3"/>
            <a:endCxn id="488" idx="1"/>
          </p:cNvCxnSpPr>
          <p:nvPr/>
        </p:nvCxnSpPr>
        <p:spPr>
          <a:xfrm>
            <a:off x="4304705" y="3205898"/>
            <a:ext cx="1099200" cy="590400"/>
          </a:xfrm>
          <a:prstGeom prst="straightConnector1">
            <a:avLst/>
          </a:prstGeom>
          <a:noFill/>
          <a:ln cap="flat" cmpd="sng" w="9525">
            <a:solidFill>
              <a:srgbClr val="595959"/>
            </a:solidFill>
            <a:prstDash val="solid"/>
            <a:round/>
            <a:headEnd len="sm" w="sm" type="none"/>
            <a:tailEnd len="med" w="med" type="triangle"/>
          </a:ln>
        </p:spPr>
      </p:cxnSp>
      <p:cxnSp>
        <p:nvCxnSpPr>
          <p:cNvPr id="498" name="Google Shape;498;p55"/>
          <p:cNvCxnSpPr>
            <a:stCxn id="493" idx="3"/>
            <a:endCxn id="490" idx="1"/>
          </p:cNvCxnSpPr>
          <p:nvPr/>
        </p:nvCxnSpPr>
        <p:spPr>
          <a:xfrm>
            <a:off x="4304705" y="3205898"/>
            <a:ext cx="1220400" cy="1314300"/>
          </a:xfrm>
          <a:prstGeom prst="straightConnector1">
            <a:avLst/>
          </a:prstGeom>
          <a:noFill/>
          <a:ln cap="flat" cmpd="sng" w="9525">
            <a:solidFill>
              <a:srgbClr val="595959"/>
            </a:solidFill>
            <a:prstDash val="solid"/>
            <a:round/>
            <a:headEnd len="sm" w="sm" type="none"/>
            <a:tailEnd len="med" w="med" type="triangle"/>
          </a:ln>
        </p:spPr>
      </p:cxnSp>
      <p:cxnSp>
        <p:nvCxnSpPr>
          <p:cNvPr id="499" name="Google Shape;499;p55"/>
          <p:cNvCxnSpPr>
            <a:stCxn id="493" idx="3"/>
            <a:endCxn id="487" idx="1"/>
          </p:cNvCxnSpPr>
          <p:nvPr/>
        </p:nvCxnSpPr>
        <p:spPr>
          <a:xfrm>
            <a:off x="4304705" y="3205898"/>
            <a:ext cx="581700" cy="1371300"/>
          </a:xfrm>
          <a:prstGeom prst="straightConnector1">
            <a:avLst/>
          </a:prstGeom>
          <a:noFill/>
          <a:ln cap="flat" cmpd="sng" w="9525">
            <a:solidFill>
              <a:srgbClr val="595959"/>
            </a:solidFill>
            <a:prstDash val="solid"/>
            <a:round/>
            <a:headEnd len="sm" w="sm" type="none"/>
            <a:tailEnd len="med" w="med" type="triangle"/>
          </a:ln>
        </p:spPr>
      </p:cxnSp>
      <p:pic>
        <p:nvPicPr>
          <p:cNvPr id="500" name="Google Shape;500;p55"/>
          <p:cNvPicPr preferRelativeResize="0"/>
          <p:nvPr/>
        </p:nvPicPr>
        <p:blipFill rotWithShape="1">
          <a:blip r:embed="rId9">
            <a:alphaModFix/>
          </a:blip>
          <a:srcRect b="0" l="0" r="0" t="0"/>
          <a:stretch/>
        </p:blipFill>
        <p:spPr>
          <a:xfrm>
            <a:off x="7186951" y="2375310"/>
            <a:ext cx="1369835" cy="1796172"/>
          </a:xfrm>
          <a:prstGeom prst="rect">
            <a:avLst/>
          </a:prstGeom>
          <a:noFill/>
          <a:ln>
            <a:noFill/>
          </a:ln>
          <a:effectLst>
            <a:outerShdw blurRad="57150" rotWithShape="0" algn="bl" dir="5400000" dist="19050">
              <a:srgbClr val="000000">
                <a:alpha val="49800"/>
              </a:srgbClr>
            </a:outerShdw>
          </a:effectLst>
        </p:spPr>
      </p:pic>
      <p:sp>
        <p:nvSpPr>
          <p:cNvPr id="501" name="Google Shape;501;p55"/>
          <p:cNvSpPr/>
          <p:nvPr/>
        </p:nvSpPr>
        <p:spPr>
          <a:xfrm>
            <a:off x="6322154" y="2027927"/>
            <a:ext cx="600447" cy="2757567"/>
          </a:xfrm>
          <a:custGeom>
            <a:rect b="b" l="l" r="r" t="t"/>
            <a:pathLst>
              <a:path extrusionOk="0" h="58318" w="29899">
                <a:moveTo>
                  <a:pt x="7401" y="0"/>
                </a:moveTo>
                <a:lnTo>
                  <a:pt x="29899" y="26347"/>
                </a:lnTo>
                <a:lnTo>
                  <a:pt x="9473" y="58022"/>
                </a:lnTo>
                <a:lnTo>
                  <a:pt x="2960" y="58318"/>
                </a:lnTo>
                <a:lnTo>
                  <a:pt x="12433" y="34932"/>
                </a:lnTo>
                <a:lnTo>
                  <a:pt x="15689" y="27827"/>
                </a:lnTo>
                <a:lnTo>
                  <a:pt x="0" y="0"/>
                </a:lnTo>
                <a:close/>
              </a:path>
            </a:pathLst>
          </a:custGeom>
          <a:solidFill>
            <a:srgbClr val="CCCCCC"/>
          </a:solidFill>
          <a:ln>
            <a:noFill/>
          </a:ln>
        </p:spPr>
      </p:sp>
      <p:pic>
        <p:nvPicPr>
          <p:cNvPr id="492" name="Google Shape;492;p55"/>
          <p:cNvPicPr preferRelativeResize="0"/>
          <p:nvPr/>
        </p:nvPicPr>
        <p:blipFill rotWithShape="1">
          <a:blip r:embed="rId10">
            <a:alphaModFix/>
          </a:blip>
          <a:srcRect b="0" l="0" r="0" t="0"/>
          <a:stretch/>
        </p:blipFill>
        <p:spPr>
          <a:xfrm>
            <a:off x="878033" y="2380709"/>
            <a:ext cx="1558235" cy="1442476"/>
          </a:xfrm>
          <a:prstGeom prst="rect">
            <a:avLst/>
          </a:prstGeom>
          <a:noFill/>
          <a:ln>
            <a:noFill/>
          </a:ln>
          <a:effectLst>
            <a:outerShdw blurRad="57150" rotWithShape="0" algn="bl" dir="5400000" dist="19050">
              <a:srgbClr val="000000">
                <a:alpha val="49800"/>
              </a:srgbClr>
            </a:outerShdw>
          </a:effectLst>
        </p:spPr>
      </p:pic>
      <p:sp>
        <p:nvSpPr>
          <p:cNvPr id="502" name="Google Shape;502;p55"/>
          <p:cNvSpPr txBox="1"/>
          <p:nvPr/>
        </p:nvSpPr>
        <p:spPr>
          <a:xfrm>
            <a:off x="444291" y="882909"/>
            <a:ext cx="8253900" cy="759600"/>
          </a:xfrm>
          <a:prstGeom prst="rect">
            <a:avLst/>
          </a:prstGeom>
          <a:noFill/>
          <a:ln>
            <a:noFill/>
          </a:ln>
        </p:spPr>
        <p:txBody>
          <a:bodyPr anchorCtr="0" anchor="t" bIns="34275" lIns="34275" spcFirstLastPara="1" rIns="34275" wrap="square" tIns="34275">
            <a:noAutofit/>
          </a:bodyPr>
          <a:lstStyle/>
          <a:p>
            <a:pPr indent="-158750" lvl="0" marL="177800" marR="0" rtl="0" algn="l">
              <a:lnSpc>
                <a:spcPct val="150000"/>
              </a:lnSpc>
              <a:spcBef>
                <a:spcPts val="0"/>
              </a:spcBef>
              <a:spcAft>
                <a:spcPts val="0"/>
              </a:spcAft>
              <a:buClr>
                <a:srgbClr val="222222"/>
              </a:buClr>
              <a:buSzPts val="1300"/>
              <a:buFont typeface="Times New Roman"/>
              <a:buChar char="-"/>
            </a:pPr>
            <a:r>
              <a:rPr i="0" lang="vi" sz="1300" u="none" cap="none" strike="noStrike">
                <a:solidFill>
                  <a:srgbClr val="222222"/>
                </a:solidFill>
                <a:latin typeface="Times New Roman"/>
                <a:ea typeface="Times New Roman"/>
                <a:cs typeface="Times New Roman"/>
                <a:sym typeface="Times New Roman"/>
              </a:rPr>
              <a:t>Giải pháp kết nối thiết bị, phần mềm nhận dạng  khuân mặt(face recognition) với Movan ISO.</a:t>
            </a:r>
            <a:endParaRPr i="0" sz="1300" u="none" cap="none" strike="noStrike">
              <a:solidFill>
                <a:srgbClr val="222222"/>
              </a:solidFill>
              <a:latin typeface="Times New Roman"/>
              <a:ea typeface="Times New Roman"/>
              <a:cs typeface="Times New Roman"/>
              <a:sym typeface="Times New Roman"/>
            </a:endParaRPr>
          </a:p>
          <a:p>
            <a:pPr indent="-158750" lvl="0" marL="177800" marR="0" rtl="0" algn="l">
              <a:lnSpc>
                <a:spcPct val="150000"/>
              </a:lnSpc>
              <a:spcBef>
                <a:spcPts val="0"/>
              </a:spcBef>
              <a:spcAft>
                <a:spcPts val="0"/>
              </a:spcAft>
              <a:buClr>
                <a:srgbClr val="222222"/>
              </a:buClr>
              <a:buSzPts val="1300"/>
              <a:buFont typeface="Times New Roman"/>
              <a:buChar char="-"/>
            </a:pPr>
            <a:r>
              <a:rPr i="0" lang="vi" sz="1300" u="none" cap="none" strike="noStrike">
                <a:solidFill>
                  <a:srgbClr val="222222"/>
                </a:solidFill>
                <a:latin typeface="Times New Roman"/>
                <a:ea typeface="Times New Roman"/>
                <a:cs typeface="Times New Roman"/>
                <a:sym typeface="Times New Roman"/>
              </a:rPr>
              <a:t>Hướng tới các chuẩn kết nối mở với các nền tảng dữ liệu của bên thứ 3, như Azure iOTs hub, Google iOTs cloud, MQTT, RestAPI..</a:t>
            </a:r>
            <a:endParaRPr i="0" sz="1300" u="none" cap="none" strike="noStrike">
              <a:solidFill>
                <a:srgbClr val="222222"/>
              </a:solidFill>
              <a:latin typeface="Times New Roman"/>
              <a:ea typeface="Times New Roman"/>
              <a:cs typeface="Times New Roman"/>
              <a:sym typeface="Times New Roman"/>
            </a:endParaRPr>
          </a:p>
          <a:p>
            <a:pPr indent="-158750" lvl="0" marL="177800" marR="0" rtl="0" algn="l">
              <a:lnSpc>
                <a:spcPct val="150000"/>
              </a:lnSpc>
              <a:spcBef>
                <a:spcPts val="0"/>
              </a:spcBef>
              <a:spcAft>
                <a:spcPts val="0"/>
              </a:spcAft>
              <a:buClr>
                <a:srgbClr val="222222"/>
              </a:buClr>
              <a:buSzPts val="1300"/>
              <a:buFont typeface="Times New Roman"/>
              <a:buChar char="-"/>
            </a:pPr>
            <a:r>
              <a:rPr i="0" lang="vi" sz="1300" u="none" cap="none" strike="noStrike">
                <a:solidFill>
                  <a:srgbClr val="222222"/>
                </a:solidFill>
                <a:latin typeface="Times New Roman"/>
                <a:ea typeface="Times New Roman"/>
                <a:cs typeface="Times New Roman"/>
                <a:sym typeface="Times New Roman"/>
              </a:rPr>
              <a:t>Ứng dụng kiểm soát cổng ra vào, chấm công, thành viên VIP, thực thi pháp luật..</a:t>
            </a:r>
            <a:endParaRPr i="0" sz="1300" u="none" cap="none" strike="noStrike">
              <a:solidFill>
                <a:srgbClr val="222222"/>
              </a:solidFill>
              <a:latin typeface="Times New Roman"/>
              <a:ea typeface="Times New Roman"/>
              <a:cs typeface="Times New Roman"/>
              <a:sym typeface="Times New Roman"/>
            </a:endParaRPr>
          </a:p>
        </p:txBody>
      </p:sp>
      <p:sp>
        <p:nvSpPr>
          <p:cNvPr id="503" name="Google Shape;503;p55"/>
          <p:cNvSpPr txBox="1"/>
          <p:nvPr>
            <p:ph type="title"/>
          </p:nvPr>
        </p:nvSpPr>
        <p:spPr>
          <a:xfrm>
            <a:off x="265300" y="100675"/>
            <a:ext cx="9188100" cy="5943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Open Sans"/>
                <a:ea typeface="Open Sans"/>
                <a:cs typeface="Open Sans"/>
                <a:sym typeface="Open Sans"/>
              </a:rPr>
              <a:t>Trung tâm kết nối AI/iOTs </a:t>
            </a:r>
            <a:r>
              <a:rPr lang="vi" sz="2500">
                <a:solidFill>
                  <a:srgbClr val="F26F21"/>
                </a:solidFill>
                <a:latin typeface="Open Sans"/>
                <a:ea typeface="Open Sans"/>
                <a:cs typeface="Open Sans"/>
                <a:sym typeface="Open Sans"/>
              </a:rPr>
              <a:t>- N</a:t>
            </a:r>
            <a:r>
              <a:rPr lang="vi" sz="2500">
                <a:solidFill>
                  <a:srgbClr val="F26F21"/>
                </a:solidFill>
                <a:latin typeface="Open Sans"/>
                <a:ea typeface="Open Sans"/>
                <a:cs typeface="Open Sans"/>
                <a:sym typeface="Open Sans"/>
              </a:rPr>
              <a:t>hận dạng </a:t>
            </a:r>
            <a:r>
              <a:rPr lang="vi" sz="2500">
                <a:solidFill>
                  <a:srgbClr val="F26F21"/>
                </a:solidFill>
                <a:latin typeface="Open Sans"/>
                <a:ea typeface="Open Sans"/>
                <a:cs typeface="Open Sans"/>
                <a:sym typeface="Open Sans"/>
              </a:rPr>
              <a:t>khuôn</a:t>
            </a:r>
            <a:r>
              <a:rPr lang="vi" sz="2500">
                <a:solidFill>
                  <a:srgbClr val="F26F21"/>
                </a:solidFill>
                <a:latin typeface="Open Sans"/>
                <a:ea typeface="Open Sans"/>
                <a:cs typeface="Open Sans"/>
                <a:sym typeface="Open Sans"/>
              </a:rPr>
              <a:t> mặt</a:t>
            </a:r>
            <a:endParaRPr sz="2500">
              <a:solidFill>
                <a:srgbClr val="F26F21"/>
              </a:solidFill>
              <a:latin typeface="Open Sans"/>
              <a:ea typeface="Open Sans"/>
              <a:cs typeface="Open Sans"/>
              <a:sym typeface="Open Sans"/>
            </a:endParaRPr>
          </a:p>
        </p:txBody>
      </p:sp>
      <p:sp>
        <p:nvSpPr>
          <p:cNvPr id="504" name="Google Shape;504;p5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grpSp>
        <p:nvGrpSpPr>
          <p:cNvPr id="505" name="Google Shape;505;p55"/>
          <p:cNvGrpSpPr/>
          <p:nvPr/>
        </p:nvGrpSpPr>
        <p:grpSpPr>
          <a:xfrm>
            <a:off x="2665452" y="2654993"/>
            <a:ext cx="1639253" cy="1101810"/>
            <a:chOff x="6081252" y="2293370"/>
            <a:chExt cx="1618056" cy="1073575"/>
          </a:xfrm>
        </p:grpSpPr>
        <p:pic>
          <p:nvPicPr>
            <p:cNvPr id="493" name="Google Shape;493;p55"/>
            <p:cNvPicPr preferRelativeResize="0"/>
            <p:nvPr/>
          </p:nvPicPr>
          <p:blipFill rotWithShape="1">
            <a:blip r:embed="rId11">
              <a:alphaModFix/>
            </a:blip>
            <a:srcRect b="0" l="0" r="0" t="0"/>
            <a:stretch/>
          </p:blipFill>
          <p:spPr>
            <a:xfrm>
              <a:off x="6081252" y="2293370"/>
              <a:ext cx="1618056" cy="1073575"/>
            </a:xfrm>
            <a:prstGeom prst="rect">
              <a:avLst/>
            </a:prstGeom>
            <a:noFill/>
            <a:ln>
              <a:noFill/>
            </a:ln>
          </p:spPr>
        </p:pic>
        <p:pic>
          <p:nvPicPr>
            <p:cNvPr id="506" name="Google Shape;506;p55"/>
            <p:cNvPicPr preferRelativeResize="0"/>
            <p:nvPr/>
          </p:nvPicPr>
          <p:blipFill rotWithShape="1">
            <a:blip r:embed="rId12">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pic>
        <p:nvPicPr>
          <p:cNvPr id="507" name="Google Shape;507;p55"/>
          <p:cNvPicPr preferRelativeResize="0"/>
          <p:nvPr/>
        </p:nvPicPr>
        <p:blipFill rotWithShape="1">
          <a:blip r:embed="rId1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6"/>
          <p:cNvSpPr txBox="1"/>
          <p:nvPr>
            <p:ph type="title"/>
          </p:nvPr>
        </p:nvSpPr>
        <p:spPr>
          <a:xfrm>
            <a:off x="311700" y="3874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vi"/>
              <a:t>Register your face (app 2: mFaceRecord)</a:t>
            </a:r>
            <a:endParaRPr/>
          </a:p>
        </p:txBody>
      </p:sp>
      <p:pic>
        <p:nvPicPr>
          <p:cNvPr id="513" name="Google Shape;513;p56"/>
          <p:cNvPicPr preferRelativeResize="0"/>
          <p:nvPr/>
        </p:nvPicPr>
        <p:blipFill rotWithShape="1">
          <a:blip r:embed="rId3">
            <a:alphaModFix/>
          </a:blip>
          <a:srcRect b="0" l="0" r="0" t="0"/>
          <a:stretch/>
        </p:blipFill>
        <p:spPr>
          <a:xfrm>
            <a:off x="751850" y="1410800"/>
            <a:ext cx="2610800" cy="1775350"/>
          </a:xfrm>
          <a:prstGeom prst="rect">
            <a:avLst/>
          </a:prstGeom>
          <a:noFill/>
          <a:ln>
            <a:noFill/>
          </a:ln>
        </p:spPr>
      </p:pic>
      <p:pic>
        <p:nvPicPr>
          <p:cNvPr id="514" name="Google Shape;514;p56"/>
          <p:cNvPicPr preferRelativeResize="0"/>
          <p:nvPr/>
        </p:nvPicPr>
        <p:blipFill rotWithShape="1">
          <a:blip r:embed="rId4">
            <a:alphaModFix/>
          </a:blip>
          <a:srcRect b="0" l="0" r="0" t="0"/>
          <a:stretch/>
        </p:blipFill>
        <p:spPr>
          <a:xfrm>
            <a:off x="4088812" y="1804888"/>
            <a:ext cx="2266376" cy="987174"/>
          </a:xfrm>
          <a:prstGeom prst="rect">
            <a:avLst/>
          </a:prstGeom>
          <a:noFill/>
          <a:ln>
            <a:noFill/>
          </a:ln>
        </p:spPr>
      </p:pic>
      <p:sp>
        <p:nvSpPr>
          <p:cNvPr id="515" name="Google Shape;515;p56"/>
          <p:cNvSpPr txBox="1"/>
          <p:nvPr/>
        </p:nvSpPr>
        <p:spPr>
          <a:xfrm>
            <a:off x="769675" y="3393375"/>
            <a:ext cx="2610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vi" sz="1400" u="none" cap="none" strike="noStrike">
                <a:solidFill>
                  <a:schemeClr val="dk1"/>
                </a:solidFill>
                <a:latin typeface="Arial"/>
                <a:ea typeface="Arial"/>
                <a:cs typeface="Arial"/>
                <a:sym typeface="Arial"/>
              </a:rPr>
              <a:t>mFaceRecord</a:t>
            </a:r>
            <a:endParaRPr b="0" i="0" sz="1400" u="none" cap="none" strike="noStrike">
              <a:solidFill>
                <a:srgbClr val="000000"/>
              </a:solidFill>
              <a:latin typeface="Arial"/>
              <a:ea typeface="Arial"/>
              <a:cs typeface="Arial"/>
              <a:sym typeface="Arial"/>
            </a:endParaRPr>
          </a:p>
        </p:txBody>
      </p:sp>
      <p:cxnSp>
        <p:nvCxnSpPr>
          <p:cNvPr id="516" name="Google Shape;516;p56"/>
          <p:cNvCxnSpPr>
            <a:stCxn id="513" idx="3"/>
            <a:endCxn id="514" idx="1"/>
          </p:cNvCxnSpPr>
          <p:nvPr/>
        </p:nvCxnSpPr>
        <p:spPr>
          <a:xfrm>
            <a:off x="3362650" y="2298475"/>
            <a:ext cx="726300" cy="0"/>
          </a:xfrm>
          <a:prstGeom prst="straightConnector1">
            <a:avLst/>
          </a:prstGeom>
          <a:noFill/>
          <a:ln cap="flat" cmpd="sng" w="9525">
            <a:solidFill>
              <a:schemeClr val="dk2"/>
            </a:solidFill>
            <a:prstDash val="solid"/>
            <a:round/>
            <a:headEnd len="sm" w="sm" type="none"/>
            <a:tailEnd len="med" w="med" type="triangle"/>
          </a:ln>
        </p:spPr>
      </p:cxnSp>
      <p:pic>
        <p:nvPicPr>
          <p:cNvPr id="517" name="Google Shape;517;p56"/>
          <p:cNvPicPr preferRelativeResize="0"/>
          <p:nvPr/>
        </p:nvPicPr>
        <p:blipFill rotWithShape="1">
          <a:blip r:embed="rId5">
            <a:alphaModFix/>
          </a:blip>
          <a:srcRect b="0" l="0" r="0" t="0"/>
          <a:stretch/>
        </p:blipFill>
        <p:spPr>
          <a:xfrm>
            <a:off x="7125748" y="1661500"/>
            <a:ext cx="1273949" cy="1273949"/>
          </a:xfrm>
          <a:prstGeom prst="rect">
            <a:avLst/>
          </a:prstGeom>
          <a:noFill/>
          <a:ln>
            <a:noFill/>
          </a:ln>
        </p:spPr>
      </p:pic>
      <p:cxnSp>
        <p:nvCxnSpPr>
          <p:cNvPr id="518" name="Google Shape;518;p56"/>
          <p:cNvCxnSpPr>
            <a:stCxn id="514" idx="3"/>
            <a:endCxn id="517" idx="1"/>
          </p:cNvCxnSpPr>
          <p:nvPr/>
        </p:nvCxnSpPr>
        <p:spPr>
          <a:xfrm>
            <a:off x="6355188" y="2298475"/>
            <a:ext cx="770700" cy="0"/>
          </a:xfrm>
          <a:prstGeom prst="straightConnector1">
            <a:avLst/>
          </a:prstGeom>
          <a:noFill/>
          <a:ln cap="flat" cmpd="sng" w="9525">
            <a:solidFill>
              <a:schemeClr val="dk2"/>
            </a:solidFill>
            <a:prstDash val="solid"/>
            <a:round/>
            <a:headEnd len="sm" w="sm" type="none"/>
            <a:tailEnd len="med" w="med" type="triangle"/>
          </a:ln>
        </p:spPr>
      </p:cxnSp>
      <p:sp>
        <p:nvSpPr>
          <p:cNvPr id="519" name="Google Shape;519;p56"/>
          <p:cNvSpPr txBox="1"/>
          <p:nvPr/>
        </p:nvSpPr>
        <p:spPr>
          <a:xfrm>
            <a:off x="3823175" y="3393375"/>
            <a:ext cx="2610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vi" sz="1400" u="none" cap="none" strike="noStrike">
                <a:solidFill>
                  <a:schemeClr val="dk1"/>
                </a:solidFill>
                <a:latin typeface="Arial"/>
                <a:ea typeface="Arial"/>
                <a:cs typeface="Arial"/>
                <a:sym typeface="Arial"/>
              </a:rPr>
              <a:t>Train in local</a:t>
            </a:r>
            <a:endParaRPr b="0" i="0" sz="1400" u="none" cap="none" strike="noStrike">
              <a:solidFill>
                <a:srgbClr val="000000"/>
              </a:solidFill>
              <a:latin typeface="Arial"/>
              <a:ea typeface="Arial"/>
              <a:cs typeface="Arial"/>
              <a:sym typeface="Arial"/>
            </a:endParaRPr>
          </a:p>
        </p:txBody>
      </p:sp>
      <p:sp>
        <p:nvSpPr>
          <p:cNvPr id="520" name="Google Shape;520;p56"/>
          <p:cNvSpPr txBox="1"/>
          <p:nvPr/>
        </p:nvSpPr>
        <p:spPr>
          <a:xfrm>
            <a:off x="6412875" y="3393375"/>
            <a:ext cx="2610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vi" sz="1400" u="none" cap="none" strike="noStrike">
                <a:solidFill>
                  <a:schemeClr val="dk1"/>
                </a:solidFill>
                <a:latin typeface="Arial"/>
                <a:ea typeface="Arial"/>
                <a:cs typeface="Arial"/>
                <a:sym typeface="Arial"/>
              </a:rPr>
              <a:t>Send trained data to DB server</a:t>
            </a:r>
            <a:endParaRPr b="0" i="0" sz="1400" u="none" cap="none" strike="noStrike">
              <a:solidFill>
                <a:srgbClr val="000000"/>
              </a:solidFill>
              <a:latin typeface="Arial"/>
              <a:ea typeface="Arial"/>
              <a:cs typeface="Arial"/>
              <a:sym typeface="Arial"/>
            </a:endParaRPr>
          </a:p>
        </p:txBody>
      </p:sp>
      <p:sp>
        <p:nvSpPr>
          <p:cNvPr id="521" name="Google Shape;521;p56"/>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0" i="0" lang="vi" sz="2300" u="none" cap="none" strike="noStrike">
                <a:solidFill>
                  <a:srgbClr val="434343"/>
                </a:solidFill>
                <a:latin typeface="Open Sans"/>
                <a:ea typeface="Open Sans"/>
                <a:cs typeface="Open Sans"/>
                <a:sym typeface="Open Sans"/>
              </a:rPr>
              <a:t>Movan Face Verify </a:t>
            </a:r>
            <a:r>
              <a:rPr lang="vi" sz="2300">
                <a:solidFill>
                  <a:srgbClr val="434343"/>
                </a:solidFill>
                <a:latin typeface="Open Sans"/>
                <a:ea typeface="Open Sans"/>
                <a:cs typeface="Open Sans"/>
                <a:sym typeface="Open Sans"/>
              </a:rPr>
              <a:t>AIoT</a:t>
            </a:r>
            <a:r>
              <a:rPr b="0" i="0" lang="vi" sz="2300" u="none" cap="none" strike="noStrike">
                <a:solidFill>
                  <a:srgbClr val="434343"/>
                </a:solidFill>
                <a:latin typeface="Open Sans"/>
                <a:ea typeface="Open Sans"/>
                <a:cs typeface="Open Sans"/>
                <a:sym typeface="Open Sans"/>
              </a:rPr>
              <a:t> application</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22" name="Google Shape;522;p56"/>
          <p:cNvSpPr txBox="1"/>
          <p:nvPr/>
        </p:nvSpPr>
        <p:spPr>
          <a:xfrm>
            <a:off x="265300" y="100675"/>
            <a:ext cx="8878800" cy="5943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Clr>
                <a:schemeClr val="dk1"/>
              </a:buClr>
              <a:buSzPts val="2800"/>
              <a:buFont typeface="Arial"/>
              <a:buNone/>
            </a:pPr>
            <a:r>
              <a:rPr b="1" lang="vi" sz="2500">
                <a:solidFill>
                  <a:srgbClr val="F26F21"/>
                </a:solidFill>
                <a:latin typeface="Open Sans"/>
                <a:ea typeface="Open Sans"/>
                <a:cs typeface="Open Sans"/>
                <a:sym typeface="Open Sans"/>
              </a:rPr>
              <a:t>Trung tâm kết nối AI/iOTs - Nhận dạng khuân mặt(tiếp)</a:t>
            </a:r>
            <a:endParaRPr b="1" i="0" sz="2500" u="none" cap="none" strike="noStrike">
              <a:solidFill>
                <a:srgbClr val="F26F21"/>
              </a:solidFill>
              <a:latin typeface="Roboto"/>
              <a:ea typeface="Roboto"/>
              <a:cs typeface="Roboto"/>
              <a:sym typeface="Roboto"/>
            </a:endParaRPr>
          </a:p>
        </p:txBody>
      </p:sp>
      <p:sp>
        <p:nvSpPr>
          <p:cNvPr id="523" name="Google Shape;523;p5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524" name="Google Shape;524;p56"/>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7"/>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0" i="0" lang="vi" sz="2300" u="none" cap="none" strike="noStrike">
                <a:solidFill>
                  <a:srgbClr val="434343"/>
                </a:solidFill>
                <a:latin typeface="Open Sans"/>
                <a:ea typeface="Open Sans"/>
                <a:cs typeface="Open Sans"/>
                <a:sym typeface="Open Sans"/>
              </a:rPr>
              <a:t>Movan Face Verify </a:t>
            </a:r>
            <a:r>
              <a:rPr lang="vi" sz="2300">
                <a:solidFill>
                  <a:srgbClr val="434343"/>
                </a:solidFill>
                <a:latin typeface="Open Sans"/>
                <a:ea typeface="Open Sans"/>
                <a:cs typeface="Open Sans"/>
                <a:sym typeface="Open Sans"/>
              </a:rPr>
              <a:t>AIoT</a:t>
            </a:r>
            <a:r>
              <a:rPr b="0" i="0" lang="vi" sz="2300" u="none" cap="none" strike="noStrike">
                <a:solidFill>
                  <a:srgbClr val="434343"/>
                </a:solidFill>
                <a:latin typeface="Open Sans"/>
                <a:ea typeface="Open Sans"/>
                <a:cs typeface="Open Sans"/>
                <a:sym typeface="Open Sans"/>
              </a:rPr>
              <a:t> application</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31" name="Google Shape;531;p57"/>
          <p:cNvSpPr txBox="1"/>
          <p:nvPr>
            <p:ph idx="12" type="sldNum"/>
          </p:nvPr>
        </p:nvSpPr>
        <p:spPr>
          <a:xfrm>
            <a:off x="3208794" y="1781194"/>
            <a:ext cx="205800" cy="147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pic>
        <p:nvPicPr>
          <p:cNvPr id="532" name="Google Shape;532;p57"/>
          <p:cNvPicPr preferRelativeResize="0"/>
          <p:nvPr/>
        </p:nvPicPr>
        <p:blipFill rotWithShape="1">
          <a:blip r:embed="rId3">
            <a:alphaModFix/>
          </a:blip>
          <a:srcRect b="0" l="0" r="0" t="0"/>
          <a:stretch/>
        </p:blipFill>
        <p:spPr>
          <a:xfrm>
            <a:off x="5568362" y="1325992"/>
            <a:ext cx="1153061" cy="938055"/>
          </a:xfrm>
          <a:prstGeom prst="rect">
            <a:avLst/>
          </a:prstGeom>
          <a:noFill/>
          <a:ln>
            <a:noFill/>
          </a:ln>
          <a:effectLst>
            <a:outerShdw blurRad="57150" rotWithShape="0" algn="bl" dir="5400000" dist="19050">
              <a:srgbClr val="000000">
                <a:alpha val="49800"/>
              </a:srgbClr>
            </a:outerShdw>
          </a:effectLst>
        </p:spPr>
      </p:pic>
      <p:pic>
        <p:nvPicPr>
          <p:cNvPr id="533" name="Google Shape;533;p57"/>
          <p:cNvPicPr preferRelativeResize="0"/>
          <p:nvPr/>
        </p:nvPicPr>
        <p:blipFill rotWithShape="1">
          <a:blip r:embed="rId4">
            <a:alphaModFix/>
          </a:blip>
          <a:srcRect b="0" l="0" r="0" t="0"/>
          <a:stretch/>
        </p:blipFill>
        <p:spPr>
          <a:xfrm>
            <a:off x="7026311" y="1325994"/>
            <a:ext cx="1323579" cy="956456"/>
          </a:xfrm>
          <a:prstGeom prst="rect">
            <a:avLst/>
          </a:prstGeom>
          <a:noFill/>
          <a:ln>
            <a:noFill/>
          </a:ln>
        </p:spPr>
      </p:pic>
      <p:pic>
        <p:nvPicPr>
          <p:cNvPr id="534" name="Google Shape;534;p57"/>
          <p:cNvPicPr preferRelativeResize="0"/>
          <p:nvPr/>
        </p:nvPicPr>
        <p:blipFill rotWithShape="1">
          <a:blip r:embed="rId5">
            <a:alphaModFix/>
          </a:blip>
          <a:srcRect b="0" l="0" r="0" t="0"/>
          <a:stretch/>
        </p:blipFill>
        <p:spPr>
          <a:xfrm>
            <a:off x="5494728" y="2885211"/>
            <a:ext cx="2855153" cy="1643782"/>
          </a:xfrm>
          <a:prstGeom prst="rect">
            <a:avLst/>
          </a:prstGeom>
          <a:noFill/>
          <a:ln>
            <a:noFill/>
          </a:ln>
        </p:spPr>
      </p:pic>
      <p:sp>
        <p:nvSpPr>
          <p:cNvPr id="535" name="Google Shape;535;p57"/>
          <p:cNvSpPr txBox="1"/>
          <p:nvPr/>
        </p:nvSpPr>
        <p:spPr>
          <a:xfrm>
            <a:off x="5568362" y="2344148"/>
            <a:ext cx="1153200" cy="1461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500"/>
              <a:buFont typeface="Arial"/>
              <a:buNone/>
            </a:pPr>
            <a:r>
              <a:rPr b="0" i="0" lang="vi" sz="500" u="none" cap="none" strike="noStrike">
                <a:solidFill>
                  <a:srgbClr val="000000"/>
                </a:solidFill>
                <a:latin typeface="Arial"/>
                <a:ea typeface="Arial"/>
                <a:cs typeface="Arial"/>
                <a:sym typeface="Arial"/>
              </a:rPr>
              <a:t>Access control</a:t>
            </a:r>
            <a:endParaRPr b="0" i="0" sz="500" u="none" cap="none" strike="noStrike">
              <a:solidFill>
                <a:srgbClr val="000000"/>
              </a:solidFill>
              <a:latin typeface="Arial"/>
              <a:ea typeface="Arial"/>
              <a:cs typeface="Arial"/>
              <a:sym typeface="Arial"/>
            </a:endParaRPr>
          </a:p>
        </p:txBody>
      </p:sp>
      <p:sp>
        <p:nvSpPr>
          <p:cNvPr id="536" name="Google Shape;536;p57"/>
          <p:cNvSpPr txBox="1"/>
          <p:nvPr/>
        </p:nvSpPr>
        <p:spPr>
          <a:xfrm>
            <a:off x="7086947" y="2353355"/>
            <a:ext cx="1153200" cy="1461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500"/>
              <a:buFont typeface="Arial"/>
              <a:buNone/>
            </a:pPr>
            <a:r>
              <a:rPr b="0" i="0" lang="vi" sz="500" u="none" cap="none" strike="noStrike">
                <a:solidFill>
                  <a:srgbClr val="000000"/>
                </a:solidFill>
                <a:latin typeface="Arial"/>
                <a:ea typeface="Arial"/>
                <a:cs typeface="Arial"/>
                <a:sym typeface="Arial"/>
              </a:rPr>
              <a:t>VIP sector</a:t>
            </a:r>
            <a:endParaRPr b="0" i="0" sz="500" u="none" cap="none" strike="noStrike">
              <a:solidFill>
                <a:srgbClr val="000000"/>
              </a:solidFill>
              <a:latin typeface="Arial"/>
              <a:ea typeface="Arial"/>
              <a:cs typeface="Arial"/>
              <a:sym typeface="Arial"/>
            </a:endParaRPr>
          </a:p>
        </p:txBody>
      </p:sp>
      <p:sp>
        <p:nvSpPr>
          <p:cNvPr id="537" name="Google Shape;537;p57"/>
          <p:cNvSpPr txBox="1"/>
          <p:nvPr/>
        </p:nvSpPr>
        <p:spPr>
          <a:xfrm>
            <a:off x="5822487" y="4441726"/>
            <a:ext cx="2103000" cy="1461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500"/>
              <a:buFont typeface="Arial"/>
              <a:buNone/>
            </a:pPr>
            <a:r>
              <a:rPr b="0" i="0" lang="vi" sz="500" u="none" cap="none" strike="noStrike">
                <a:solidFill>
                  <a:srgbClr val="000000"/>
                </a:solidFill>
                <a:latin typeface="Arial"/>
                <a:ea typeface="Arial"/>
                <a:cs typeface="Arial"/>
                <a:sym typeface="Arial"/>
              </a:rPr>
              <a:t>Law Enforcement</a:t>
            </a:r>
            <a:endParaRPr b="0" i="0" sz="500" u="none" cap="none" strike="noStrike">
              <a:solidFill>
                <a:srgbClr val="000000"/>
              </a:solidFill>
              <a:latin typeface="Arial"/>
              <a:ea typeface="Arial"/>
              <a:cs typeface="Arial"/>
              <a:sym typeface="Arial"/>
            </a:endParaRPr>
          </a:p>
        </p:txBody>
      </p:sp>
      <p:pic>
        <p:nvPicPr>
          <p:cNvPr id="538" name="Google Shape;538;p57"/>
          <p:cNvPicPr preferRelativeResize="0"/>
          <p:nvPr/>
        </p:nvPicPr>
        <p:blipFill rotWithShape="1">
          <a:blip r:embed="rId6">
            <a:alphaModFix/>
          </a:blip>
          <a:srcRect b="0" l="0" r="0" t="0"/>
          <a:stretch/>
        </p:blipFill>
        <p:spPr>
          <a:xfrm>
            <a:off x="1301910" y="3164776"/>
            <a:ext cx="2855152" cy="1280421"/>
          </a:xfrm>
          <a:prstGeom prst="rect">
            <a:avLst/>
          </a:prstGeom>
          <a:noFill/>
          <a:ln>
            <a:noFill/>
          </a:ln>
          <a:effectLst>
            <a:outerShdw blurRad="57150" rotWithShape="0" algn="bl" dir="5400000" dist="19050">
              <a:srgbClr val="000000">
                <a:alpha val="49800"/>
              </a:srgbClr>
            </a:outerShdw>
          </a:effectLst>
        </p:spPr>
      </p:pic>
      <p:sp>
        <p:nvSpPr>
          <p:cNvPr id="539" name="Google Shape;539;p57"/>
          <p:cNvSpPr/>
          <p:nvPr/>
        </p:nvSpPr>
        <p:spPr>
          <a:xfrm>
            <a:off x="4582871" y="1321911"/>
            <a:ext cx="683715" cy="3140279"/>
          </a:xfrm>
          <a:custGeom>
            <a:rect b="b" l="l" r="r" t="t"/>
            <a:pathLst>
              <a:path extrusionOk="0" h="58318" w="29899">
                <a:moveTo>
                  <a:pt x="7401" y="0"/>
                </a:moveTo>
                <a:lnTo>
                  <a:pt x="29899" y="26347"/>
                </a:lnTo>
                <a:lnTo>
                  <a:pt x="9473" y="58022"/>
                </a:lnTo>
                <a:lnTo>
                  <a:pt x="2960" y="58318"/>
                </a:lnTo>
                <a:lnTo>
                  <a:pt x="12433" y="34932"/>
                </a:lnTo>
                <a:lnTo>
                  <a:pt x="15689" y="27827"/>
                </a:lnTo>
                <a:lnTo>
                  <a:pt x="0" y="0"/>
                </a:lnTo>
                <a:close/>
              </a:path>
            </a:pathLst>
          </a:custGeom>
          <a:solidFill>
            <a:srgbClr val="CCCCCC"/>
          </a:solidFill>
          <a:ln>
            <a:noFill/>
          </a:ln>
        </p:spPr>
      </p:sp>
      <p:grpSp>
        <p:nvGrpSpPr>
          <p:cNvPr id="540" name="Google Shape;540;p57"/>
          <p:cNvGrpSpPr/>
          <p:nvPr/>
        </p:nvGrpSpPr>
        <p:grpSpPr>
          <a:xfrm>
            <a:off x="1471018" y="1382736"/>
            <a:ext cx="2753250" cy="1280360"/>
            <a:chOff x="1041392" y="1152005"/>
            <a:chExt cx="3132609" cy="1456775"/>
          </a:xfrm>
        </p:grpSpPr>
        <p:pic>
          <p:nvPicPr>
            <p:cNvPr id="541" name="Google Shape;541;p57"/>
            <p:cNvPicPr preferRelativeResize="0"/>
            <p:nvPr/>
          </p:nvPicPr>
          <p:blipFill rotWithShape="1">
            <a:blip r:embed="rId7">
              <a:alphaModFix/>
            </a:blip>
            <a:srcRect b="0" l="0" r="0" t="0"/>
            <a:stretch/>
          </p:blipFill>
          <p:spPr>
            <a:xfrm>
              <a:off x="1041392" y="1152005"/>
              <a:ext cx="778685" cy="1456775"/>
            </a:xfrm>
            <a:prstGeom prst="rect">
              <a:avLst/>
            </a:prstGeom>
            <a:noFill/>
            <a:ln>
              <a:noFill/>
            </a:ln>
            <a:effectLst>
              <a:outerShdw blurRad="57150" rotWithShape="0" algn="bl" dir="5400000" dist="19050">
                <a:srgbClr val="000000">
                  <a:alpha val="49800"/>
                </a:srgbClr>
              </a:outerShdw>
            </a:effectLst>
          </p:spPr>
        </p:pic>
        <p:pic>
          <p:nvPicPr>
            <p:cNvPr id="542" name="Google Shape;542;p57"/>
            <p:cNvPicPr preferRelativeResize="0"/>
            <p:nvPr/>
          </p:nvPicPr>
          <p:blipFill rotWithShape="1">
            <a:blip r:embed="rId8">
              <a:alphaModFix/>
            </a:blip>
            <a:srcRect b="0" l="0" r="0" t="0"/>
            <a:stretch/>
          </p:blipFill>
          <p:spPr>
            <a:xfrm>
              <a:off x="2113325" y="1193923"/>
              <a:ext cx="2060676" cy="1372925"/>
            </a:xfrm>
            <a:prstGeom prst="rect">
              <a:avLst/>
            </a:prstGeom>
            <a:noFill/>
            <a:ln>
              <a:noFill/>
            </a:ln>
            <a:effectLst>
              <a:outerShdw blurRad="57150" rotWithShape="0" algn="bl" dir="5400000" dist="19050">
                <a:srgbClr val="000000">
                  <a:alpha val="49800"/>
                </a:srgbClr>
              </a:outerShdw>
            </a:effectLst>
          </p:spPr>
        </p:pic>
      </p:grpSp>
      <p:sp>
        <p:nvSpPr>
          <p:cNvPr id="543" name="Google Shape;543;p57"/>
          <p:cNvSpPr txBox="1"/>
          <p:nvPr/>
        </p:nvSpPr>
        <p:spPr>
          <a:xfrm>
            <a:off x="1825898" y="2719685"/>
            <a:ext cx="2103000" cy="1461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500"/>
              <a:buFont typeface="Arial"/>
              <a:buNone/>
            </a:pPr>
            <a:r>
              <a:rPr b="0" i="0" lang="vi" sz="500" u="none" cap="none" strike="noStrike">
                <a:solidFill>
                  <a:srgbClr val="000000"/>
                </a:solidFill>
                <a:latin typeface="Arial"/>
                <a:ea typeface="Arial"/>
                <a:cs typeface="Arial"/>
                <a:sym typeface="Arial"/>
              </a:rPr>
              <a:t>Mobiles Apps</a:t>
            </a:r>
            <a:endParaRPr b="0" i="0" sz="500" u="none" cap="none" strike="noStrike">
              <a:solidFill>
                <a:srgbClr val="000000"/>
              </a:solidFill>
              <a:latin typeface="Arial"/>
              <a:ea typeface="Arial"/>
              <a:cs typeface="Arial"/>
              <a:sym typeface="Arial"/>
            </a:endParaRPr>
          </a:p>
        </p:txBody>
      </p:sp>
      <p:sp>
        <p:nvSpPr>
          <p:cNvPr id="544" name="Google Shape;544;p57"/>
          <p:cNvSpPr txBox="1"/>
          <p:nvPr/>
        </p:nvSpPr>
        <p:spPr>
          <a:xfrm>
            <a:off x="1677928" y="4559492"/>
            <a:ext cx="2103000" cy="1461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Clr>
                <a:srgbClr val="000000"/>
              </a:buClr>
              <a:buSzPts val="500"/>
              <a:buFont typeface="Arial"/>
              <a:buNone/>
            </a:pPr>
            <a:r>
              <a:rPr b="0" i="0" lang="vi" sz="500" u="none" cap="none" strike="noStrike">
                <a:solidFill>
                  <a:srgbClr val="000000"/>
                </a:solidFill>
                <a:latin typeface="Arial"/>
                <a:ea typeface="Arial"/>
                <a:cs typeface="Arial"/>
                <a:sym typeface="Arial"/>
              </a:rPr>
              <a:t>Embedded devices</a:t>
            </a:r>
            <a:endParaRPr b="0" i="0" sz="500" u="none" cap="none" strike="noStrike">
              <a:solidFill>
                <a:srgbClr val="000000"/>
              </a:solidFill>
              <a:latin typeface="Arial"/>
              <a:ea typeface="Arial"/>
              <a:cs typeface="Arial"/>
              <a:sym typeface="Arial"/>
            </a:endParaRPr>
          </a:p>
        </p:txBody>
      </p:sp>
      <p:sp>
        <p:nvSpPr>
          <p:cNvPr id="545" name="Google Shape;545;p57"/>
          <p:cNvSpPr txBox="1"/>
          <p:nvPr/>
        </p:nvSpPr>
        <p:spPr>
          <a:xfrm>
            <a:off x="444291" y="882909"/>
            <a:ext cx="8087400" cy="281700"/>
          </a:xfrm>
          <a:prstGeom prst="rect">
            <a:avLst/>
          </a:prstGeom>
          <a:noFill/>
          <a:ln>
            <a:noFill/>
          </a:ln>
        </p:spPr>
        <p:txBody>
          <a:bodyPr anchorCtr="0" anchor="t" bIns="34275" lIns="34275" spcFirstLastPara="1" rIns="34275" wrap="square" tIns="34275">
            <a:noAutofit/>
          </a:bodyPr>
          <a:lstStyle/>
          <a:p>
            <a:pPr indent="-165100" lvl="0" marL="177800" marR="0" rtl="0" algn="l">
              <a:lnSpc>
                <a:spcPct val="150000"/>
              </a:lnSpc>
              <a:spcBef>
                <a:spcPts val="0"/>
              </a:spcBef>
              <a:spcAft>
                <a:spcPts val="0"/>
              </a:spcAft>
              <a:buClr>
                <a:srgbClr val="222222"/>
              </a:buClr>
              <a:buSzPts val="1400"/>
              <a:buFont typeface="Arial"/>
              <a:buChar char="-"/>
            </a:pPr>
            <a:r>
              <a:rPr b="0" i="0" lang="vi" sz="1400" u="none" cap="none" strike="noStrike">
                <a:solidFill>
                  <a:srgbClr val="222222"/>
                </a:solidFill>
                <a:latin typeface="Arial"/>
                <a:ea typeface="Arial"/>
                <a:cs typeface="Arial"/>
                <a:sym typeface="Arial"/>
              </a:rPr>
              <a:t>Triển khai dưới dạng phần mềm trên di động, hoặc nhúng vào phần cứng</a:t>
            </a:r>
            <a:endParaRPr b="0" i="0" sz="1400" u="none" cap="none" strike="noStrike">
              <a:solidFill>
                <a:srgbClr val="222222"/>
              </a:solidFill>
              <a:latin typeface="Arial"/>
              <a:ea typeface="Arial"/>
              <a:cs typeface="Arial"/>
              <a:sym typeface="Arial"/>
            </a:endParaRPr>
          </a:p>
        </p:txBody>
      </p:sp>
      <p:sp>
        <p:nvSpPr>
          <p:cNvPr id="546" name="Google Shape;546;p57"/>
          <p:cNvSpPr txBox="1"/>
          <p:nvPr>
            <p:ph type="title"/>
          </p:nvPr>
        </p:nvSpPr>
        <p:spPr>
          <a:xfrm>
            <a:off x="265300" y="100675"/>
            <a:ext cx="9188100" cy="5943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Open Sans"/>
                <a:ea typeface="Open Sans"/>
                <a:cs typeface="Open Sans"/>
                <a:sym typeface="Open Sans"/>
              </a:rPr>
              <a:t>Trung tâm kết nối AI/iOTs - Nhận dạng khuôn mặt(tiếp)</a:t>
            </a:r>
            <a:endParaRPr sz="2500">
              <a:solidFill>
                <a:srgbClr val="F26F21"/>
              </a:solidFill>
              <a:latin typeface="Roboto"/>
              <a:ea typeface="Roboto"/>
              <a:cs typeface="Roboto"/>
              <a:sym typeface="Roboto"/>
            </a:endParaRPr>
          </a:p>
        </p:txBody>
      </p:sp>
      <p:sp>
        <p:nvSpPr>
          <p:cNvPr id="547" name="Google Shape;547;p5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548" name="Google Shape;548;p57"/>
          <p:cNvPicPr preferRelativeResize="0"/>
          <p:nvPr/>
        </p:nvPicPr>
        <p:blipFill rotWithShape="1">
          <a:blip r:embed="rId9">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8"/>
          <p:cNvSpPr txBox="1"/>
          <p:nvPr/>
        </p:nvSpPr>
        <p:spPr>
          <a:xfrm>
            <a:off x="370025" y="4401150"/>
            <a:ext cx="8462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vi" sz="1400" u="none" cap="none" strike="noStrike">
                <a:solidFill>
                  <a:srgbClr val="000000"/>
                </a:solidFill>
                <a:latin typeface="Arial"/>
                <a:ea typeface="Arial"/>
                <a:cs typeface="Arial"/>
                <a:sym typeface="Arial"/>
              </a:rPr>
              <a:t>Kiểm soát ra vào chung cư/bãi xe/siêu thị/nhà ở/mầm non/trường học/khách sạn ..</a:t>
            </a:r>
            <a:endParaRPr b="0" i="0" sz="1400" u="none" cap="none" strike="noStrike">
              <a:solidFill>
                <a:srgbClr val="000000"/>
              </a:solidFill>
              <a:latin typeface="Arial"/>
              <a:ea typeface="Arial"/>
              <a:cs typeface="Arial"/>
              <a:sym typeface="Arial"/>
            </a:endParaRPr>
          </a:p>
        </p:txBody>
      </p:sp>
      <p:pic>
        <p:nvPicPr>
          <p:cNvPr id="554" name="Google Shape;554;p58"/>
          <p:cNvPicPr preferRelativeResize="0"/>
          <p:nvPr/>
        </p:nvPicPr>
        <p:blipFill rotWithShape="1">
          <a:blip r:embed="rId3">
            <a:alphaModFix/>
          </a:blip>
          <a:srcRect b="0" l="0" r="0" t="0"/>
          <a:stretch/>
        </p:blipFill>
        <p:spPr>
          <a:xfrm>
            <a:off x="1635772" y="1087812"/>
            <a:ext cx="5599905" cy="3243251"/>
          </a:xfrm>
          <a:prstGeom prst="rect">
            <a:avLst/>
          </a:prstGeom>
          <a:noFill/>
          <a:ln>
            <a:noFill/>
          </a:ln>
        </p:spPr>
      </p:pic>
      <p:sp>
        <p:nvSpPr>
          <p:cNvPr id="555" name="Google Shape;555;p58"/>
          <p:cNvSpPr txBox="1"/>
          <p:nvPr/>
        </p:nvSpPr>
        <p:spPr>
          <a:xfrm>
            <a:off x="417700" y="6608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0" i="0" lang="vi" sz="2300" u="none" cap="none" strike="noStrike">
                <a:solidFill>
                  <a:srgbClr val="434343"/>
                </a:solidFill>
                <a:latin typeface="Open Sans"/>
                <a:ea typeface="Open Sans"/>
                <a:cs typeface="Open Sans"/>
                <a:sym typeface="Open Sans"/>
              </a:rPr>
              <a:t>Movan Face Verify </a:t>
            </a:r>
            <a:r>
              <a:rPr lang="vi" sz="2300">
                <a:solidFill>
                  <a:srgbClr val="434343"/>
                </a:solidFill>
                <a:latin typeface="Open Sans"/>
                <a:ea typeface="Open Sans"/>
                <a:cs typeface="Open Sans"/>
                <a:sym typeface="Open Sans"/>
              </a:rPr>
              <a:t>AIoT</a:t>
            </a:r>
            <a:r>
              <a:rPr b="0" i="0" lang="vi" sz="2300" u="none" cap="none" strike="noStrike">
                <a:solidFill>
                  <a:srgbClr val="434343"/>
                </a:solidFill>
                <a:latin typeface="Open Sans"/>
                <a:ea typeface="Open Sans"/>
                <a:cs typeface="Open Sans"/>
                <a:sym typeface="Open Sans"/>
              </a:rPr>
              <a:t> application</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56" name="Google Shape;556;p58"/>
          <p:cNvSpPr txBox="1"/>
          <p:nvPr>
            <p:ph type="title"/>
          </p:nvPr>
        </p:nvSpPr>
        <p:spPr>
          <a:xfrm>
            <a:off x="417700" y="253075"/>
            <a:ext cx="9188100" cy="5943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Clr>
                <a:schemeClr val="dk1"/>
              </a:buClr>
              <a:buSzPts val="2800"/>
              <a:buFont typeface="Arial"/>
              <a:buNone/>
            </a:pPr>
            <a:r>
              <a:rPr b="1" lang="vi" sz="2500">
                <a:solidFill>
                  <a:srgbClr val="F26F21"/>
                </a:solidFill>
                <a:latin typeface="Open Sans"/>
                <a:ea typeface="Open Sans"/>
                <a:cs typeface="Open Sans"/>
                <a:sym typeface="Open Sans"/>
              </a:rPr>
              <a:t>Trung tâm kết nối AI/iOTs - Nhận dạng khuân mặt(tiếp)</a:t>
            </a:r>
            <a:endParaRPr b="1" sz="2500">
              <a:solidFill>
                <a:srgbClr val="F26F21"/>
              </a:solidFill>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557" name="Google Shape;557;p5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vi"/>
              <a:t>‹#›</a:t>
            </a:fld>
            <a:endParaRPr/>
          </a:p>
        </p:txBody>
      </p:sp>
      <p:pic>
        <p:nvPicPr>
          <p:cNvPr id="558" name="Google Shape;558;p58"/>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9"/>
          <p:cNvSpPr txBox="1"/>
          <p:nvPr/>
        </p:nvSpPr>
        <p:spPr>
          <a:xfrm>
            <a:off x="370025" y="4401150"/>
            <a:ext cx="8462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vi" sz="1400" u="none" cap="none" strike="noStrike">
                <a:solidFill>
                  <a:srgbClr val="000000"/>
                </a:solidFill>
                <a:latin typeface="Arial"/>
                <a:ea typeface="Arial"/>
                <a:cs typeface="Arial"/>
                <a:sym typeface="Arial"/>
              </a:rPr>
              <a:t>Kiểm soát ra vào/ giám sát nhà xưởng</a:t>
            </a:r>
            <a:endParaRPr b="0" i="0" sz="1400" u="none" cap="none" strike="noStrike">
              <a:solidFill>
                <a:srgbClr val="000000"/>
              </a:solidFill>
              <a:latin typeface="Arial"/>
              <a:ea typeface="Arial"/>
              <a:cs typeface="Arial"/>
              <a:sym typeface="Arial"/>
            </a:endParaRPr>
          </a:p>
        </p:txBody>
      </p:sp>
      <p:pic>
        <p:nvPicPr>
          <p:cNvPr id="564" name="Google Shape;564;p59"/>
          <p:cNvPicPr preferRelativeResize="0"/>
          <p:nvPr/>
        </p:nvPicPr>
        <p:blipFill rotWithShape="1">
          <a:blip r:embed="rId3">
            <a:alphaModFix/>
          </a:blip>
          <a:srcRect b="0" l="0" r="0" t="0"/>
          <a:stretch/>
        </p:blipFill>
        <p:spPr>
          <a:xfrm>
            <a:off x="2224162" y="1359263"/>
            <a:ext cx="4754125" cy="2847225"/>
          </a:xfrm>
          <a:prstGeom prst="rect">
            <a:avLst/>
          </a:prstGeom>
          <a:noFill/>
          <a:ln>
            <a:noFill/>
          </a:ln>
        </p:spPr>
      </p:pic>
      <p:sp>
        <p:nvSpPr>
          <p:cNvPr id="565" name="Google Shape;565;p59"/>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0" i="0" lang="vi" sz="2300" u="none" cap="none" strike="noStrike">
                <a:solidFill>
                  <a:srgbClr val="434343"/>
                </a:solidFill>
                <a:latin typeface="Open Sans"/>
                <a:ea typeface="Open Sans"/>
                <a:cs typeface="Open Sans"/>
                <a:sym typeface="Open Sans"/>
              </a:rPr>
              <a:t>Movan Face Verify </a:t>
            </a:r>
            <a:r>
              <a:rPr lang="vi" sz="2300">
                <a:solidFill>
                  <a:srgbClr val="434343"/>
                </a:solidFill>
                <a:latin typeface="Open Sans"/>
                <a:ea typeface="Open Sans"/>
                <a:cs typeface="Open Sans"/>
                <a:sym typeface="Open Sans"/>
              </a:rPr>
              <a:t>AIoT</a:t>
            </a:r>
            <a:r>
              <a:rPr b="0" i="0" lang="vi" sz="2300" u="none" cap="none" strike="noStrike">
                <a:solidFill>
                  <a:srgbClr val="434343"/>
                </a:solidFill>
                <a:latin typeface="Open Sans"/>
                <a:ea typeface="Open Sans"/>
                <a:cs typeface="Open Sans"/>
                <a:sym typeface="Open Sans"/>
              </a:rPr>
              <a:t> application</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434343"/>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66" name="Google Shape;566;p59"/>
          <p:cNvSpPr txBox="1"/>
          <p:nvPr/>
        </p:nvSpPr>
        <p:spPr>
          <a:xfrm>
            <a:off x="444291" y="882909"/>
            <a:ext cx="8087400" cy="281700"/>
          </a:xfrm>
          <a:prstGeom prst="rect">
            <a:avLst/>
          </a:prstGeom>
          <a:noFill/>
          <a:ln>
            <a:noFill/>
          </a:ln>
        </p:spPr>
        <p:txBody>
          <a:bodyPr anchorCtr="0" anchor="t" bIns="34275" lIns="34275" spcFirstLastPara="1" rIns="34275" wrap="square" tIns="34275">
            <a:noAutofit/>
          </a:bodyPr>
          <a:lstStyle/>
          <a:p>
            <a:pPr indent="-165100" lvl="0" marL="177800" marR="0" rtl="0" algn="l">
              <a:lnSpc>
                <a:spcPct val="150000"/>
              </a:lnSpc>
              <a:spcBef>
                <a:spcPts val="0"/>
              </a:spcBef>
              <a:spcAft>
                <a:spcPts val="0"/>
              </a:spcAft>
              <a:buClr>
                <a:srgbClr val="222222"/>
              </a:buClr>
              <a:buSzPts val="1400"/>
              <a:buFont typeface="Arial"/>
              <a:buChar char="-"/>
            </a:pPr>
            <a:r>
              <a:rPr b="0" i="0" lang="vi" sz="1400" u="none" cap="none" strike="noStrike">
                <a:solidFill>
                  <a:srgbClr val="222222"/>
                </a:solidFill>
                <a:latin typeface="Arial"/>
                <a:ea typeface="Arial"/>
                <a:cs typeface="Arial"/>
                <a:sym typeface="Arial"/>
              </a:rPr>
              <a:t>Triển khai dưới dạng phần mềm trên di động, hoặc nhúng vào phần cứng</a:t>
            </a:r>
            <a:endParaRPr b="0" i="0" sz="1400" u="none" cap="none" strike="noStrike">
              <a:solidFill>
                <a:srgbClr val="222222"/>
              </a:solidFill>
              <a:latin typeface="Arial"/>
              <a:ea typeface="Arial"/>
              <a:cs typeface="Arial"/>
              <a:sym typeface="Arial"/>
            </a:endParaRPr>
          </a:p>
        </p:txBody>
      </p:sp>
      <p:sp>
        <p:nvSpPr>
          <p:cNvPr id="567" name="Google Shape;567;p59"/>
          <p:cNvSpPr txBox="1"/>
          <p:nvPr>
            <p:ph type="title"/>
          </p:nvPr>
        </p:nvSpPr>
        <p:spPr>
          <a:xfrm>
            <a:off x="265300" y="100675"/>
            <a:ext cx="9188100" cy="5943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Clr>
                <a:schemeClr val="dk1"/>
              </a:buClr>
              <a:buSzPts val="2800"/>
              <a:buFont typeface="Arial"/>
              <a:buNone/>
            </a:pPr>
            <a:r>
              <a:rPr b="1" lang="vi" sz="2500">
                <a:solidFill>
                  <a:srgbClr val="F26F21"/>
                </a:solidFill>
                <a:latin typeface="Open Sans"/>
                <a:ea typeface="Open Sans"/>
                <a:cs typeface="Open Sans"/>
                <a:sym typeface="Open Sans"/>
              </a:rPr>
              <a:t>Trung tâm kết nối AI/iOTs - Nhận dạng khuôn mặt(tiếp)</a:t>
            </a:r>
            <a:endParaRPr b="1" sz="2500">
              <a:solidFill>
                <a:srgbClr val="F26F2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2800"/>
              <a:buFont typeface="Arial"/>
              <a:buNone/>
            </a:pPr>
            <a:r>
              <a:t/>
            </a:r>
            <a:endParaRPr sz="2500">
              <a:solidFill>
                <a:srgbClr val="F26F21"/>
              </a:solidFill>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568" name="Google Shape;568;p5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vi"/>
              <a:t>‹#›</a:t>
            </a:fld>
            <a:endParaRPr/>
          </a:p>
        </p:txBody>
      </p:sp>
      <p:pic>
        <p:nvPicPr>
          <p:cNvPr id="569" name="Google Shape;569;p59"/>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0"/>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Trung tâm kết nối dữ liệu nhà máy</a:t>
            </a:r>
            <a:endParaRPr b="0" i="0" sz="2400" u="none" cap="none" strike="noStrike">
              <a:solidFill>
                <a:srgbClr val="000000"/>
              </a:solidFill>
              <a:latin typeface="Arial"/>
              <a:ea typeface="Arial"/>
              <a:cs typeface="Arial"/>
              <a:sym typeface="Arial"/>
            </a:endParaRPr>
          </a:p>
        </p:txBody>
      </p:sp>
      <p:pic>
        <p:nvPicPr>
          <p:cNvPr id="576" name="Google Shape;576;p60"/>
          <p:cNvPicPr preferRelativeResize="0"/>
          <p:nvPr/>
        </p:nvPicPr>
        <p:blipFill rotWithShape="1">
          <a:blip r:embed="rId3">
            <a:alphaModFix/>
          </a:blip>
          <a:srcRect b="0" l="0" r="0" t="0"/>
          <a:stretch/>
        </p:blipFill>
        <p:spPr>
          <a:xfrm>
            <a:off x="118547" y="4805725"/>
            <a:ext cx="828948" cy="281841"/>
          </a:xfrm>
          <a:prstGeom prst="rect">
            <a:avLst/>
          </a:prstGeom>
          <a:noFill/>
          <a:ln>
            <a:noFill/>
          </a:ln>
        </p:spPr>
      </p:pic>
      <p:sp>
        <p:nvSpPr>
          <p:cNvPr id="577" name="Google Shape;577;p60"/>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AI/iOTs</a:t>
            </a:r>
            <a:r>
              <a:rPr lang="vi" sz="2500">
                <a:solidFill>
                  <a:srgbClr val="F26F21"/>
                </a:solidFill>
                <a:latin typeface="Open Sans"/>
                <a:ea typeface="Open Sans"/>
                <a:cs typeface="Open Sans"/>
                <a:sym typeface="Open Sans"/>
              </a:rPr>
              <a:t>(tiếp)</a:t>
            </a:r>
            <a:r>
              <a:rPr lang="vi" sz="2500">
                <a:solidFill>
                  <a:srgbClr val="F26F21"/>
                </a:solidFill>
                <a:latin typeface="Open Sans"/>
                <a:ea typeface="Open Sans"/>
                <a:cs typeface="Open Sans"/>
                <a:sym typeface="Open Sans"/>
              </a:rPr>
              <a:t> - kết nối dữ liệu nhà máy</a:t>
            </a:r>
            <a:endParaRPr sz="2500">
              <a:solidFill>
                <a:srgbClr val="F26F21"/>
              </a:solidFill>
              <a:latin typeface="Roboto"/>
              <a:ea typeface="Roboto"/>
              <a:cs typeface="Roboto"/>
              <a:sym typeface="Roboto"/>
            </a:endParaRPr>
          </a:p>
        </p:txBody>
      </p:sp>
      <p:sp>
        <p:nvSpPr>
          <p:cNvPr id="578" name="Google Shape;578;p6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grpSp>
        <p:nvGrpSpPr>
          <p:cNvPr id="579" name="Google Shape;579;p60"/>
          <p:cNvGrpSpPr/>
          <p:nvPr/>
        </p:nvGrpSpPr>
        <p:grpSpPr>
          <a:xfrm>
            <a:off x="118542" y="891264"/>
            <a:ext cx="917081" cy="1178199"/>
            <a:chOff x="708500" y="1158913"/>
            <a:chExt cx="1562851" cy="1621300"/>
          </a:xfrm>
        </p:grpSpPr>
        <p:pic>
          <p:nvPicPr>
            <p:cNvPr id="580" name="Google Shape;580;p60"/>
            <p:cNvPicPr preferRelativeResize="0"/>
            <p:nvPr/>
          </p:nvPicPr>
          <p:blipFill rotWithShape="1">
            <a:blip r:embed="rId4">
              <a:alphaModFix/>
            </a:blip>
            <a:srcRect b="0" l="0" r="0" t="0"/>
            <a:stretch/>
          </p:blipFill>
          <p:spPr>
            <a:xfrm>
              <a:off x="708500" y="1158913"/>
              <a:ext cx="1562851" cy="1171550"/>
            </a:xfrm>
            <a:prstGeom prst="rect">
              <a:avLst/>
            </a:prstGeom>
            <a:noFill/>
            <a:ln>
              <a:noFill/>
            </a:ln>
          </p:spPr>
        </p:pic>
        <p:sp>
          <p:nvSpPr>
            <p:cNvPr id="581" name="Google Shape;581;p60"/>
            <p:cNvSpPr txBox="1"/>
            <p:nvPr/>
          </p:nvSpPr>
          <p:spPr>
            <a:xfrm>
              <a:off x="908483" y="2272013"/>
              <a:ext cx="1198800" cy="5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CNC</a:t>
              </a:r>
              <a:endParaRPr b="0" i="0" sz="1200" u="none" cap="none" strike="noStrike">
                <a:solidFill>
                  <a:srgbClr val="000000"/>
                </a:solidFill>
                <a:latin typeface="Arial"/>
                <a:ea typeface="Arial"/>
                <a:cs typeface="Arial"/>
                <a:sym typeface="Arial"/>
              </a:endParaRPr>
            </a:p>
          </p:txBody>
        </p:sp>
      </p:grpSp>
      <p:grpSp>
        <p:nvGrpSpPr>
          <p:cNvPr id="582" name="Google Shape;582;p60"/>
          <p:cNvGrpSpPr/>
          <p:nvPr/>
        </p:nvGrpSpPr>
        <p:grpSpPr>
          <a:xfrm>
            <a:off x="321207" y="2150666"/>
            <a:ext cx="774111" cy="737977"/>
            <a:chOff x="1141848" y="2641325"/>
            <a:chExt cx="997952" cy="885289"/>
          </a:xfrm>
        </p:grpSpPr>
        <p:pic>
          <p:nvPicPr>
            <p:cNvPr id="583" name="Google Shape;583;p60"/>
            <p:cNvPicPr preferRelativeResize="0"/>
            <p:nvPr/>
          </p:nvPicPr>
          <p:blipFill rotWithShape="1">
            <a:blip r:embed="rId5">
              <a:alphaModFix/>
            </a:blip>
            <a:srcRect b="12577" l="6664" r="6560" t="5749"/>
            <a:stretch/>
          </p:blipFill>
          <p:spPr>
            <a:xfrm>
              <a:off x="1141848" y="2641325"/>
              <a:ext cx="619902" cy="466750"/>
            </a:xfrm>
            <a:prstGeom prst="rect">
              <a:avLst/>
            </a:prstGeom>
            <a:noFill/>
            <a:ln>
              <a:noFill/>
            </a:ln>
          </p:spPr>
        </p:pic>
        <p:sp>
          <p:nvSpPr>
            <p:cNvPr id="584" name="Google Shape;584;p60"/>
            <p:cNvSpPr txBox="1"/>
            <p:nvPr/>
          </p:nvSpPr>
          <p:spPr>
            <a:xfrm>
              <a:off x="1258700" y="3083514"/>
              <a:ext cx="881100" cy="44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PLC</a:t>
              </a:r>
              <a:endParaRPr b="0" i="0" sz="1200" u="none" cap="none" strike="noStrike">
                <a:solidFill>
                  <a:srgbClr val="000000"/>
                </a:solidFill>
                <a:latin typeface="Arial"/>
                <a:ea typeface="Arial"/>
                <a:cs typeface="Arial"/>
                <a:sym typeface="Arial"/>
              </a:endParaRPr>
            </a:p>
          </p:txBody>
        </p:sp>
      </p:grpSp>
      <p:grpSp>
        <p:nvGrpSpPr>
          <p:cNvPr id="585" name="Google Shape;585;p60"/>
          <p:cNvGrpSpPr/>
          <p:nvPr/>
        </p:nvGrpSpPr>
        <p:grpSpPr>
          <a:xfrm>
            <a:off x="321198" y="2868379"/>
            <a:ext cx="806806" cy="886114"/>
            <a:chOff x="1141837" y="3502306"/>
            <a:chExt cx="1040100" cy="1062996"/>
          </a:xfrm>
        </p:grpSpPr>
        <p:pic>
          <p:nvPicPr>
            <p:cNvPr id="586" name="Google Shape;586;p60"/>
            <p:cNvPicPr preferRelativeResize="0"/>
            <p:nvPr/>
          </p:nvPicPr>
          <p:blipFill rotWithShape="1">
            <a:blip r:embed="rId6">
              <a:alphaModFix/>
            </a:blip>
            <a:srcRect b="0" l="0" r="0" t="0"/>
            <a:stretch/>
          </p:blipFill>
          <p:spPr>
            <a:xfrm>
              <a:off x="1179975" y="3502306"/>
              <a:ext cx="619902" cy="619894"/>
            </a:xfrm>
            <a:prstGeom prst="rect">
              <a:avLst/>
            </a:prstGeom>
            <a:noFill/>
            <a:ln>
              <a:noFill/>
            </a:ln>
          </p:spPr>
        </p:pic>
        <p:sp>
          <p:nvSpPr>
            <p:cNvPr id="587" name="Google Shape;587;p60"/>
            <p:cNvSpPr txBox="1"/>
            <p:nvPr/>
          </p:nvSpPr>
          <p:spPr>
            <a:xfrm>
              <a:off x="1141837" y="4122202"/>
              <a:ext cx="1040100" cy="44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Camera</a:t>
              </a:r>
              <a:endParaRPr b="0" i="0" sz="1200" u="none" cap="none" strike="noStrike">
                <a:solidFill>
                  <a:srgbClr val="000000"/>
                </a:solidFill>
                <a:latin typeface="Arial"/>
                <a:ea typeface="Arial"/>
                <a:cs typeface="Arial"/>
                <a:sym typeface="Arial"/>
              </a:endParaRPr>
            </a:p>
          </p:txBody>
        </p:sp>
      </p:grpSp>
      <p:grpSp>
        <p:nvGrpSpPr>
          <p:cNvPr id="588" name="Google Shape;588;p60"/>
          <p:cNvGrpSpPr/>
          <p:nvPr/>
        </p:nvGrpSpPr>
        <p:grpSpPr>
          <a:xfrm>
            <a:off x="1757932" y="1451780"/>
            <a:ext cx="612685" cy="1073584"/>
            <a:chOff x="2663733" y="1302538"/>
            <a:chExt cx="894300" cy="1196061"/>
          </a:xfrm>
        </p:grpSpPr>
        <p:pic>
          <p:nvPicPr>
            <p:cNvPr id="589" name="Google Shape;589;p60"/>
            <p:cNvPicPr preferRelativeResize="0"/>
            <p:nvPr/>
          </p:nvPicPr>
          <p:blipFill rotWithShape="1">
            <a:blip r:embed="rId7">
              <a:alphaModFix/>
            </a:blip>
            <a:srcRect b="13015" l="37107" r="37107" t="3873"/>
            <a:stretch/>
          </p:blipFill>
          <p:spPr>
            <a:xfrm>
              <a:off x="2679050" y="1302538"/>
              <a:ext cx="548700" cy="884315"/>
            </a:xfrm>
            <a:prstGeom prst="rect">
              <a:avLst/>
            </a:prstGeom>
            <a:noFill/>
            <a:ln>
              <a:noFill/>
            </a:ln>
          </p:spPr>
        </p:pic>
        <p:sp>
          <p:nvSpPr>
            <p:cNvPr id="590" name="Google Shape;590;p60"/>
            <p:cNvSpPr txBox="1"/>
            <p:nvPr/>
          </p:nvSpPr>
          <p:spPr>
            <a:xfrm>
              <a:off x="2663733" y="2086999"/>
              <a:ext cx="894300" cy="41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nport</a:t>
              </a:r>
              <a:endParaRPr b="0" i="0" sz="1200" u="none" cap="none" strike="noStrike">
                <a:solidFill>
                  <a:srgbClr val="000000"/>
                </a:solidFill>
                <a:latin typeface="Arial"/>
                <a:ea typeface="Arial"/>
                <a:cs typeface="Arial"/>
                <a:sym typeface="Arial"/>
              </a:endParaRPr>
            </a:p>
          </p:txBody>
        </p:sp>
      </p:grpSp>
      <p:cxnSp>
        <p:nvCxnSpPr>
          <p:cNvPr id="591" name="Google Shape;591;p60"/>
          <p:cNvCxnSpPr>
            <a:stCxn id="580" idx="3"/>
            <a:endCxn id="589" idx="1"/>
          </p:cNvCxnSpPr>
          <p:nvPr/>
        </p:nvCxnSpPr>
        <p:spPr>
          <a:xfrm>
            <a:off x="1035623" y="1316946"/>
            <a:ext cx="732900" cy="531600"/>
          </a:xfrm>
          <a:prstGeom prst="straightConnector1">
            <a:avLst/>
          </a:prstGeom>
          <a:noFill/>
          <a:ln cap="flat" cmpd="sng" w="9525">
            <a:solidFill>
              <a:schemeClr val="dk2"/>
            </a:solidFill>
            <a:prstDash val="solid"/>
            <a:round/>
            <a:headEnd len="sm" w="sm" type="none"/>
            <a:tailEnd len="sm" w="sm" type="none"/>
          </a:ln>
        </p:spPr>
      </p:cxnSp>
      <p:cxnSp>
        <p:nvCxnSpPr>
          <p:cNvPr id="592" name="Google Shape;592;p60"/>
          <p:cNvCxnSpPr>
            <a:stCxn id="589" idx="1"/>
            <a:endCxn id="586" idx="3"/>
          </p:cNvCxnSpPr>
          <p:nvPr/>
        </p:nvCxnSpPr>
        <p:spPr>
          <a:xfrm flipH="1">
            <a:off x="831525" y="1848661"/>
            <a:ext cx="936900" cy="1278000"/>
          </a:xfrm>
          <a:prstGeom prst="straightConnector1">
            <a:avLst/>
          </a:prstGeom>
          <a:noFill/>
          <a:ln cap="flat" cmpd="sng" w="9525">
            <a:solidFill>
              <a:schemeClr val="dk2"/>
            </a:solidFill>
            <a:prstDash val="solid"/>
            <a:round/>
            <a:headEnd len="sm" w="sm" type="none"/>
            <a:tailEnd len="sm" w="sm" type="none"/>
          </a:ln>
        </p:spPr>
      </p:cxnSp>
      <p:cxnSp>
        <p:nvCxnSpPr>
          <p:cNvPr id="593" name="Google Shape;593;p60"/>
          <p:cNvCxnSpPr>
            <a:stCxn id="583" idx="3"/>
            <a:endCxn id="589" idx="1"/>
          </p:cNvCxnSpPr>
          <p:nvPr/>
        </p:nvCxnSpPr>
        <p:spPr>
          <a:xfrm flipH="1" rot="10800000">
            <a:off x="802065" y="1848707"/>
            <a:ext cx="966300" cy="496500"/>
          </a:xfrm>
          <a:prstGeom prst="straightConnector1">
            <a:avLst/>
          </a:prstGeom>
          <a:noFill/>
          <a:ln cap="flat" cmpd="sng" w="9525">
            <a:solidFill>
              <a:schemeClr val="dk2"/>
            </a:solidFill>
            <a:prstDash val="solid"/>
            <a:round/>
            <a:headEnd len="sm" w="sm" type="none"/>
            <a:tailEnd len="sm" w="sm" type="none"/>
          </a:ln>
        </p:spPr>
      </p:cxnSp>
      <p:cxnSp>
        <p:nvCxnSpPr>
          <p:cNvPr id="594" name="Google Shape;594;p60"/>
          <p:cNvCxnSpPr>
            <a:stCxn id="589" idx="3"/>
            <a:endCxn id="595" idx="1"/>
          </p:cNvCxnSpPr>
          <p:nvPr/>
        </p:nvCxnSpPr>
        <p:spPr>
          <a:xfrm flipH="1" rot="10800000">
            <a:off x="2144340" y="1844461"/>
            <a:ext cx="77700" cy="4200"/>
          </a:xfrm>
          <a:prstGeom prst="straightConnector1">
            <a:avLst/>
          </a:prstGeom>
          <a:noFill/>
          <a:ln cap="flat" cmpd="sng" w="9525">
            <a:solidFill>
              <a:schemeClr val="dk2"/>
            </a:solidFill>
            <a:prstDash val="solid"/>
            <a:round/>
            <a:headEnd len="sm" w="sm" type="none"/>
            <a:tailEnd len="sm" w="sm" type="none"/>
          </a:ln>
        </p:spPr>
      </p:cxnSp>
      <p:grpSp>
        <p:nvGrpSpPr>
          <p:cNvPr id="596" name="Google Shape;596;p60"/>
          <p:cNvGrpSpPr/>
          <p:nvPr/>
        </p:nvGrpSpPr>
        <p:grpSpPr>
          <a:xfrm>
            <a:off x="2221953" y="1631112"/>
            <a:ext cx="983212" cy="714913"/>
            <a:chOff x="3306627" y="1622438"/>
            <a:chExt cx="1659150" cy="1206401"/>
          </a:xfrm>
        </p:grpSpPr>
        <p:pic>
          <p:nvPicPr>
            <p:cNvPr id="595" name="Google Shape;595;p60"/>
            <p:cNvPicPr preferRelativeResize="0"/>
            <p:nvPr/>
          </p:nvPicPr>
          <p:blipFill rotWithShape="1">
            <a:blip r:embed="rId8">
              <a:alphaModFix/>
            </a:blip>
            <a:srcRect b="0" l="0" r="0" t="0"/>
            <a:stretch/>
          </p:blipFill>
          <p:spPr>
            <a:xfrm>
              <a:off x="3306627" y="1622438"/>
              <a:ext cx="1659150" cy="720100"/>
            </a:xfrm>
            <a:prstGeom prst="rect">
              <a:avLst/>
            </a:prstGeom>
            <a:noFill/>
            <a:ln>
              <a:noFill/>
            </a:ln>
          </p:spPr>
        </p:pic>
        <p:sp>
          <p:nvSpPr>
            <p:cNvPr id="597" name="Google Shape;597;p60"/>
            <p:cNvSpPr txBox="1"/>
            <p:nvPr/>
          </p:nvSpPr>
          <p:spPr>
            <a:xfrm>
              <a:off x="3306649" y="2205439"/>
              <a:ext cx="1588800" cy="6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switch</a:t>
              </a:r>
              <a:endParaRPr b="0" i="0" sz="1200" u="none" cap="none" strike="noStrike">
                <a:solidFill>
                  <a:srgbClr val="000000"/>
                </a:solidFill>
                <a:latin typeface="Arial"/>
                <a:ea typeface="Arial"/>
                <a:cs typeface="Arial"/>
                <a:sym typeface="Arial"/>
              </a:endParaRPr>
            </a:p>
          </p:txBody>
        </p:sp>
      </p:grpSp>
      <p:grpSp>
        <p:nvGrpSpPr>
          <p:cNvPr id="598" name="Google Shape;598;p60"/>
          <p:cNvGrpSpPr/>
          <p:nvPr/>
        </p:nvGrpSpPr>
        <p:grpSpPr>
          <a:xfrm>
            <a:off x="2144350" y="3343637"/>
            <a:ext cx="612600" cy="1306525"/>
            <a:chOff x="2462575" y="3066075"/>
            <a:chExt cx="612600" cy="1306525"/>
          </a:xfrm>
        </p:grpSpPr>
        <p:pic>
          <p:nvPicPr>
            <p:cNvPr id="599" name="Google Shape;599;p60"/>
            <p:cNvPicPr preferRelativeResize="0"/>
            <p:nvPr/>
          </p:nvPicPr>
          <p:blipFill rotWithShape="1">
            <a:blip r:embed="rId9">
              <a:alphaModFix/>
            </a:blip>
            <a:srcRect b="18745" l="25355" r="22580" t="10462"/>
            <a:stretch/>
          </p:blipFill>
          <p:spPr>
            <a:xfrm>
              <a:off x="2494519" y="3066075"/>
              <a:ext cx="548700" cy="746083"/>
            </a:xfrm>
            <a:prstGeom prst="rect">
              <a:avLst/>
            </a:prstGeom>
            <a:noFill/>
            <a:ln>
              <a:noFill/>
            </a:ln>
          </p:spPr>
        </p:pic>
        <p:sp>
          <p:nvSpPr>
            <p:cNvPr id="600" name="Google Shape;600;p60"/>
            <p:cNvSpPr txBox="1"/>
            <p:nvPr/>
          </p:nvSpPr>
          <p:spPr>
            <a:xfrm>
              <a:off x="2462575" y="3818500"/>
              <a:ext cx="612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nport wifi</a:t>
              </a:r>
              <a:endParaRPr b="0" i="0" sz="1200" u="none" cap="none" strike="noStrike">
                <a:solidFill>
                  <a:srgbClr val="000000"/>
                </a:solidFill>
                <a:latin typeface="Arial"/>
                <a:ea typeface="Arial"/>
                <a:cs typeface="Arial"/>
                <a:sym typeface="Arial"/>
              </a:endParaRPr>
            </a:p>
          </p:txBody>
        </p:sp>
      </p:grpSp>
      <p:cxnSp>
        <p:nvCxnSpPr>
          <p:cNvPr id="601" name="Google Shape;601;p60"/>
          <p:cNvCxnSpPr>
            <a:stCxn id="580" idx="3"/>
            <a:endCxn id="599" idx="1"/>
          </p:cNvCxnSpPr>
          <p:nvPr/>
        </p:nvCxnSpPr>
        <p:spPr>
          <a:xfrm>
            <a:off x="1035623" y="1316946"/>
            <a:ext cx="1140600" cy="2399700"/>
          </a:xfrm>
          <a:prstGeom prst="straightConnector1">
            <a:avLst/>
          </a:prstGeom>
          <a:noFill/>
          <a:ln cap="flat" cmpd="sng" w="9525">
            <a:solidFill>
              <a:schemeClr val="dk2"/>
            </a:solidFill>
            <a:prstDash val="dot"/>
            <a:round/>
            <a:headEnd len="sm" w="sm" type="none"/>
            <a:tailEnd len="sm" w="sm" type="none"/>
          </a:ln>
        </p:spPr>
      </p:cxnSp>
      <p:cxnSp>
        <p:nvCxnSpPr>
          <p:cNvPr id="602" name="Google Shape;602;p60"/>
          <p:cNvCxnSpPr>
            <a:stCxn id="583" idx="3"/>
            <a:endCxn id="599" idx="1"/>
          </p:cNvCxnSpPr>
          <p:nvPr/>
        </p:nvCxnSpPr>
        <p:spPr>
          <a:xfrm>
            <a:off x="802065" y="2345207"/>
            <a:ext cx="1374300" cy="1371600"/>
          </a:xfrm>
          <a:prstGeom prst="straightConnector1">
            <a:avLst/>
          </a:prstGeom>
          <a:noFill/>
          <a:ln cap="flat" cmpd="sng" w="9525">
            <a:solidFill>
              <a:schemeClr val="dk2"/>
            </a:solidFill>
            <a:prstDash val="dot"/>
            <a:round/>
            <a:headEnd len="sm" w="sm" type="none"/>
            <a:tailEnd len="sm" w="sm" type="none"/>
          </a:ln>
        </p:spPr>
      </p:cxnSp>
      <p:cxnSp>
        <p:nvCxnSpPr>
          <p:cNvPr id="603" name="Google Shape;603;p60"/>
          <p:cNvCxnSpPr>
            <a:stCxn id="586" idx="3"/>
            <a:endCxn id="599" idx="1"/>
          </p:cNvCxnSpPr>
          <p:nvPr/>
        </p:nvCxnSpPr>
        <p:spPr>
          <a:xfrm>
            <a:off x="831639" y="3126751"/>
            <a:ext cx="1344600" cy="589800"/>
          </a:xfrm>
          <a:prstGeom prst="straightConnector1">
            <a:avLst/>
          </a:prstGeom>
          <a:noFill/>
          <a:ln cap="flat" cmpd="sng" w="9525">
            <a:solidFill>
              <a:schemeClr val="dk2"/>
            </a:solidFill>
            <a:prstDash val="dot"/>
            <a:round/>
            <a:headEnd len="sm" w="sm" type="none"/>
            <a:tailEnd len="sm" w="sm" type="none"/>
          </a:ln>
        </p:spPr>
      </p:cxnSp>
      <p:cxnSp>
        <p:nvCxnSpPr>
          <p:cNvPr id="604" name="Google Shape;604;p60"/>
          <p:cNvCxnSpPr>
            <a:stCxn id="595" idx="3"/>
            <a:endCxn id="605" idx="1"/>
          </p:cNvCxnSpPr>
          <p:nvPr/>
        </p:nvCxnSpPr>
        <p:spPr>
          <a:xfrm>
            <a:off x="3205165" y="1844478"/>
            <a:ext cx="243000" cy="821100"/>
          </a:xfrm>
          <a:prstGeom prst="straightConnector1">
            <a:avLst/>
          </a:prstGeom>
          <a:noFill/>
          <a:ln cap="flat" cmpd="sng" w="9525">
            <a:solidFill>
              <a:schemeClr val="dk2"/>
            </a:solidFill>
            <a:prstDash val="solid"/>
            <a:round/>
            <a:headEnd len="sm" w="sm" type="none"/>
            <a:tailEnd len="sm" w="sm" type="none"/>
          </a:ln>
        </p:spPr>
      </p:cxnSp>
      <p:cxnSp>
        <p:nvCxnSpPr>
          <p:cNvPr id="606" name="Google Shape;606;p60"/>
          <p:cNvCxnSpPr>
            <a:stCxn id="599" idx="3"/>
            <a:endCxn id="605" idx="1"/>
          </p:cNvCxnSpPr>
          <p:nvPr/>
        </p:nvCxnSpPr>
        <p:spPr>
          <a:xfrm flipH="1" rot="10800000">
            <a:off x="2724994" y="2665479"/>
            <a:ext cx="723000" cy="1051200"/>
          </a:xfrm>
          <a:prstGeom prst="straightConnector1">
            <a:avLst/>
          </a:prstGeom>
          <a:noFill/>
          <a:ln cap="flat" cmpd="sng" w="9525">
            <a:solidFill>
              <a:schemeClr val="dk2"/>
            </a:solidFill>
            <a:prstDash val="solid"/>
            <a:round/>
            <a:headEnd len="sm" w="sm" type="none"/>
            <a:tailEnd len="sm" w="sm" type="none"/>
          </a:ln>
        </p:spPr>
      </p:cxnSp>
      <p:cxnSp>
        <p:nvCxnSpPr>
          <p:cNvPr id="607" name="Google Shape;607;p60"/>
          <p:cNvCxnSpPr>
            <a:stCxn id="605" idx="3"/>
            <a:endCxn id="608" idx="1"/>
          </p:cNvCxnSpPr>
          <p:nvPr/>
        </p:nvCxnSpPr>
        <p:spPr>
          <a:xfrm flipH="1" rot="10800000">
            <a:off x="4180945" y="2618682"/>
            <a:ext cx="250500" cy="46800"/>
          </a:xfrm>
          <a:prstGeom prst="straightConnector1">
            <a:avLst/>
          </a:prstGeom>
          <a:noFill/>
          <a:ln cap="flat" cmpd="sng" w="9525">
            <a:solidFill>
              <a:schemeClr val="dk2"/>
            </a:solidFill>
            <a:prstDash val="solid"/>
            <a:round/>
            <a:headEnd len="sm" w="sm" type="none"/>
            <a:tailEnd len="sm" w="sm" type="none"/>
          </a:ln>
        </p:spPr>
      </p:cxnSp>
      <p:grpSp>
        <p:nvGrpSpPr>
          <p:cNvPr id="609" name="Google Shape;609;p60"/>
          <p:cNvGrpSpPr/>
          <p:nvPr/>
        </p:nvGrpSpPr>
        <p:grpSpPr>
          <a:xfrm>
            <a:off x="4431447" y="1883382"/>
            <a:ext cx="2064964" cy="1470583"/>
            <a:chOff x="6081252" y="2293370"/>
            <a:chExt cx="1618056" cy="1073575"/>
          </a:xfrm>
        </p:grpSpPr>
        <p:pic>
          <p:nvPicPr>
            <p:cNvPr id="608" name="Google Shape;608;p60"/>
            <p:cNvPicPr preferRelativeResize="0"/>
            <p:nvPr/>
          </p:nvPicPr>
          <p:blipFill rotWithShape="1">
            <a:blip r:embed="rId10">
              <a:alphaModFix/>
            </a:blip>
            <a:srcRect b="0" l="0" r="0" t="0"/>
            <a:stretch/>
          </p:blipFill>
          <p:spPr>
            <a:xfrm>
              <a:off x="6081252" y="2293370"/>
              <a:ext cx="1618056" cy="1073575"/>
            </a:xfrm>
            <a:prstGeom prst="rect">
              <a:avLst/>
            </a:prstGeom>
            <a:noFill/>
            <a:ln>
              <a:noFill/>
            </a:ln>
          </p:spPr>
        </p:pic>
        <p:pic>
          <p:nvPicPr>
            <p:cNvPr id="610" name="Google Shape;610;p60"/>
            <p:cNvPicPr preferRelativeResize="0"/>
            <p:nvPr/>
          </p:nvPicPr>
          <p:blipFill rotWithShape="1">
            <a:blip r:embed="rId11">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pic>
        <p:nvPicPr>
          <p:cNvPr id="611" name="Google Shape;611;p60"/>
          <p:cNvPicPr preferRelativeResize="0"/>
          <p:nvPr/>
        </p:nvPicPr>
        <p:blipFill rotWithShape="1">
          <a:blip r:embed="rId12">
            <a:alphaModFix/>
          </a:blip>
          <a:srcRect b="0" l="0" r="0" t="0"/>
          <a:stretch/>
        </p:blipFill>
        <p:spPr>
          <a:xfrm>
            <a:off x="7270825" y="1827988"/>
            <a:ext cx="1182325" cy="1182325"/>
          </a:xfrm>
          <a:prstGeom prst="rect">
            <a:avLst/>
          </a:prstGeom>
          <a:noFill/>
          <a:ln>
            <a:noFill/>
          </a:ln>
        </p:spPr>
      </p:pic>
      <p:grpSp>
        <p:nvGrpSpPr>
          <p:cNvPr id="612" name="Google Shape;612;p60"/>
          <p:cNvGrpSpPr/>
          <p:nvPr/>
        </p:nvGrpSpPr>
        <p:grpSpPr>
          <a:xfrm>
            <a:off x="7303238" y="567575"/>
            <a:ext cx="828900" cy="981802"/>
            <a:chOff x="7051588" y="2737925"/>
            <a:chExt cx="828900" cy="981802"/>
          </a:xfrm>
        </p:grpSpPr>
        <p:pic>
          <p:nvPicPr>
            <p:cNvPr id="613" name="Google Shape;613;p60"/>
            <p:cNvPicPr preferRelativeResize="0"/>
            <p:nvPr/>
          </p:nvPicPr>
          <p:blipFill rotWithShape="1">
            <a:blip r:embed="rId13">
              <a:alphaModFix/>
            </a:blip>
            <a:srcRect b="0" l="0" r="0" t="0"/>
            <a:stretch/>
          </p:blipFill>
          <p:spPr>
            <a:xfrm>
              <a:off x="7051588" y="2737925"/>
              <a:ext cx="828900" cy="981802"/>
            </a:xfrm>
            <a:prstGeom prst="rect">
              <a:avLst/>
            </a:prstGeom>
            <a:noFill/>
            <a:ln>
              <a:noFill/>
            </a:ln>
          </p:spPr>
        </p:pic>
        <p:pic>
          <p:nvPicPr>
            <p:cNvPr id="614" name="Google Shape;614;p60"/>
            <p:cNvPicPr preferRelativeResize="0"/>
            <p:nvPr/>
          </p:nvPicPr>
          <p:blipFill rotWithShape="1">
            <a:blip r:embed="rId14">
              <a:alphaModFix/>
            </a:blip>
            <a:srcRect b="28233" l="2587" r="23492" t="0"/>
            <a:stretch/>
          </p:blipFill>
          <p:spPr>
            <a:xfrm>
              <a:off x="7387550" y="2840375"/>
              <a:ext cx="380974" cy="714925"/>
            </a:xfrm>
            <a:prstGeom prst="rect">
              <a:avLst/>
            </a:prstGeom>
            <a:noFill/>
            <a:ln>
              <a:noFill/>
            </a:ln>
            <a:effectLst>
              <a:outerShdw blurRad="57150" rotWithShape="0" algn="bl" dir="5400000" dist="19050">
                <a:srgbClr val="000000">
                  <a:alpha val="48630"/>
                </a:srgbClr>
              </a:outerShdw>
              <a:reflection blurRad="0" dir="5400000" dist="38100" endA="0" endPos="30000" fadeDir="5400012" kx="0" rotWithShape="0" algn="bl" stPos="0" sy="-100000" ky="0"/>
            </a:effectLst>
          </p:spPr>
        </p:pic>
      </p:grpSp>
      <p:pic>
        <p:nvPicPr>
          <p:cNvPr id="615" name="Google Shape;615;p60"/>
          <p:cNvPicPr preferRelativeResize="0"/>
          <p:nvPr/>
        </p:nvPicPr>
        <p:blipFill rotWithShape="1">
          <a:blip r:embed="rId15">
            <a:alphaModFix/>
          </a:blip>
          <a:srcRect b="0" l="0" r="0" t="0"/>
          <a:stretch/>
        </p:blipFill>
        <p:spPr>
          <a:xfrm>
            <a:off x="6961195" y="3288926"/>
            <a:ext cx="1801596" cy="1182300"/>
          </a:xfrm>
          <a:prstGeom prst="rect">
            <a:avLst/>
          </a:prstGeom>
          <a:noFill/>
          <a:ln>
            <a:noFill/>
          </a:ln>
          <a:effectLst>
            <a:outerShdw blurRad="57150" rotWithShape="0" algn="bl" dir="5400000" dist="19050">
              <a:srgbClr val="000000">
                <a:alpha val="49800"/>
              </a:srgbClr>
            </a:outerShdw>
          </a:effectLst>
        </p:spPr>
      </p:pic>
      <p:cxnSp>
        <p:nvCxnSpPr>
          <p:cNvPr id="616" name="Google Shape;616;p60"/>
          <p:cNvCxnSpPr>
            <a:stCxn id="608" idx="3"/>
            <a:endCxn id="613" idx="1"/>
          </p:cNvCxnSpPr>
          <p:nvPr/>
        </p:nvCxnSpPr>
        <p:spPr>
          <a:xfrm flipH="1" rot="10800000">
            <a:off x="6496411" y="1058373"/>
            <a:ext cx="806700" cy="1560300"/>
          </a:xfrm>
          <a:prstGeom prst="straightConnector1">
            <a:avLst/>
          </a:prstGeom>
          <a:noFill/>
          <a:ln cap="flat" cmpd="sng" w="9525">
            <a:solidFill>
              <a:schemeClr val="dk2"/>
            </a:solidFill>
            <a:prstDash val="solid"/>
            <a:round/>
            <a:headEnd len="sm" w="sm" type="none"/>
            <a:tailEnd len="sm" w="sm" type="none"/>
          </a:ln>
        </p:spPr>
      </p:cxnSp>
      <p:cxnSp>
        <p:nvCxnSpPr>
          <p:cNvPr id="617" name="Google Shape;617;p60"/>
          <p:cNvCxnSpPr>
            <a:stCxn id="608" idx="3"/>
            <a:endCxn id="611" idx="1"/>
          </p:cNvCxnSpPr>
          <p:nvPr/>
        </p:nvCxnSpPr>
        <p:spPr>
          <a:xfrm flipH="1" rot="10800000">
            <a:off x="6496411" y="2419173"/>
            <a:ext cx="774300" cy="199500"/>
          </a:xfrm>
          <a:prstGeom prst="straightConnector1">
            <a:avLst/>
          </a:prstGeom>
          <a:noFill/>
          <a:ln cap="flat" cmpd="sng" w="9525">
            <a:solidFill>
              <a:schemeClr val="dk2"/>
            </a:solidFill>
            <a:prstDash val="solid"/>
            <a:round/>
            <a:headEnd len="sm" w="sm" type="none"/>
            <a:tailEnd len="sm" w="sm" type="none"/>
          </a:ln>
        </p:spPr>
      </p:cxnSp>
      <p:cxnSp>
        <p:nvCxnSpPr>
          <p:cNvPr id="618" name="Google Shape;618;p60"/>
          <p:cNvCxnSpPr>
            <a:stCxn id="608" idx="3"/>
            <a:endCxn id="615" idx="1"/>
          </p:cNvCxnSpPr>
          <p:nvPr/>
        </p:nvCxnSpPr>
        <p:spPr>
          <a:xfrm>
            <a:off x="6496411" y="2618673"/>
            <a:ext cx="464700" cy="1261500"/>
          </a:xfrm>
          <a:prstGeom prst="straightConnector1">
            <a:avLst/>
          </a:prstGeom>
          <a:noFill/>
          <a:ln cap="flat" cmpd="sng" w="9525">
            <a:solidFill>
              <a:schemeClr val="dk2"/>
            </a:solidFill>
            <a:prstDash val="solid"/>
            <a:round/>
            <a:headEnd len="sm" w="sm" type="none"/>
            <a:tailEnd len="sm" w="sm" type="none"/>
          </a:ln>
        </p:spPr>
      </p:cxnSp>
      <p:grpSp>
        <p:nvGrpSpPr>
          <p:cNvPr id="619" name="Google Shape;619;p60"/>
          <p:cNvGrpSpPr/>
          <p:nvPr/>
        </p:nvGrpSpPr>
        <p:grpSpPr>
          <a:xfrm>
            <a:off x="3352038" y="2305025"/>
            <a:ext cx="828907" cy="1147800"/>
            <a:chOff x="3277525" y="2498900"/>
            <a:chExt cx="828907" cy="1147800"/>
          </a:xfrm>
        </p:grpSpPr>
        <p:pic>
          <p:nvPicPr>
            <p:cNvPr id="605" name="Google Shape;605;p60"/>
            <p:cNvPicPr preferRelativeResize="0"/>
            <p:nvPr/>
          </p:nvPicPr>
          <p:blipFill rotWithShape="1">
            <a:blip r:embed="rId16">
              <a:alphaModFix/>
            </a:blip>
            <a:srcRect b="0" l="0" r="0" t="0"/>
            <a:stretch/>
          </p:blipFill>
          <p:spPr>
            <a:xfrm>
              <a:off x="3373532" y="2498900"/>
              <a:ext cx="732900" cy="720914"/>
            </a:xfrm>
            <a:prstGeom prst="rect">
              <a:avLst/>
            </a:prstGeom>
            <a:noFill/>
            <a:ln>
              <a:noFill/>
            </a:ln>
          </p:spPr>
        </p:pic>
        <p:sp>
          <p:nvSpPr>
            <p:cNvPr id="620" name="Google Shape;620;p60"/>
            <p:cNvSpPr txBox="1"/>
            <p:nvPr/>
          </p:nvSpPr>
          <p:spPr>
            <a:xfrm>
              <a:off x="3277525" y="3092600"/>
              <a:ext cx="828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gateway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000000"/>
                  </a:solidFill>
                  <a:latin typeface="Arial"/>
                  <a:ea typeface="Arial"/>
                  <a:cs typeface="Arial"/>
                  <a:sym typeface="Arial"/>
                </a:rPr>
                <a:t>wireless</a:t>
              </a:r>
              <a:endParaRPr b="0" i="0" sz="1200" u="none" cap="none" strike="noStrike">
                <a:solidFill>
                  <a:srgbClr val="000000"/>
                </a:solidFill>
                <a:latin typeface="Arial"/>
                <a:ea typeface="Arial"/>
                <a:cs typeface="Arial"/>
                <a:sym typeface="Arial"/>
              </a:endParaRPr>
            </a:p>
          </p:txBody>
        </p:sp>
      </p:grpSp>
      <p:cxnSp>
        <p:nvCxnSpPr>
          <p:cNvPr id="621" name="Google Shape;621;p60"/>
          <p:cNvCxnSpPr/>
          <p:nvPr/>
        </p:nvCxnSpPr>
        <p:spPr>
          <a:xfrm rot="10800000">
            <a:off x="1843000" y="2671338"/>
            <a:ext cx="1287600" cy="0"/>
          </a:xfrm>
          <a:prstGeom prst="straightConnector1">
            <a:avLst/>
          </a:prstGeom>
          <a:noFill/>
          <a:ln cap="flat" cmpd="sng" w="9525">
            <a:solidFill>
              <a:srgbClr val="FF0000"/>
            </a:solidFill>
            <a:prstDash val="solid"/>
            <a:round/>
            <a:headEnd len="sm" w="sm" type="none"/>
            <a:tailEnd len="sm" w="sm" type="none"/>
          </a:ln>
        </p:spPr>
      </p:cxnSp>
      <p:pic>
        <p:nvPicPr>
          <p:cNvPr id="622" name="Google Shape;622;p60"/>
          <p:cNvPicPr preferRelativeResize="0"/>
          <p:nvPr/>
        </p:nvPicPr>
        <p:blipFill rotWithShape="1">
          <a:blip r:embed="rId17">
            <a:alphaModFix/>
          </a:blip>
          <a:srcRect b="0" l="0" r="0" t="0"/>
          <a:stretch/>
        </p:blipFill>
        <p:spPr>
          <a:xfrm>
            <a:off x="269875" y="3754500"/>
            <a:ext cx="723000" cy="723000"/>
          </a:xfrm>
          <a:prstGeom prst="rect">
            <a:avLst/>
          </a:prstGeom>
          <a:noFill/>
          <a:ln>
            <a:noFill/>
          </a:ln>
        </p:spPr>
      </p:pic>
      <p:cxnSp>
        <p:nvCxnSpPr>
          <p:cNvPr id="623" name="Google Shape;623;p60"/>
          <p:cNvCxnSpPr>
            <a:stCxn id="622" idx="3"/>
            <a:endCxn id="589" idx="1"/>
          </p:cNvCxnSpPr>
          <p:nvPr/>
        </p:nvCxnSpPr>
        <p:spPr>
          <a:xfrm flipH="1" rot="10800000">
            <a:off x="992875" y="1848600"/>
            <a:ext cx="775500" cy="2267400"/>
          </a:xfrm>
          <a:prstGeom prst="straightConnector1">
            <a:avLst/>
          </a:prstGeom>
          <a:noFill/>
          <a:ln cap="flat" cmpd="sng" w="9525">
            <a:solidFill>
              <a:schemeClr val="dk2"/>
            </a:solidFill>
            <a:prstDash val="solid"/>
            <a:round/>
            <a:headEnd len="sm" w="sm" type="none"/>
            <a:tailEnd len="sm" w="sm" type="none"/>
          </a:ln>
        </p:spPr>
      </p:cxnSp>
      <p:cxnSp>
        <p:nvCxnSpPr>
          <p:cNvPr id="624" name="Google Shape;624;p60"/>
          <p:cNvCxnSpPr>
            <a:stCxn id="622" idx="3"/>
            <a:endCxn id="599" idx="1"/>
          </p:cNvCxnSpPr>
          <p:nvPr/>
        </p:nvCxnSpPr>
        <p:spPr>
          <a:xfrm flipH="1" rot="10800000">
            <a:off x="992875" y="3716700"/>
            <a:ext cx="1183500" cy="399300"/>
          </a:xfrm>
          <a:prstGeom prst="straightConnector1">
            <a:avLst/>
          </a:prstGeom>
          <a:noFill/>
          <a:ln cap="flat" cmpd="sng" w="9525">
            <a:solidFill>
              <a:schemeClr val="dk2"/>
            </a:solidFill>
            <a:prstDash val="dot"/>
            <a:round/>
            <a:headEnd len="sm" w="sm" type="none"/>
            <a:tailEnd len="sm" w="sm"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1"/>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Kết nối dữ liệu với Oracle DB</a:t>
            </a:r>
            <a:endParaRPr b="0" i="0" sz="2400" u="none" cap="none" strike="noStrike">
              <a:solidFill>
                <a:srgbClr val="000000"/>
              </a:solidFill>
              <a:latin typeface="Arial"/>
              <a:ea typeface="Arial"/>
              <a:cs typeface="Arial"/>
              <a:sym typeface="Arial"/>
            </a:endParaRPr>
          </a:p>
        </p:txBody>
      </p:sp>
      <p:sp>
        <p:nvSpPr>
          <p:cNvPr id="631" name="Google Shape;631;p61"/>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phần mềm thứ 3</a:t>
            </a:r>
            <a:endParaRPr sz="2500">
              <a:solidFill>
                <a:srgbClr val="F26F21"/>
              </a:solidFill>
              <a:latin typeface="Roboto"/>
              <a:ea typeface="Roboto"/>
              <a:cs typeface="Roboto"/>
              <a:sym typeface="Roboto"/>
            </a:endParaRPr>
          </a:p>
        </p:txBody>
      </p:sp>
      <p:sp>
        <p:nvSpPr>
          <p:cNvPr id="632" name="Google Shape;632;p6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633" name="Google Shape;633;p61"/>
          <p:cNvPicPr preferRelativeResize="0"/>
          <p:nvPr/>
        </p:nvPicPr>
        <p:blipFill rotWithShape="1">
          <a:blip r:embed="rId3">
            <a:alphaModFix/>
          </a:blip>
          <a:srcRect b="7251" l="22524" r="19153" t="13753"/>
          <a:stretch/>
        </p:blipFill>
        <p:spPr>
          <a:xfrm>
            <a:off x="6446174" y="2337950"/>
            <a:ext cx="2373977" cy="1783500"/>
          </a:xfrm>
          <a:prstGeom prst="rect">
            <a:avLst/>
          </a:prstGeom>
          <a:noFill/>
          <a:ln>
            <a:noFill/>
          </a:ln>
        </p:spPr>
      </p:pic>
      <p:grpSp>
        <p:nvGrpSpPr>
          <p:cNvPr id="634" name="Google Shape;634;p61"/>
          <p:cNvGrpSpPr/>
          <p:nvPr/>
        </p:nvGrpSpPr>
        <p:grpSpPr>
          <a:xfrm>
            <a:off x="395028" y="2408829"/>
            <a:ext cx="2341651" cy="1629042"/>
            <a:chOff x="6081252" y="2293370"/>
            <a:chExt cx="1618056" cy="1073575"/>
          </a:xfrm>
        </p:grpSpPr>
        <p:pic>
          <p:nvPicPr>
            <p:cNvPr id="635" name="Google Shape;635;p61"/>
            <p:cNvPicPr preferRelativeResize="0"/>
            <p:nvPr/>
          </p:nvPicPr>
          <p:blipFill rotWithShape="1">
            <a:blip r:embed="rId4">
              <a:alphaModFix/>
            </a:blip>
            <a:srcRect b="0" l="0" r="0" t="0"/>
            <a:stretch/>
          </p:blipFill>
          <p:spPr>
            <a:xfrm>
              <a:off x="6081252" y="2293370"/>
              <a:ext cx="1618056" cy="1073575"/>
            </a:xfrm>
            <a:prstGeom prst="rect">
              <a:avLst/>
            </a:prstGeom>
            <a:noFill/>
            <a:ln>
              <a:noFill/>
            </a:ln>
          </p:spPr>
        </p:pic>
        <p:pic>
          <p:nvPicPr>
            <p:cNvPr id="636" name="Google Shape;636;p61"/>
            <p:cNvPicPr preferRelativeResize="0"/>
            <p:nvPr/>
          </p:nvPicPr>
          <p:blipFill rotWithShape="1">
            <a:blip r:embed="rId5">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cxnSp>
        <p:nvCxnSpPr>
          <p:cNvPr id="637" name="Google Shape;637;p61"/>
          <p:cNvCxnSpPr>
            <a:stCxn id="635" idx="3"/>
            <a:endCxn id="638" idx="1"/>
          </p:cNvCxnSpPr>
          <p:nvPr/>
        </p:nvCxnSpPr>
        <p:spPr>
          <a:xfrm>
            <a:off x="2736680" y="3223351"/>
            <a:ext cx="1255800" cy="6300"/>
          </a:xfrm>
          <a:prstGeom prst="straightConnector1">
            <a:avLst/>
          </a:prstGeom>
          <a:noFill/>
          <a:ln cap="flat" cmpd="sng" w="9525">
            <a:solidFill>
              <a:schemeClr val="dk2"/>
            </a:solidFill>
            <a:prstDash val="solid"/>
            <a:round/>
            <a:headEnd len="med" w="med" type="triangle"/>
            <a:tailEnd len="med" w="med" type="triangle"/>
          </a:ln>
        </p:spPr>
      </p:cxnSp>
      <p:sp>
        <p:nvSpPr>
          <p:cNvPr id="639" name="Google Shape;639;p61"/>
          <p:cNvSpPr txBox="1"/>
          <p:nvPr/>
        </p:nvSpPr>
        <p:spPr>
          <a:xfrm>
            <a:off x="265300" y="916275"/>
            <a:ext cx="8554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Lõi cơ sở dữ liệu của Movan ISO được xây dựng ngay từ đầu là sử dụng cơ sở dữ liệu Oracle để tăng tính ổn định và bảo mật cho ứng dụng.</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Ngoài ra với tính linh hoạt sẵn có, Movan ISO cũng có thể thực hiện kết nối dễ dàng với các thực thể Oracle DB nội bộ khác của tổ chức/ Doanh nghiệp đã và đang sử dụng, thông qua RestAPI</a:t>
            </a:r>
            <a:endParaRPr b="0" i="0" sz="1200" u="none" cap="none" strike="noStrike">
              <a:solidFill>
                <a:srgbClr val="24292E"/>
              </a:solidFill>
              <a:highlight>
                <a:srgbClr val="FFFFFF"/>
              </a:highlight>
              <a:latin typeface="Arial"/>
              <a:ea typeface="Arial"/>
              <a:cs typeface="Arial"/>
              <a:sym typeface="Arial"/>
            </a:endParaRPr>
          </a:p>
        </p:txBody>
      </p:sp>
      <p:pic>
        <p:nvPicPr>
          <p:cNvPr id="638" name="Google Shape;638;p61"/>
          <p:cNvPicPr preferRelativeResize="0"/>
          <p:nvPr/>
        </p:nvPicPr>
        <p:blipFill rotWithShape="1">
          <a:blip r:embed="rId6">
            <a:alphaModFix/>
          </a:blip>
          <a:srcRect b="23071" l="4616" r="30909" t="12282"/>
          <a:stretch/>
        </p:blipFill>
        <p:spPr>
          <a:xfrm>
            <a:off x="3992370" y="2789304"/>
            <a:ext cx="1584475" cy="880789"/>
          </a:xfrm>
          <a:prstGeom prst="rect">
            <a:avLst/>
          </a:prstGeom>
          <a:noFill/>
          <a:ln>
            <a:noFill/>
          </a:ln>
        </p:spPr>
      </p:pic>
      <p:cxnSp>
        <p:nvCxnSpPr>
          <p:cNvPr id="640" name="Google Shape;640;p61"/>
          <p:cNvCxnSpPr>
            <a:stCxn id="638" idx="3"/>
            <a:endCxn id="633" idx="1"/>
          </p:cNvCxnSpPr>
          <p:nvPr/>
        </p:nvCxnSpPr>
        <p:spPr>
          <a:xfrm>
            <a:off x="5576845" y="3229699"/>
            <a:ext cx="869400" cy="0"/>
          </a:xfrm>
          <a:prstGeom prst="straightConnector1">
            <a:avLst/>
          </a:prstGeom>
          <a:noFill/>
          <a:ln cap="flat" cmpd="sng" w="9525">
            <a:solidFill>
              <a:schemeClr val="dk2"/>
            </a:solidFill>
            <a:prstDash val="solid"/>
            <a:round/>
            <a:headEnd len="med" w="med" type="triangle"/>
            <a:tailEnd len="med" w="med" type="triangle"/>
          </a:ln>
        </p:spPr>
      </p:cxnSp>
      <p:pic>
        <p:nvPicPr>
          <p:cNvPr id="641" name="Google Shape;641;p61"/>
          <p:cNvPicPr preferRelativeResize="0"/>
          <p:nvPr/>
        </p:nvPicPr>
        <p:blipFill rotWithShape="1">
          <a:blip r:embed="rId7">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62"/>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Kết nối dữ liệu với </a:t>
            </a:r>
            <a:r>
              <a:rPr lang="vi" sz="2300">
                <a:solidFill>
                  <a:srgbClr val="434343"/>
                </a:solidFill>
                <a:latin typeface="Open Sans"/>
                <a:ea typeface="Open Sans"/>
                <a:cs typeface="Open Sans"/>
                <a:sym typeface="Open Sans"/>
              </a:rPr>
              <a:t>PostgreSQL</a:t>
            </a:r>
            <a:endParaRPr b="0" i="0" sz="2400" u="none" cap="none" strike="noStrike">
              <a:solidFill>
                <a:srgbClr val="000000"/>
              </a:solidFill>
              <a:latin typeface="Arial"/>
              <a:ea typeface="Arial"/>
              <a:cs typeface="Arial"/>
              <a:sym typeface="Arial"/>
            </a:endParaRPr>
          </a:p>
        </p:txBody>
      </p:sp>
      <p:sp>
        <p:nvSpPr>
          <p:cNvPr id="648" name="Google Shape;648;p62"/>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phần mềm thứ 3</a:t>
            </a:r>
            <a:r>
              <a:rPr lang="vi" sz="2500">
                <a:solidFill>
                  <a:srgbClr val="F26F21"/>
                </a:solidFill>
                <a:latin typeface="Open Sans"/>
                <a:ea typeface="Open Sans"/>
                <a:cs typeface="Open Sans"/>
                <a:sym typeface="Open Sans"/>
              </a:rPr>
              <a:t>(tiếp theo)</a:t>
            </a:r>
            <a:endParaRPr sz="2500">
              <a:solidFill>
                <a:srgbClr val="F26F21"/>
              </a:solidFill>
              <a:latin typeface="Roboto"/>
              <a:ea typeface="Roboto"/>
              <a:cs typeface="Roboto"/>
              <a:sym typeface="Roboto"/>
            </a:endParaRPr>
          </a:p>
        </p:txBody>
      </p:sp>
      <p:sp>
        <p:nvSpPr>
          <p:cNvPr id="649" name="Google Shape;649;p6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grpSp>
        <p:nvGrpSpPr>
          <p:cNvPr id="650" name="Google Shape;650;p62"/>
          <p:cNvGrpSpPr/>
          <p:nvPr/>
        </p:nvGrpSpPr>
        <p:grpSpPr>
          <a:xfrm>
            <a:off x="352176" y="2331852"/>
            <a:ext cx="2727558" cy="1801459"/>
            <a:chOff x="6081252" y="2293370"/>
            <a:chExt cx="1618056" cy="1073575"/>
          </a:xfrm>
        </p:grpSpPr>
        <p:pic>
          <p:nvPicPr>
            <p:cNvPr id="651" name="Google Shape;651;p62"/>
            <p:cNvPicPr preferRelativeResize="0"/>
            <p:nvPr/>
          </p:nvPicPr>
          <p:blipFill rotWithShape="1">
            <a:blip r:embed="rId3">
              <a:alphaModFix/>
            </a:blip>
            <a:srcRect b="0" l="0" r="0" t="0"/>
            <a:stretch/>
          </p:blipFill>
          <p:spPr>
            <a:xfrm>
              <a:off x="6081252" y="2293370"/>
              <a:ext cx="1618056" cy="1073575"/>
            </a:xfrm>
            <a:prstGeom prst="rect">
              <a:avLst/>
            </a:prstGeom>
            <a:noFill/>
            <a:ln>
              <a:noFill/>
            </a:ln>
          </p:spPr>
        </p:pic>
        <p:pic>
          <p:nvPicPr>
            <p:cNvPr id="652" name="Google Shape;652;p62"/>
            <p:cNvPicPr preferRelativeResize="0"/>
            <p:nvPr/>
          </p:nvPicPr>
          <p:blipFill rotWithShape="1">
            <a:blip r:embed="rId4">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sp>
        <p:nvSpPr>
          <p:cNvPr id="653" name="Google Shape;653;p62"/>
          <p:cNvSpPr txBox="1"/>
          <p:nvPr/>
        </p:nvSpPr>
        <p:spPr>
          <a:xfrm>
            <a:off x="265300" y="916275"/>
            <a:ext cx="8554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Movan ISO được xây dựng hỗ trợ mặc định JDBC, như vậy mặc định có thể chọn PostgreSQL làm CSDL cho hệ thống.</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Ngoài ra với tính linh hoạt sẵn có, Movan ISO cũng có thể thực hiện kết nối dễ dàng với các thực thể PostgreSQL  nội bộ khác của tổ chức/ Doanh nghiệp đã và đang sử dụng, thông qua RestAPI PosgREST</a:t>
            </a:r>
            <a:endParaRPr b="0" i="0" sz="1200" u="none" cap="none" strike="noStrike">
              <a:solidFill>
                <a:srgbClr val="24292E"/>
              </a:solidFill>
              <a:highlight>
                <a:srgbClr val="FFFFFF"/>
              </a:highlight>
              <a:latin typeface="Arial"/>
              <a:ea typeface="Arial"/>
              <a:cs typeface="Arial"/>
              <a:sym typeface="Arial"/>
            </a:endParaRPr>
          </a:p>
        </p:txBody>
      </p:sp>
      <p:pic>
        <p:nvPicPr>
          <p:cNvPr id="654" name="Google Shape;654;p62"/>
          <p:cNvPicPr preferRelativeResize="0"/>
          <p:nvPr/>
        </p:nvPicPr>
        <p:blipFill rotWithShape="1">
          <a:blip r:embed="rId5">
            <a:alphaModFix/>
          </a:blip>
          <a:srcRect b="0" l="0" r="0" t="0"/>
          <a:stretch/>
        </p:blipFill>
        <p:spPr>
          <a:xfrm>
            <a:off x="6742050" y="2564740"/>
            <a:ext cx="1779401" cy="1335700"/>
          </a:xfrm>
          <a:prstGeom prst="rect">
            <a:avLst/>
          </a:prstGeom>
          <a:noFill/>
          <a:ln>
            <a:noFill/>
          </a:ln>
        </p:spPr>
      </p:pic>
      <p:pic>
        <p:nvPicPr>
          <p:cNvPr id="655" name="Google Shape;655;p62"/>
          <p:cNvPicPr preferRelativeResize="0"/>
          <p:nvPr/>
        </p:nvPicPr>
        <p:blipFill rotWithShape="1">
          <a:blip r:embed="rId6">
            <a:alphaModFix/>
          </a:blip>
          <a:srcRect b="0" l="0" r="0" t="0"/>
          <a:stretch/>
        </p:blipFill>
        <p:spPr>
          <a:xfrm>
            <a:off x="3585438" y="2821675"/>
            <a:ext cx="2465475" cy="821825"/>
          </a:xfrm>
          <a:prstGeom prst="rect">
            <a:avLst/>
          </a:prstGeom>
          <a:noFill/>
          <a:ln>
            <a:noFill/>
          </a:ln>
        </p:spPr>
      </p:pic>
      <p:cxnSp>
        <p:nvCxnSpPr>
          <p:cNvPr id="656" name="Google Shape;656;p62"/>
          <p:cNvCxnSpPr>
            <a:stCxn id="651" idx="3"/>
            <a:endCxn id="655" idx="1"/>
          </p:cNvCxnSpPr>
          <p:nvPr/>
        </p:nvCxnSpPr>
        <p:spPr>
          <a:xfrm>
            <a:off x="3079734" y="3232581"/>
            <a:ext cx="505800" cy="0"/>
          </a:xfrm>
          <a:prstGeom prst="straightConnector1">
            <a:avLst/>
          </a:prstGeom>
          <a:noFill/>
          <a:ln cap="flat" cmpd="sng" w="9525">
            <a:solidFill>
              <a:schemeClr val="dk2"/>
            </a:solidFill>
            <a:prstDash val="solid"/>
            <a:round/>
            <a:headEnd len="med" w="med" type="stealth"/>
            <a:tailEnd len="med" w="med" type="triangle"/>
          </a:ln>
        </p:spPr>
      </p:cxnSp>
      <p:cxnSp>
        <p:nvCxnSpPr>
          <p:cNvPr id="657" name="Google Shape;657;p62"/>
          <p:cNvCxnSpPr>
            <a:stCxn id="655" idx="3"/>
            <a:endCxn id="654" idx="1"/>
          </p:cNvCxnSpPr>
          <p:nvPr/>
        </p:nvCxnSpPr>
        <p:spPr>
          <a:xfrm>
            <a:off x="6050913" y="3232588"/>
            <a:ext cx="691200" cy="0"/>
          </a:xfrm>
          <a:prstGeom prst="straightConnector1">
            <a:avLst/>
          </a:prstGeom>
          <a:noFill/>
          <a:ln cap="flat" cmpd="sng" w="9525">
            <a:solidFill>
              <a:schemeClr val="dk2"/>
            </a:solidFill>
            <a:prstDash val="solid"/>
            <a:round/>
            <a:headEnd len="med" w="med" type="stealth"/>
            <a:tailEnd len="med" w="med" type="stealth"/>
          </a:ln>
        </p:spPr>
      </p:cxnSp>
      <p:pic>
        <p:nvPicPr>
          <p:cNvPr id="658" name="Google Shape;658;p62"/>
          <p:cNvPicPr preferRelativeResize="0"/>
          <p:nvPr/>
        </p:nvPicPr>
        <p:blipFill rotWithShape="1">
          <a:blip r:embed="rId7">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p:txBody>
      </p:sp>
      <p:sp>
        <p:nvSpPr>
          <p:cNvPr id="100" name="Google Shape;100;p18"/>
          <p:cNvSpPr txBox="1"/>
          <p:nvPr/>
        </p:nvSpPr>
        <p:spPr>
          <a:xfrm>
            <a:off x="293550" y="503275"/>
            <a:ext cx="85569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26F21"/>
              </a:solidFill>
            </a:endParaRPr>
          </a:p>
          <a:p>
            <a:pPr indent="0" lvl="0" marL="0" rtl="0" algn="l">
              <a:spcBef>
                <a:spcPts val="0"/>
              </a:spcBef>
              <a:spcAft>
                <a:spcPts val="0"/>
              </a:spcAft>
              <a:buNone/>
            </a:pPr>
            <a:r>
              <a:rPr lang="vi">
                <a:solidFill>
                  <a:srgbClr val="F26F21"/>
                </a:solidFill>
              </a:rPr>
              <a:t>2.1.2.1 Lợi ích của mã thấp, ít phải lập trình (low-code)</a:t>
            </a:r>
            <a:endParaRPr>
              <a:solidFill>
                <a:srgbClr val="F26F21"/>
              </a:solidFill>
            </a:endParaRPr>
          </a:p>
          <a:p>
            <a:pPr indent="0" lvl="0" marL="0" rtl="0" algn="l">
              <a:spcBef>
                <a:spcPts val="0"/>
              </a:spcBef>
              <a:spcAft>
                <a:spcPts val="0"/>
              </a:spcAft>
              <a:buNone/>
            </a:pPr>
            <a:r>
              <a:t/>
            </a:r>
            <a:endParaRPr>
              <a:solidFill>
                <a:srgbClr val="F26F21"/>
              </a:solidFill>
            </a:endParaRPr>
          </a:p>
          <a:p>
            <a:pPr indent="-317500" lvl="0" marL="457200" rtl="0" algn="l">
              <a:spcBef>
                <a:spcPts val="0"/>
              </a:spcBef>
              <a:spcAft>
                <a:spcPts val="0"/>
              </a:spcAft>
              <a:buClr>
                <a:schemeClr val="accent1"/>
              </a:buClr>
              <a:buSzPts val="1400"/>
              <a:buChar char="➢"/>
            </a:pPr>
            <a:r>
              <a:rPr lang="vi">
                <a:solidFill>
                  <a:schemeClr val="dk1"/>
                </a:solidFill>
              </a:rPr>
              <a:t>Các giải pháp mã thấp/không mã có khả năng giảm 90% thời gian phát triển . ( Redhat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Người dùng mã thấp nói rằng tình trạng tồn đọng ứng dụng cần được triển khai của họ đã được cải thiện hơn 12%. ( OutSystems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Các công ty trung bình đã thu về khoảng 4,4 triệu đô la trong giá trị kinh doanh gia tăng trong ba năm từ các ứng dụng được thiết kế bằng mã thấp. ( Forrester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71% các tổ chức tận dụng mã thấp đã tăng tốc độ phát triển ứng dụng lên ít nhất 50% và 29% các công ty đã chứng kiến ​​thời gian giao hàng tăng gấp 2 lần trở lên. ( QuickBase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Trong số các nhóm CNTT sử dụng các giải pháp mã thấp, các đơn vị kinh doanh có thời gian dẫn đầu nhanh hơn 21% so với các đơn vị không có mã thấp. ( QuickBase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70% người dùng mã thấp không có kinh nghiệm gì trước khi sử dụng nền tảng mã thấp đã học được mã thấp trong 1 tháng hoặc ít hơn. ( Mendix )</a:t>
            </a:r>
            <a:endParaRPr>
              <a:solidFill>
                <a:schemeClr val="dk1"/>
              </a:solidFill>
            </a:endParaRPr>
          </a:p>
          <a:p>
            <a:pPr indent="0" lvl="0" marL="457200" rtl="0" algn="l">
              <a:spcBef>
                <a:spcPts val="0"/>
              </a:spcBef>
              <a:spcAft>
                <a:spcPts val="0"/>
              </a:spcAft>
              <a:buNone/>
            </a:pPr>
            <a:r>
              <a:t/>
            </a:r>
            <a:endParaRPr>
              <a:solidFill>
                <a:schemeClr val="dk1"/>
              </a:solidFill>
            </a:endParaRPr>
          </a:p>
        </p:txBody>
      </p:sp>
      <p:pic>
        <p:nvPicPr>
          <p:cNvPr id="101" name="Google Shape;101;p18"/>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3"/>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Kết nối dữ liệu với SAP HANA</a:t>
            </a:r>
            <a:endParaRPr b="0" i="0" sz="2400" u="none" cap="none" strike="noStrike">
              <a:solidFill>
                <a:srgbClr val="000000"/>
              </a:solidFill>
              <a:latin typeface="Arial"/>
              <a:ea typeface="Arial"/>
              <a:cs typeface="Arial"/>
              <a:sym typeface="Arial"/>
            </a:endParaRPr>
          </a:p>
        </p:txBody>
      </p:sp>
      <p:sp>
        <p:nvSpPr>
          <p:cNvPr id="665" name="Google Shape;665;p63"/>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phần mềm thứ 3</a:t>
            </a:r>
            <a:r>
              <a:rPr lang="vi" sz="2500">
                <a:solidFill>
                  <a:srgbClr val="F26F21"/>
                </a:solidFill>
                <a:latin typeface="Open Sans"/>
                <a:ea typeface="Open Sans"/>
                <a:cs typeface="Open Sans"/>
                <a:sym typeface="Open Sans"/>
              </a:rPr>
              <a:t>(tiếp theo)</a:t>
            </a:r>
            <a:endParaRPr sz="2500">
              <a:solidFill>
                <a:srgbClr val="F26F21"/>
              </a:solidFill>
              <a:latin typeface="Roboto"/>
              <a:ea typeface="Roboto"/>
              <a:cs typeface="Roboto"/>
              <a:sym typeface="Roboto"/>
            </a:endParaRPr>
          </a:p>
        </p:txBody>
      </p:sp>
      <p:sp>
        <p:nvSpPr>
          <p:cNvPr id="666" name="Google Shape;666;p6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667" name="Google Shape;667;p63"/>
          <p:cNvPicPr preferRelativeResize="0"/>
          <p:nvPr/>
        </p:nvPicPr>
        <p:blipFill rotWithShape="1">
          <a:blip r:embed="rId3">
            <a:alphaModFix/>
          </a:blip>
          <a:srcRect b="0" l="0" r="0" t="0"/>
          <a:stretch/>
        </p:blipFill>
        <p:spPr>
          <a:xfrm>
            <a:off x="6330875" y="1964050"/>
            <a:ext cx="2580600" cy="1711400"/>
          </a:xfrm>
          <a:prstGeom prst="rect">
            <a:avLst/>
          </a:prstGeom>
          <a:noFill/>
          <a:ln>
            <a:noFill/>
          </a:ln>
        </p:spPr>
      </p:pic>
      <p:grpSp>
        <p:nvGrpSpPr>
          <p:cNvPr id="668" name="Google Shape;668;p63"/>
          <p:cNvGrpSpPr/>
          <p:nvPr/>
        </p:nvGrpSpPr>
        <p:grpSpPr>
          <a:xfrm>
            <a:off x="368301" y="1919026"/>
            <a:ext cx="2727558" cy="1801459"/>
            <a:chOff x="6081252" y="2293370"/>
            <a:chExt cx="1618056" cy="1073575"/>
          </a:xfrm>
        </p:grpSpPr>
        <p:pic>
          <p:nvPicPr>
            <p:cNvPr id="669" name="Google Shape;669;p63"/>
            <p:cNvPicPr preferRelativeResize="0"/>
            <p:nvPr/>
          </p:nvPicPr>
          <p:blipFill rotWithShape="1">
            <a:blip r:embed="rId4">
              <a:alphaModFix/>
            </a:blip>
            <a:srcRect b="0" l="0" r="0" t="0"/>
            <a:stretch/>
          </p:blipFill>
          <p:spPr>
            <a:xfrm>
              <a:off x="6081252" y="2293370"/>
              <a:ext cx="1618056" cy="1073575"/>
            </a:xfrm>
            <a:prstGeom prst="rect">
              <a:avLst/>
            </a:prstGeom>
            <a:noFill/>
            <a:ln>
              <a:noFill/>
            </a:ln>
          </p:spPr>
        </p:pic>
        <p:pic>
          <p:nvPicPr>
            <p:cNvPr id="670" name="Google Shape;670;p63"/>
            <p:cNvPicPr preferRelativeResize="0"/>
            <p:nvPr/>
          </p:nvPicPr>
          <p:blipFill rotWithShape="1">
            <a:blip r:embed="rId5">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cxnSp>
        <p:nvCxnSpPr>
          <p:cNvPr id="671" name="Google Shape;671;p63"/>
          <p:cNvCxnSpPr>
            <a:stCxn id="669" idx="3"/>
            <a:endCxn id="672" idx="1"/>
          </p:cNvCxnSpPr>
          <p:nvPr/>
        </p:nvCxnSpPr>
        <p:spPr>
          <a:xfrm>
            <a:off x="3095859" y="2819756"/>
            <a:ext cx="505800" cy="0"/>
          </a:xfrm>
          <a:prstGeom prst="straightConnector1">
            <a:avLst/>
          </a:prstGeom>
          <a:noFill/>
          <a:ln cap="flat" cmpd="sng" w="9525">
            <a:solidFill>
              <a:schemeClr val="dk2"/>
            </a:solidFill>
            <a:prstDash val="solid"/>
            <a:round/>
            <a:headEnd len="med" w="med" type="stealth"/>
            <a:tailEnd len="med" w="med" type="triangle"/>
          </a:ln>
        </p:spPr>
      </p:cxnSp>
      <p:cxnSp>
        <p:nvCxnSpPr>
          <p:cNvPr id="673" name="Google Shape;673;p63"/>
          <p:cNvCxnSpPr>
            <a:stCxn id="672" idx="3"/>
            <a:endCxn id="667" idx="1"/>
          </p:cNvCxnSpPr>
          <p:nvPr/>
        </p:nvCxnSpPr>
        <p:spPr>
          <a:xfrm>
            <a:off x="5944813" y="2819751"/>
            <a:ext cx="386100" cy="0"/>
          </a:xfrm>
          <a:prstGeom prst="straightConnector1">
            <a:avLst/>
          </a:prstGeom>
          <a:noFill/>
          <a:ln cap="flat" cmpd="sng" w="9525">
            <a:solidFill>
              <a:schemeClr val="dk2"/>
            </a:solidFill>
            <a:prstDash val="solid"/>
            <a:round/>
            <a:headEnd len="med" w="med" type="stealth"/>
            <a:tailEnd len="med" w="med" type="stealth"/>
          </a:ln>
        </p:spPr>
      </p:cxnSp>
      <p:pic>
        <p:nvPicPr>
          <p:cNvPr id="672" name="Google Shape;672;p63"/>
          <p:cNvPicPr preferRelativeResize="0"/>
          <p:nvPr/>
        </p:nvPicPr>
        <p:blipFill rotWithShape="1">
          <a:blip r:embed="rId6">
            <a:alphaModFix/>
          </a:blip>
          <a:srcRect b="0" l="0" r="0" t="0"/>
          <a:stretch/>
        </p:blipFill>
        <p:spPr>
          <a:xfrm>
            <a:off x="3601663" y="2033938"/>
            <a:ext cx="2343150" cy="1571625"/>
          </a:xfrm>
          <a:prstGeom prst="rect">
            <a:avLst/>
          </a:prstGeom>
          <a:noFill/>
          <a:ln>
            <a:noFill/>
          </a:ln>
        </p:spPr>
      </p:pic>
      <p:sp>
        <p:nvSpPr>
          <p:cNvPr id="674" name="Google Shape;674;p63"/>
          <p:cNvSpPr txBox="1"/>
          <p:nvPr/>
        </p:nvSpPr>
        <p:spPr>
          <a:xfrm>
            <a:off x="265300" y="916275"/>
            <a:ext cx="8554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Movan ISO được xây dựng hỗ trợ RestAPI kéo thả dễ dàng tạo CRUD nhanh chóng và sử dụng ngay.</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Với SAP APIs hub hỗ trợ JSON/http request, do vậy hai hệ thống có thể kết nối dễ dàng với nhau.</a:t>
            </a:r>
            <a:endParaRPr b="0" i="0" sz="1200" u="none" cap="none" strike="noStrike">
              <a:solidFill>
                <a:srgbClr val="24292E"/>
              </a:solidFill>
              <a:highlight>
                <a:srgbClr val="FFFFFF"/>
              </a:highlight>
              <a:latin typeface="Arial"/>
              <a:ea typeface="Arial"/>
              <a:cs typeface="Arial"/>
              <a:sym typeface="Arial"/>
            </a:endParaRPr>
          </a:p>
        </p:txBody>
      </p:sp>
      <p:pic>
        <p:nvPicPr>
          <p:cNvPr id="675" name="Google Shape;675;p63"/>
          <p:cNvPicPr preferRelativeResize="0"/>
          <p:nvPr/>
        </p:nvPicPr>
        <p:blipFill rotWithShape="1">
          <a:blip r:embed="rId7">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64"/>
          <p:cNvPicPr preferRelativeResize="0"/>
          <p:nvPr/>
        </p:nvPicPr>
        <p:blipFill rotWithShape="1">
          <a:blip r:embed="rId3">
            <a:alphaModFix/>
          </a:blip>
          <a:srcRect b="0" l="0" r="0" t="0"/>
          <a:stretch/>
        </p:blipFill>
        <p:spPr>
          <a:xfrm>
            <a:off x="5494046" y="3249531"/>
            <a:ext cx="3420969" cy="1626400"/>
          </a:xfrm>
          <a:prstGeom prst="rect">
            <a:avLst/>
          </a:prstGeom>
          <a:noFill/>
          <a:ln>
            <a:noFill/>
          </a:ln>
        </p:spPr>
      </p:pic>
      <p:sp>
        <p:nvSpPr>
          <p:cNvPr id="682" name="Google Shape;682;p64"/>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Kết nối dữ liệu với các hệ thống khác</a:t>
            </a:r>
            <a:endParaRPr b="0" i="0" sz="2400" u="none" cap="none" strike="noStrike">
              <a:solidFill>
                <a:srgbClr val="000000"/>
              </a:solidFill>
              <a:latin typeface="Arial"/>
              <a:ea typeface="Arial"/>
              <a:cs typeface="Arial"/>
              <a:sym typeface="Arial"/>
            </a:endParaRPr>
          </a:p>
        </p:txBody>
      </p:sp>
      <p:sp>
        <p:nvSpPr>
          <p:cNvPr id="683" name="Google Shape;683;p64"/>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phần mềm thứ 3</a:t>
            </a:r>
            <a:r>
              <a:rPr lang="vi" sz="2500">
                <a:solidFill>
                  <a:srgbClr val="F26F21"/>
                </a:solidFill>
                <a:latin typeface="Open Sans"/>
                <a:ea typeface="Open Sans"/>
                <a:cs typeface="Open Sans"/>
                <a:sym typeface="Open Sans"/>
              </a:rPr>
              <a:t>(tiếp theo)</a:t>
            </a:r>
            <a:endParaRPr sz="2500">
              <a:solidFill>
                <a:srgbClr val="F26F21"/>
              </a:solidFill>
              <a:latin typeface="Roboto"/>
              <a:ea typeface="Roboto"/>
              <a:cs typeface="Roboto"/>
              <a:sym typeface="Roboto"/>
            </a:endParaRPr>
          </a:p>
        </p:txBody>
      </p:sp>
      <p:sp>
        <p:nvSpPr>
          <p:cNvPr id="684" name="Google Shape;684;p64"/>
          <p:cNvSpPr txBox="1"/>
          <p:nvPr>
            <p:ph idx="12" type="sldNum"/>
          </p:nvPr>
        </p:nvSpPr>
        <p:spPr>
          <a:xfrm>
            <a:off x="8404384" y="45212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grpSp>
        <p:nvGrpSpPr>
          <p:cNvPr id="685" name="Google Shape;685;p64"/>
          <p:cNvGrpSpPr/>
          <p:nvPr/>
        </p:nvGrpSpPr>
        <p:grpSpPr>
          <a:xfrm>
            <a:off x="3600124" y="2291742"/>
            <a:ext cx="1893935" cy="1197251"/>
            <a:chOff x="6081252" y="2293370"/>
            <a:chExt cx="1618056" cy="1073575"/>
          </a:xfrm>
        </p:grpSpPr>
        <p:pic>
          <p:nvPicPr>
            <p:cNvPr id="686" name="Google Shape;686;p64"/>
            <p:cNvPicPr preferRelativeResize="0"/>
            <p:nvPr/>
          </p:nvPicPr>
          <p:blipFill rotWithShape="1">
            <a:blip r:embed="rId4">
              <a:alphaModFix/>
            </a:blip>
            <a:srcRect b="0" l="0" r="0" t="0"/>
            <a:stretch/>
          </p:blipFill>
          <p:spPr>
            <a:xfrm>
              <a:off x="6081252" y="2293370"/>
              <a:ext cx="1618056" cy="1073575"/>
            </a:xfrm>
            <a:prstGeom prst="rect">
              <a:avLst/>
            </a:prstGeom>
            <a:noFill/>
            <a:ln>
              <a:noFill/>
            </a:ln>
          </p:spPr>
        </p:pic>
        <p:pic>
          <p:nvPicPr>
            <p:cNvPr id="687" name="Google Shape;687;p64"/>
            <p:cNvPicPr preferRelativeResize="0"/>
            <p:nvPr/>
          </p:nvPicPr>
          <p:blipFill rotWithShape="1">
            <a:blip r:embed="rId5">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cxnSp>
        <p:nvCxnSpPr>
          <p:cNvPr id="688" name="Google Shape;688;p64"/>
          <p:cNvCxnSpPr>
            <a:stCxn id="686" idx="3"/>
            <a:endCxn id="689" idx="1"/>
          </p:cNvCxnSpPr>
          <p:nvPr/>
        </p:nvCxnSpPr>
        <p:spPr>
          <a:xfrm flipH="1" rot="10800000">
            <a:off x="5494059" y="2140067"/>
            <a:ext cx="1001700" cy="750300"/>
          </a:xfrm>
          <a:prstGeom prst="straightConnector1">
            <a:avLst/>
          </a:prstGeom>
          <a:noFill/>
          <a:ln cap="flat" cmpd="sng" w="9525">
            <a:solidFill>
              <a:schemeClr val="dk2"/>
            </a:solidFill>
            <a:prstDash val="solid"/>
            <a:round/>
            <a:headEnd len="med" w="med" type="stealth"/>
            <a:tailEnd len="med" w="med" type="triangle"/>
          </a:ln>
        </p:spPr>
      </p:cxnSp>
      <p:sp>
        <p:nvSpPr>
          <p:cNvPr id="690" name="Google Shape;690;p64"/>
          <p:cNvSpPr txBox="1"/>
          <p:nvPr/>
        </p:nvSpPr>
        <p:spPr>
          <a:xfrm>
            <a:off x="265300" y="916275"/>
            <a:ext cx="8554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Movan ISO xây dựng trên cơ sở mở rộng kết nối, để thích nghi với mọi sự biến động về công nghệ trong tương lai.</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Với tư tưởng đó, chúng tôi đã hỗ trợ mặc định 2 platforms chuyên về kết nối là Apache Camel(mã nguồn mở) và MuleSoft(trả  phí) trong thiết kế. Ngoài ra chúng tôi cũng hỗ trợ các giải pháp truyền tin microservices phổ biến như ActiveMQ/ kafka / Rabbi</a:t>
            </a:r>
            <a:r>
              <a:rPr lang="vi" sz="1200">
                <a:solidFill>
                  <a:srgbClr val="24292E"/>
                </a:solidFill>
                <a:highlight>
                  <a:srgbClr val="FFFFFF"/>
                </a:highlight>
              </a:rPr>
              <a:t>TQM</a:t>
            </a:r>
            <a:r>
              <a:rPr b="0" i="0" lang="vi" sz="1200" u="none" cap="none" strike="noStrike">
                <a:solidFill>
                  <a:srgbClr val="24292E"/>
                </a:solidFill>
                <a:highlight>
                  <a:srgbClr val="FFFFFF"/>
                </a:highlight>
                <a:latin typeface="Arial"/>
                <a:ea typeface="Arial"/>
                <a:cs typeface="Arial"/>
                <a:sym typeface="Arial"/>
              </a:rPr>
              <a:t>. Việc cần làm chỉ là khai báo thông số kết nối và kéo thả.</a:t>
            </a:r>
            <a:endParaRPr b="0" i="0" sz="1200" u="none" cap="none" strike="noStrike">
              <a:solidFill>
                <a:srgbClr val="24292E"/>
              </a:solidFill>
              <a:highlight>
                <a:srgbClr val="FFFFFF"/>
              </a:highlight>
              <a:latin typeface="Arial"/>
              <a:ea typeface="Arial"/>
              <a:cs typeface="Arial"/>
              <a:sym typeface="Arial"/>
            </a:endParaRPr>
          </a:p>
        </p:txBody>
      </p:sp>
      <p:pic>
        <p:nvPicPr>
          <p:cNvPr id="689" name="Google Shape;689;p64"/>
          <p:cNvPicPr preferRelativeResize="0"/>
          <p:nvPr/>
        </p:nvPicPr>
        <p:blipFill rotWithShape="1">
          <a:blip r:embed="rId6">
            <a:alphaModFix/>
          </a:blip>
          <a:srcRect b="0" l="0" r="0" t="0"/>
          <a:stretch/>
        </p:blipFill>
        <p:spPr>
          <a:xfrm>
            <a:off x="6495761" y="1752100"/>
            <a:ext cx="1075999" cy="776199"/>
          </a:xfrm>
          <a:prstGeom prst="rect">
            <a:avLst/>
          </a:prstGeom>
          <a:noFill/>
          <a:ln>
            <a:noFill/>
          </a:ln>
        </p:spPr>
      </p:pic>
      <p:pic>
        <p:nvPicPr>
          <p:cNvPr id="691" name="Google Shape;691;p64"/>
          <p:cNvPicPr preferRelativeResize="0"/>
          <p:nvPr/>
        </p:nvPicPr>
        <p:blipFill rotWithShape="1">
          <a:blip r:embed="rId7">
            <a:alphaModFix/>
          </a:blip>
          <a:srcRect b="0" l="0" r="0" t="0"/>
          <a:stretch/>
        </p:blipFill>
        <p:spPr>
          <a:xfrm>
            <a:off x="6301964" y="2750158"/>
            <a:ext cx="1576100" cy="457075"/>
          </a:xfrm>
          <a:prstGeom prst="rect">
            <a:avLst/>
          </a:prstGeom>
          <a:noFill/>
          <a:ln>
            <a:noFill/>
          </a:ln>
        </p:spPr>
      </p:pic>
      <p:pic>
        <p:nvPicPr>
          <p:cNvPr id="692" name="Google Shape;692;p64"/>
          <p:cNvPicPr preferRelativeResize="0"/>
          <p:nvPr/>
        </p:nvPicPr>
        <p:blipFill rotWithShape="1">
          <a:blip r:embed="rId8">
            <a:alphaModFix/>
          </a:blip>
          <a:srcRect b="19171" l="23738" r="24067" t="15817"/>
          <a:stretch/>
        </p:blipFill>
        <p:spPr>
          <a:xfrm>
            <a:off x="1268795" y="1799022"/>
            <a:ext cx="1536246" cy="665735"/>
          </a:xfrm>
          <a:prstGeom prst="rect">
            <a:avLst/>
          </a:prstGeom>
          <a:noFill/>
          <a:ln>
            <a:noFill/>
          </a:ln>
        </p:spPr>
      </p:pic>
      <p:pic>
        <p:nvPicPr>
          <p:cNvPr id="693" name="Google Shape;693;p64"/>
          <p:cNvPicPr preferRelativeResize="0"/>
          <p:nvPr/>
        </p:nvPicPr>
        <p:blipFill rotWithShape="1">
          <a:blip r:embed="rId9">
            <a:alphaModFix/>
          </a:blip>
          <a:srcRect b="0" l="0" r="0" t="0"/>
          <a:stretch/>
        </p:blipFill>
        <p:spPr>
          <a:xfrm>
            <a:off x="1340347" y="2348650"/>
            <a:ext cx="1536248" cy="749208"/>
          </a:xfrm>
          <a:prstGeom prst="rect">
            <a:avLst/>
          </a:prstGeom>
          <a:noFill/>
          <a:ln>
            <a:noFill/>
          </a:ln>
        </p:spPr>
      </p:pic>
      <p:pic>
        <p:nvPicPr>
          <p:cNvPr id="694" name="Google Shape;694;p64"/>
          <p:cNvPicPr preferRelativeResize="0"/>
          <p:nvPr/>
        </p:nvPicPr>
        <p:blipFill rotWithShape="1">
          <a:blip r:embed="rId10">
            <a:alphaModFix/>
          </a:blip>
          <a:srcRect b="0" l="0" r="0" t="0"/>
          <a:stretch/>
        </p:blipFill>
        <p:spPr>
          <a:xfrm>
            <a:off x="1166838" y="3012166"/>
            <a:ext cx="2020200" cy="289882"/>
          </a:xfrm>
          <a:prstGeom prst="rect">
            <a:avLst/>
          </a:prstGeom>
          <a:noFill/>
          <a:ln>
            <a:noFill/>
          </a:ln>
        </p:spPr>
      </p:pic>
      <p:cxnSp>
        <p:nvCxnSpPr>
          <p:cNvPr id="695" name="Google Shape;695;p64"/>
          <p:cNvCxnSpPr>
            <a:stCxn id="686" idx="3"/>
            <a:endCxn id="691" idx="1"/>
          </p:cNvCxnSpPr>
          <p:nvPr/>
        </p:nvCxnSpPr>
        <p:spPr>
          <a:xfrm>
            <a:off x="5494059" y="2890367"/>
            <a:ext cx="807900" cy="88200"/>
          </a:xfrm>
          <a:prstGeom prst="straightConnector1">
            <a:avLst/>
          </a:prstGeom>
          <a:noFill/>
          <a:ln cap="flat" cmpd="sng" w="9525">
            <a:solidFill>
              <a:schemeClr val="dk2"/>
            </a:solidFill>
            <a:prstDash val="solid"/>
            <a:round/>
            <a:headEnd len="med" w="med" type="stealth"/>
            <a:tailEnd len="med" w="med" type="triangle"/>
          </a:ln>
        </p:spPr>
      </p:cxnSp>
      <p:cxnSp>
        <p:nvCxnSpPr>
          <p:cNvPr id="696" name="Google Shape;696;p64"/>
          <p:cNvCxnSpPr>
            <a:stCxn id="686" idx="1"/>
            <a:endCxn id="692" idx="3"/>
          </p:cNvCxnSpPr>
          <p:nvPr/>
        </p:nvCxnSpPr>
        <p:spPr>
          <a:xfrm rot="10800000">
            <a:off x="2805124" y="2131967"/>
            <a:ext cx="795000" cy="758400"/>
          </a:xfrm>
          <a:prstGeom prst="straightConnector1">
            <a:avLst/>
          </a:prstGeom>
          <a:noFill/>
          <a:ln cap="flat" cmpd="sng" w="9525">
            <a:solidFill>
              <a:schemeClr val="dk2"/>
            </a:solidFill>
            <a:prstDash val="solid"/>
            <a:round/>
            <a:headEnd len="med" w="med" type="stealth"/>
            <a:tailEnd len="med" w="med" type="triangle"/>
          </a:ln>
        </p:spPr>
      </p:cxnSp>
      <p:cxnSp>
        <p:nvCxnSpPr>
          <p:cNvPr id="697" name="Google Shape;697;p64"/>
          <p:cNvCxnSpPr>
            <a:stCxn id="686" idx="1"/>
            <a:endCxn id="693" idx="3"/>
          </p:cNvCxnSpPr>
          <p:nvPr/>
        </p:nvCxnSpPr>
        <p:spPr>
          <a:xfrm rot="10800000">
            <a:off x="2876524" y="2723267"/>
            <a:ext cx="723600" cy="167100"/>
          </a:xfrm>
          <a:prstGeom prst="straightConnector1">
            <a:avLst/>
          </a:prstGeom>
          <a:noFill/>
          <a:ln cap="flat" cmpd="sng" w="9525">
            <a:solidFill>
              <a:schemeClr val="dk2"/>
            </a:solidFill>
            <a:prstDash val="solid"/>
            <a:round/>
            <a:headEnd len="med" w="med" type="stealth"/>
            <a:tailEnd len="med" w="med" type="triangle"/>
          </a:ln>
        </p:spPr>
      </p:cxnSp>
      <p:cxnSp>
        <p:nvCxnSpPr>
          <p:cNvPr id="698" name="Google Shape;698;p64"/>
          <p:cNvCxnSpPr>
            <a:stCxn id="686" idx="1"/>
            <a:endCxn id="694" idx="3"/>
          </p:cNvCxnSpPr>
          <p:nvPr/>
        </p:nvCxnSpPr>
        <p:spPr>
          <a:xfrm flipH="1">
            <a:off x="3187024" y="2890367"/>
            <a:ext cx="413100" cy="266700"/>
          </a:xfrm>
          <a:prstGeom prst="straightConnector1">
            <a:avLst/>
          </a:prstGeom>
          <a:noFill/>
          <a:ln cap="flat" cmpd="sng" w="9525">
            <a:solidFill>
              <a:schemeClr val="dk2"/>
            </a:solidFill>
            <a:prstDash val="solid"/>
            <a:round/>
            <a:headEnd len="med" w="med" type="stealth"/>
            <a:tailEnd len="med" w="med" type="triangle"/>
          </a:ln>
        </p:spPr>
      </p:cxnSp>
      <p:pic>
        <p:nvPicPr>
          <p:cNvPr id="699" name="Google Shape;699;p64"/>
          <p:cNvPicPr preferRelativeResize="0"/>
          <p:nvPr/>
        </p:nvPicPr>
        <p:blipFill rotWithShape="1">
          <a:blip r:embed="rId11">
            <a:alphaModFix/>
          </a:blip>
          <a:srcRect b="0" l="0" r="0" t="0"/>
          <a:stretch/>
        </p:blipFill>
        <p:spPr>
          <a:xfrm>
            <a:off x="847731" y="3440175"/>
            <a:ext cx="2658399" cy="1250450"/>
          </a:xfrm>
          <a:prstGeom prst="rect">
            <a:avLst/>
          </a:prstGeom>
          <a:noFill/>
          <a:ln>
            <a:noFill/>
          </a:ln>
        </p:spPr>
      </p:pic>
      <p:pic>
        <p:nvPicPr>
          <p:cNvPr id="700" name="Google Shape;700;p64"/>
          <p:cNvPicPr preferRelativeResize="0"/>
          <p:nvPr/>
        </p:nvPicPr>
        <p:blipFill rotWithShape="1">
          <a:blip r:embed="rId12">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65"/>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Kết nối dữ liệu với Tableau</a:t>
            </a:r>
            <a:endParaRPr b="0" i="0" sz="2400" u="none" cap="none" strike="noStrike">
              <a:solidFill>
                <a:srgbClr val="000000"/>
              </a:solidFill>
              <a:latin typeface="Arial"/>
              <a:ea typeface="Arial"/>
              <a:cs typeface="Arial"/>
              <a:sym typeface="Arial"/>
            </a:endParaRPr>
          </a:p>
        </p:txBody>
      </p:sp>
      <p:sp>
        <p:nvSpPr>
          <p:cNvPr id="707" name="Google Shape;707;p65"/>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phần mềm thứ 3</a:t>
            </a:r>
            <a:r>
              <a:rPr lang="vi" sz="2500">
                <a:solidFill>
                  <a:srgbClr val="F26F21"/>
                </a:solidFill>
                <a:latin typeface="Open Sans"/>
                <a:ea typeface="Open Sans"/>
                <a:cs typeface="Open Sans"/>
                <a:sym typeface="Open Sans"/>
              </a:rPr>
              <a:t>(tiếp theo)</a:t>
            </a:r>
            <a:endParaRPr sz="2500">
              <a:solidFill>
                <a:srgbClr val="F26F21"/>
              </a:solidFill>
              <a:latin typeface="Roboto"/>
              <a:ea typeface="Roboto"/>
              <a:cs typeface="Roboto"/>
              <a:sym typeface="Roboto"/>
            </a:endParaRPr>
          </a:p>
        </p:txBody>
      </p:sp>
      <p:sp>
        <p:nvSpPr>
          <p:cNvPr id="708" name="Google Shape;708;p6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grpSp>
        <p:nvGrpSpPr>
          <p:cNvPr id="709" name="Google Shape;709;p65"/>
          <p:cNvGrpSpPr/>
          <p:nvPr/>
        </p:nvGrpSpPr>
        <p:grpSpPr>
          <a:xfrm>
            <a:off x="724760" y="2595107"/>
            <a:ext cx="2064964" cy="1470583"/>
            <a:chOff x="6081252" y="2293370"/>
            <a:chExt cx="1618056" cy="1073575"/>
          </a:xfrm>
        </p:grpSpPr>
        <p:pic>
          <p:nvPicPr>
            <p:cNvPr id="710" name="Google Shape;710;p65"/>
            <p:cNvPicPr preferRelativeResize="0"/>
            <p:nvPr/>
          </p:nvPicPr>
          <p:blipFill rotWithShape="1">
            <a:blip r:embed="rId3">
              <a:alphaModFix/>
            </a:blip>
            <a:srcRect b="0" l="0" r="0" t="0"/>
            <a:stretch/>
          </p:blipFill>
          <p:spPr>
            <a:xfrm>
              <a:off x="6081252" y="2293370"/>
              <a:ext cx="1618056" cy="1073575"/>
            </a:xfrm>
            <a:prstGeom prst="rect">
              <a:avLst/>
            </a:prstGeom>
            <a:noFill/>
            <a:ln>
              <a:noFill/>
            </a:ln>
          </p:spPr>
        </p:pic>
        <p:pic>
          <p:nvPicPr>
            <p:cNvPr id="711" name="Google Shape;711;p65"/>
            <p:cNvPicPr preferRelativeResize="0"/>
            <p:nvPr/>
          </p:nvPicPr>
          <p:blipFill rotWithShape="1">
            <a:blip r:embed="rId4">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pic>
        <p:nvPicPr>
          <p:cNvPr id="712" name="Google Shape;712;p65"/>
          <p:cNvPicPr preferRelativeResize="0"/>
          <p:nvPr/>
        </p:nvPicPr>
        <p:blipFill rotWithShape="1">
          <a:blip r:embed="rId5">
            <a:alphaModFix/>
          </a:blip>
          <a:srcRect b="0" l="0" r="0" t="0"/>
          <a:stretch/>
        </p:blipFill>
        <p:spPr>
          <a:xfrm>
            <a:off x="3807028" y="1787174"/>
            <a:ext cx="4703176" cy="3086449"/>
          </a:xfrm>
          <a:prstGeom prst="rect">
            <a:avLst/>
          </a:prstGeom>
          <a:noFill/>
          <a:ln>
            <a:noFill/>
          </a:ln>
          <a:effectLst>
            <a:outerShdw blurRad="57150" rotWithShape="0" algn="bl" dir="5400000" dist="19050">
              <a:srgbClr val="000000">
                <a:alpha val="49800"/>
              </a:srgbClr>
            </a:outerShdw>
          </a:effectLst>
        </p:spPr>
      </p:pic>
      <p:cxnSp>
        <p:nvCxnSpPr>
          <p:cNvPr id="713" name="Google Shape;713;p65"/>
          <p:cNvCxnSpPr>
            <a:stCxn id="710" idx="3"/>
            <a:endCxn id="712" idx="1"/>
          </p:cNvCxnSpPr>
          <p:nvPr/>
        </p:nvCxnSpPr>
        <p:spPr>
          <a:xfrm>
            <a:off x="2789724" y="3330398"/>
            <a:ext cx="1017300" cy="0"/>
          </a:xfrm>
          <a:prstGeom prst="straightConnector1">
            <a:avLst/>
          </a:prstGeom>
          <a:noFill/>
          <a:ln cap="flat" cmpd="sng" w="9525">
            <a:solidFill>
              <a:schemeClr val="dk2"/>
            </a:solidFill>
            <a:prstDash val="solid"/>
            <a:round/>
            <a:headEnd len="med" w="med" type="triangle"/>
            <a:tailEnd len="med" w="med" type="triangle"/>
          </a:ln>
        </p:spPr>
      </p:cxnSp>
      <p:sp>
        <p:nvSpPr>
          <p:cNvPr id="714" name="Google Shape;714;p65"/>
          <p:cNvSpPr txBox="1"/>
          <p:nvPr/>
        </p:nvSpPr>
        <p:spPr>
          <a:xfrm>
            <a:off x="265300" y="916275"/>
            <a:ext cx="8554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Movan ISO với tư tưởng mở, các thành phần được chia nhỏ và đều cấu hình theo APIs, giúp nâng cấp hệ thống cũng như kết nối dễ dàng.</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Với cách làm đó, khi doanh nghiệp cần phân tích chuyên sâu về dữ liệu kinh doanh, hoàn toàn có thể đấu nối với phần mềm chuyên nghiệp về BI như Tableau</a:t>
            </a:r>
            <a:endParaRPr b="0" i="0" sz="1200" u="none" cap="none" strike="noStrike">
              <a:solidFill>
                <a:srgbClr val="24292E"/>
              </a:solidFill>
              <a:highlight>
                <a:srgbClr val="FFFFFF"/>
              </a:highlight>
              <a:latin typeface="Arial"/>
              <a:ea typeface="Arial"/>
              <a:cs typeface="Arial"/>
              <a:sym typeface="Arial"/>
            </a:endParaRPr>
          </a:p>
        </p:txBody>
      </p:sp>
      <p:pic>
        <p:nvPicPr>
          <p:cNvPr id="715" name="Google Shape;715;p65"/>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66"/>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Kết nối dữ liệu với Microsoft Power BI</a:t>
            </a:r>
            <a:endParaRPr b="0" i="0" sz="2400" u="none" cap="none" strike="noStrike">
              <a:solidFill>
                <a:srgbClr val="000000"/>
              </a:solidFill>
              <a:latin typeface="Arial"/>
              <a:ea typeface="Arial"/>
              <a:cs typeface="Arial"/>
              <a:sym typeface="Arial"/>
            </a:endParaRPr>
          </a:p>
        </p:txBody>
      </p:sp>
      <p:sp>
        <p:nvSpPr>
          <p:cNvPr id="722" name="Google Shape;722;p66"/>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phần mềm thứ 3(tiếp theo)</a:t>
            </a:r>
            <a:endParaRPr sz="2500">
              <a:solidFill>
                <a:srgbClr val="F26F21"/>
              </a:solidFill>
              <a:latin typeface="Roboto"/>
              <a:ea typeface="Roboto"/>
              <a:cs typeface="Roboto"/>
              <a:sym typeface="Roboto"/>
            </a:endParaRPr>
          </a:p>
        </p:txBody>
      </p:sp>
      <p:sp>
        <p:nvSpPr>
          <p:cNvPr id="723" name="Google Shape;723;p6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724" name="Google Shape;724;p66"/>
          <p:cNvSpPr txBox="1"/>
          <p:nvPr/>
        </p:nvSpPr>
        <p:spPr>
          <a:xfrm>
            <a:off x="265300" y="916275"/>
            <a:ext cx="8554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Movan ISO với tư tưởng mở, các thành phần được chia nhỏ và đều cấu hình theo APIs, giúp nâng cấp hệ thống cũng như kết nối dễ dàng.</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Với cách làm đó, khi doanh nghiệp cần phân tích chuyên sâu về dữ liệu kinh doanh, hoàn toàn có thể đấu nối với phần mềm chuyên nghiệp về BI như Microsoft Power BI</a:t>
            </a:r>
            <a:endParaRPr b="0" i="0" sz="1200" u="none" cap="none" strike="noStrike">
              <a:solidFill>
                <a:srgbClr val="24292E"/>
              </a:solidFill>
              <a:highlight>
                <a:srgbClr val="FFFFFF"/>
              </a:highlight>
              <a:latin typeface="Arial"/>
              <a:ea typeface="Arial"/>
              <a:cs typeface="Arial"/>
              <a:sym typeface="Arial"/>
            </a:endParaRPr>
          </a:p>
        </p:txBody>
      </p:sp>
      <p:pic>
        <p:nvPicPr>
          <p:cNvPr id="725" name="Google Shape;725;p66"/>
          <p:cNvPicPr preferRelativeResize="0"/>
          <p:nvPr/>
        </p:nvPicPr>
        <p:blipFill rotWithShape="1">
          <a:blip r:embed="rId3">
            <a:alphaModFix/>
          </a:blip>
          <a:srcRect b="0" l="0" r="0" t="0"/>
          <a:stretch/>
        </p:blipFill>
        <p:spPr>
          <a:xfrm>
            <a:off x="3404194" y="1895325"/>
            <a:ext cx="5337448" cy="2999026"/>
          </a:xfrm>
          <a:prstGeom prst="rect">
            <a:avLst/>
          </a:prstGeom>
          <a:noFill/>
          <a:ln>
            <a:noFill/>
          </a:ln>
        </p:spPr>
      </p:pic>
      <p:grpSp>
        <p:nvGrpSpPr>
          <p:cNvPr id="726" name="Google Shape;726;p66"/>
          <p:cNvGrpSpPr/>
          <p:nvPr/>
        </p:nvGrpSpPr>
        <p:grpSpPr>
          <a:xfrm>
            <a:off x="748960" y="2659544"/>
            <a:ext cx="2064964" cy="1470583"/>
            <a:chOff x="6081252" y="2293370"/>
            <a:chExt cx="1618056" cy="1073575"/>
          </a:xfrm>
        </p:grpSpPr>
        <p:pic>
          <p:nvPicPr>
            <p:cNvPr id="727" name="Google Shape;727;p66"/>
            <p:cNvPicPr preferRelativeResize="0"/>
            <p:nvPr/>
          </p:nvPicPr>
          <p:blipFill rotWithShape="1">
            <a:blip r:embed="rId4">
              <a:alphaModFix/>
            </a:blip>
            <a:srcRect b="0" l="0" r="0" t="0"/>
            <a:stretch/>
          </p:blipFill>
          <p:spPr>
            <a:xfrm>
              <a:off x="6081252" y="2293370"/>
              <a:ext cx="1618056" cy="1073575"/>
            </a:xfrm>
            <a:prstGeom prst="rect">
              <a:avLst/>
            </a:prstGeom>
            <a:noFill/>
            <a:ln>
              <a:noFill/>
            </a:ln>
          </p:spPr>
        </p:pic>
        <p:pic>
          <p:nvPicPr>
            <p:cNvPr id="728" name="Google Shape;728;p66"/>
            <p:cNvPicPr preferRelativeResize="0"/>
            <p:nvPr/>
          </p:nvPicPr>
          <p:blipFill rotWithShape="1">
            <a:blip r:embed="rId5">
              <a:alphaModFix/>
            </a:blip>
            <a:srcRect b="-3723" l="-3209" r="0" t="0"/>
            <a:stretch/>
          </p:blipFill>
          <p:spPr>
            <a:xfrm>
              <a:off x="6374152" y="2540983"/>
              <a:ext cx="956158" cy="712331"/>
            </a:xfrm>
            <a:prstGeom prst="rect">
              <a:avLst/>
            </a:prstGeom>
            <a:noFill/>
            <a:ln>
              <a:noFill/>
            </a:ln>
            <a:effectLst>
              <a:outerShdw blurRad="57150" rotWithShape="0" algn="bl" dir="5400000" dist="19050">
                <a:srgbClr val="000000">
                  <a:alpha val="49410"/>
                </a:srgbClr>
              </a:outerShdw>
            </a:effectLst>
          </p:spPr>
        </p:pic>
      </p:grpSp>
      <p:cxnSp>
        <p:nvCxnSpPr>
          <p:cNvPr id="729" name="Google Shape;729;p66"/>
          <p:cNvCxnSpPr>
            <a:stCxn id="727" idx="3"/>
            <a:endCxn id="725" idx="1"/>
          </p:cNvCxnSpPr>
          <p:nvPr/>
        </p:nvCxnSpPr>
        <p:spPr>
          <a:xfrm>
            <a:off x="2813924" y="3394835"/>
            <a:ext cx="590400" cy="0"/>
          </a:xfrm>
          <a:prstGeom prst="straightConnector1">
            <a:avLst/>
          </a:prstGeom>
          <a:noFill/>
          <a:ln cap="flat" cmpd="sng" w="9525">
            <a:solidFill>
              <a:schemeClr val="dk2"/>
            </a:solidFill>
            <a:prstDash val="solid"/>
            <a:round/>
            <a:headEnd len="med" w="med" type="triangle"/>
            <a:tailEnd len="med" w="med" type="triangle"/>
          </a:ln>
        </p:spPr>
      </p:cxnSp>
      <p:pic>
        <p:nvPicPr>
          <p:cNvPr id="730" name="Google Shape;730;p66"/>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7"/>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Kết nối dữ liệu với Google </a:t>
            </a:r>
            <a:r>
              <a:rPr lang="vi" sz="2300">
                <a:solidFill>
                  <a:srgbClr val="434343"/>
                </a:solidFill>
                <a:latin typeface="Open Sans"/>
                <a:ea typeface="Open Sans"/>
                <a:cs typeface="Open Sans"/>
                <a:sym typeface="Open Sans"/>
              </a:rPr>
              <a:t>Data Studio</a:t>
            </a:r>
            <a:endParaRPr b="0" i="0" sz="2400" u="none" cap="none" strike="noStrike">
              <a:solidFill>
                <a:srgbClr val="000000"/>
              </a:solidFill>
              <a:latin typeface="Arial"/>
              <a:ea typeface="Arial"/>
              <a:cs typeface="Arial"/>
              <a:sym typeface="Arial"/>
            </a:endParaRPr>
          </a:p>
        </p:txBody>
      </p:sp>
      <p:sp>
        <p:nvSpPr>
          <p:cNvPr id="737" name="Google Shape;737;p67"/>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Trung tâm kết nối</a:t>
            </a:r>
            <a:r>
              <a:rPr lang="vi" sz="2500">
                <a:solidFill>
                  <a:srgbClr val="F26F21"/>
                </a:solidFill>
                <a:latin typeface="Open Sans"/>
                <a:ea typeface="Open Sans"/>
                <a:cs typeface="Open Sans"/>
                <a:sym typeface="Open Sans"/>
              </a:rPr>
              <a:t> phần mềm thứ 3(tiếp theo)</a:t>
            </a:r>
            <a:endParaRPr sz="2500">
              <a:solidFill>
                <a:srgbClr val="F26F21"/>
              </a:solidFill>
              <a:latin typeface="Roboto"/>
              <a:ea typeface="Roboto"/>
              <a:cs typeface="Roboto"/>
              <a:sym typeface="Roboto"/>
            </a:endParaRPr>
          </a:p>
        </p:txBody>
      </p:sp>
      <p:sp>
        <p:nvSpPr>
          <p:cNvPr id="738" name="Google Shape;738;p6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739" name="Google Shape;739;p67"/>
          <p:cNvSpPr txBox="1"/>
          <p:nvPr/>
        </p:nvSpPr>
        <p:spPr>
          <a:xfrm>
            <a:off x="294600" y="793925"/>
            <a:ext cx="85548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Movan ISO với tư tưởng mở, các thành phần được chia nhỏ và đều cấu hình theo APIs, giúp nâng cấp hệ thống cũng như kết nối dễ dàng.</a:t>
            </a:r>
            <a:endParaRPr b="0" i="0" sz="1200" u="none" cap="none" strike="noStrike">
              <a:solidFill>
                <a:srgbClr val="24292E"/>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Với cách làm đó, khi doanh nghiệp cần phân tích chuyên sâu về dữ liệu kinh doanh</a:t>
            </a:r>
            <a:r>
              <a:rPr lang="vi" sz="1200">
                <a:solidFill>
                  <a:srgbClr val="24292E"/>
                </a:solidFill>
                <a:highlight>
                  <a:srgbClr val="FFFFFF"/>
                </a:highlight>
              </a:rPr>
              <a:t> để giúp ra quyết định,</a:t>
            </a:r>
            <a:r>
              <a:rPr b="0" i="0" lang="vi" sz="1200" u="none" cap="none" strike="noStrike">
                <a:solidFill>
                  <a:srgbClr val="24292E"/>
                </a:solidFill>
                <a:highlight>
                  <a:srgbClr val="FFFFFF"/>
                </a:highlight>
                <a:latin typeface="Arial"/>
                <a:ea typeface="Arial"/>
                <a:cs typeface="Arial"/>
                <a:sym typeface="Arial"/>
              </a:rPr>
              <a:t> hoàn toàn có thể đấu nối với phần mềm chuyên nghiệp về BI như Google </a:t>
            </a:r>
            <a:r>
              <a:rPr lang="vi" sz="1200">
                <a:solidFill>
                  <a:srgbClr val="24292E"/>
                </a:solidFill>
                <a:highlight>
                  <a:srgbClr val="FFFFFF"/>
                </a:highlight>
              </a:rPr>
              <a:t>Data Studio. Các doanh nghiệp thường sử dụng để phân tích tổng thể tình trạng các dự án/ khách hàng, dự báo/ thống kê các dự án sắp tới, các dự án chậm deadline, các dự án khả năng sẽ có vấn đề để kịp thời xử lý công việc  </a:t>
            </a:r>
            <a:endParaRPr b="0" i="0" sz="1200" u="none" cap="none" strike="noStrike">
              <a:solidFill>
                <a:srgbClr val="24292E"/>
              </a:solidFill>
              <a:highlight>
                <a:srgbClr val="FFFFFF"/>
              </a:highlight>
              <a:latin typeface="Arial"/>
              <a:ea typeface="Arial"/>
              <a:cs typeface="Arial"/>
              <a:sym typeface="Arial"/>
            </a:endParaRPr>
          </a:p>
        </p:txBody>
      </p:sp>
      <p:pic>
        <p:nvPicPr>
          <p:cNvPr id="740" name="Google Shape;740;p67"/>
          <p:cNvPicPr preferRelativeResize="0"/>
          <p:nvPr/>
        </p:nvPicPr>
        <p:blipFill rotWithShape="1">
          <a:blip r:embed="rId3">
            <a:alphaModFix/>
          </a:blip>
          <a:srcRect b="0" l="0" r="0" t="0"/>
          <a:stretch/>
        </p:blipFill>
        <p:spPr>
          <a:xfrm>
            <a:off x="3312444" y="1985750"/>
            <a:ext cx="5507788" cy="2999025"/>
          </a:xfrm>
          <a:prstGeom prst="rect">
            <a:avLst/>
          </a:prstGeom>
          <a:noFill/>
          <a:ln>
            <a:noFill/>
          </a:ln>
        </p:spPr>
      </p:pic>
      <p:grpSp>
        <p:nvGrpSpPr>
          <p:cNvPr id="741" name="Google Shape;741;p67"/>
          <p:cNvGrpSpPr/>
          <p:nvPr/>
        </p:nvGrpSpPr>
        <p:grpSpPr>
          <a:xfrm>
            <a:off x="806485" y="2749969"/>
            <a:ext cx="2064964" cy="1470583"/>
            <a:chOff x="6163390" y="2331477"/>
            <a:chExt cx="1618056" cy="1073575"/>
          </a:xfrm>
        </p:grpSpPr>
        <p:pic>
          <p:nvPicPr>
            <p:cNvPr id="742" name="Google Shape;742;p67"/>
            <p:cNvPicPr preferRelativeResize="0"/>
            <p:nvPr/>
          </p:nvPicPr>
          <p:blipFill rotWithShape="1">
            <a:blip r:embed="rId4">
              <a:alphaModFix/>
            </a:blip>
            <a:srcRect b="0" l="0" r="0" t="0"/>
            <a:stretch/>
          </p:blipFill>
          <p:spPr>
            <a:xfrm>
              <a:off x="6163390" y="2331477"/>
              <a:ext cx="1618056" cy="1073575"/>
            </a:xfrm>
            <a:prstGeom prst="rect">
              <a:avLst/>
            </a:prstGeom>
            <a:noFill/>
            <a:ln>
              <a:noFill/>
            </a:ln>
          </p:spPr>
        </p:pic>
        <p:pic>
          <p:nvPicPr>
            <p:cNvPr id="743" name="Google Shape;743;p67"/>
            <p:cNvPicPr preferRelativeResize="0"/>
            <p:nvPr/>
          </p:nvPicPr>
          <p:blipFill rotWithShape="1">
            <a:blip r:embed="rId5">
              <a:alphaModFix/>
            </a:blip>
            <a:srcRect b="-3723" l="-3209" r="0" t="0"/>
            <a:stretch/>
          </p:blipFill>
          <p:spPr>
            <a:xfrm>
              <a:off x="6412205" y="2550108"/>
              <a:ext cx="956158" cy="712331"/>
            </a:xfrm>
            <a:prstGeom prst="rect">
              <a:avLst/>
            </a:prstGeom>
            <a:noFill/>
            <a:ln>
              <a:noFill/>
            </a:ln>
            <a:effectLst>
              <a:outerShdw blurRad="57150" rotWithShape="0" algn="bl" dir="5400000" dist="19050">
                <a:srgbClr val="000000">
                  <a:alpha val="49410"/>
                </a:srgbClr>
              </a:outerShdw>
            </a:effectLst>
          </p:spPr>
        </p:pic>
      </p:grpSp>
      <p:cxnSp>
        <p:nvCxnSpPr>
          <p:cNvPr id="744" name="Google Shape;744;p67"/>
          <p:cNvCxnSpPr>
            <a:stCxn id="742" idx="3"/>
            <a:endCxn id="740" idx="1"/>
          </p:cNvCxnSpPr>
          <p:nvPr/>
        </p:nvCxnSpPr>
        <p:spPr>
          <a:xfrm>
            <a:off x="2871449" y="3485260"/>
            <a:ext cx="441000" cy="0"/>
          </a:xfrm>
          <a:prstGeom prst="straightConnector1">
            <a:avLst/>
          </a:prstGeom>
          <a:noFill/>
          <a:ln cap="flat" cmpd="sng" w="9525">
            <a:solidFill>
              <a:schemeClr val="dk2"/>
            </a:solidFill>
            <a:prstDash val="solid"/>
            <a:round/>
            <a:headEnd len="med" w="med" type="triangle"/>
            <a:tailEnd len="med" w="med" type="triangle"/>
          </a:ln>
        </p:spPr>
      </p:cxnSp>
      <p:pic>
        <p:nvPicPr>
          <p:cNvPr id="745" name="Google Shape;745;p67"/>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8"/>
          <p:cNvSpPr txBox="1"/>
          <p:nvPr/>
        </p:nvSpPr>
        <p:spPr>
          <a:xfrm>
            <a:off x="265300" y="508475"/>
            <a:ext cx="84255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Bảo mật nâng cao với Chứng chỉ </a:t>
            </a:r>
            <a:r>
              <a:rPr lang="vi" sz="2300">
                <a:solidFill>
                  <a:srgbClr val="434343"/>
                </a:solidFill>
                <a:latin typeface="Open Sans"/>
                <a:ea typeface="Open Sans"/>
                <a:cs typeface="Open Sans"/>
                <a:sym typeface="Open Sans"/>
              </a:rPr>
              <a:t>SSL</a:t>
            </a:r>
            <a:endParaRPr b="0" i="0" sz="2400" u="none" cap="none" strike="noStrike">
              <a:solidFill>
                <a:srgbClr val="000000"/>
              </a:solidFill>
              <a:latin typeface="Arial"/>
              <a:ea typeface="Arial"/>
              <a:cs typeface="Arial"/>
              <a:sym typeface="Arial"/>
            </a:endParaRPr>
          </a:p>
        </p:txBody>
      </p:sp>
      <p:sp>
        <p:nvSpPr>
          <p:cNvPr id="752" name="Google Shape;752;p68"/>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Bảo mật theo</a:t>
            </a:r>
            <a:r>
              <a:rPr lang="vi" sz="2500">
                <a:solidFill>
                  <a:srgbClr val="F26F21"/>
                </a:solidFill>
                <a:latin typeface="Open Sans"/>
                <a:ea typeface="Open Sans"/>
                <a:cs typeface="Open Sans"/>
                <a:sym typeface="Open Sans"/>
              </a:rPr>
              <a:t> tiêu chuẩn ISO 27000</a:t>
            </a:r>
            <a:endParaRPr sz="2500">
              <a:solidFill>
                <a:srgbClr val="F26F21"/>
              </a:solidFill>
              <a:latin typeface="Roboto"/>
              <a:ea typeface="Roboto"/>
              <a:cs typeface="Roboto"/>
              <a:sym typeface="Roboto"/>
            </a:endParaRPr>
          </a:p>
        </p:txBody>
      </p:sp>
      <p:sp>
        <p:nvSpPr>
          <p:cNvPr id="753" name="Google Shape;753;p6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754" name="Google Shape;754;p68"/>
          <p:cNvSpPr txBox="1"/>
          <p:nvPr/>
        </p:nvSpPr>
        <p:spPr>
          <a:xfrm>
            <a:off x="265300" y="916275"/>
            <a:ext cx="85548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HTTPS chỉ xác thực máy chủ</a:t>
            </a:r>
            <a:endParaRPr b="0" i="0" sz="1400" u="none" cap="none" strike="noStrike">
              <a:solidFill>
                <a:srgbClr val="000000"/>
              </a:solidFill>
              <a:latin typeface="Arial"/>
              <a:ea typeface="Arial"/>
              <a:cs typeface="Arial"/>
              <a:sym typeface="Arial"/>
            </a:endParaRPr>
          </a:p>
        </p:txBody>
      </p:sp>
      <p:pic>
        <p:nvPicPr>
          <p:cNvPr id="755" name="Google Shape;755;p68"/>
          <p:cNvPicPr preferRelativeResize="0"/>
          <p:nvPr/>
        </p:nvPicPr>
        <p:blipFill rotWithShape="1">
          <a:blip r:embed="rId3">
            <a:alphaModFix/>
          </a:blip>
          <a:srcRect b="0" l="0" r="0" t="0"/>
          <a:stretch/>
        </p:blipFill>
        <p:spPr>
          <a:xfrm>
            <a:off x="791813" y="1704995"/>
            <a:ext cx="7372475" cy="2742807"/>
          </a:xfrm>
          <a:prstGeom prst="rect">
            <a:avLst/>
          </a:prstGeom>
          <a:noFill/>
          <a:ln>
            <a:noFill/>
          </a:ln>
        </p:spPr>
      </p:pic>
      <p:pic>
        <p:nvPicPr>
          <p:cNvPr id="756" name="Google Shape;756;p68"/>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69"/>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Bảo mật và Kiểm soát đăng nhập </a:t>
            </a:r>
            <a:endParaRPr b="0" i="0" sz="2400" u="none" cap="none" strike="noStrike">
              <a:solidFill>
                <a:srgbClr val="000000"/>
              </a:solidFill>
              <a:latin typeface="Arial"/>
              <a:ea typeface="Arial"/>
              <a:cs typeface="Arial"/>
              <a:sym typeface="Arial"/>
            </a:endParaRPr>
          </a:p>
        </p:txBody>
      </p:sp>
      <p:sp>
        <p:nvSpPr>
          <p:cNvPr id="763" name="Google Shape;763;p69"/>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Clr>
                <a:schemeClr val="dk1"/>
              </a:buClr>
              <a:buSzPts val="2800"/>
              <a:buFont typeface="Arial"/>
              <a:buNone/>
            </a:pPr>
            <a:r>
              <a:rPr lang="vi" sz="2500">
                <a:solidFill>
                  <a:srgbClr val="F26F21"/>
                </a:solidFill>
                <a:latin typeface="Roboto"/>
                <a:ea typeface="Roboto"/>
                <a:cs typeface="Roboto"/>
                <a:sym typeface="Roboto"/>
              </a:rPr>
              <a:t>Bảo mật theo</a:t>
            </a:r>
            <a:r>
              <a:rPr lang="vi" sz="2500">
                <a:solidFill>
                  <a:srgbClr val="F26F21"/>
                </a:solidFill>
                <a:latin typeface="Open Sans"/>
                <a:ea typeface="Open Sans"/>
                <a:cs typeface="Open Sans"/>
                <a:sym typeface="Open Sans"/>
              </a:rPr>
              <a:t> tiêu chuẩn ISO 27000(tiếp theo)</a:t>
            </a:r>
            <a:endParaRPr sz="2500">
              <a:solidFill>
                <a:srgbClr val="F26F21"/>
              </a:solidFill>
              <a:latin typeface="Roboto"/>
              <a:ea typeface="Roboto"/>
              <a:cs typeface="Roboto"/>
              <a:sym typeface="Roboto"/>
            </a:endParaRPr>
          </a:p>
        </p:txBody>
      </p:sp>
      <p:sp>
        <p:nvSpPr>
          <p:cNvPr id="764" name="Google Shape;764;p6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765" name="Google Shape;765;p69"/>
          <p:cNvSpPr txBox="1"/>
          <p:nvPr/>
        </p:nvSpPr>
        <p:spPr>
          <a:xfrm>
            <a:off x="265300" y="916275"/>
            <a:ext cx="8554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Movan ISO sử dụng thư viện Spring Security, nó cung cấp khả năng xác thực và kiểm soát truy cập, cung cấp các trình kết nối và bộ điều hợp cho nhiều tiêu chuẩn bảo mật như OAuth, SAML, xác thực cơ bản, v.v. Được thiết kế để có thể tùy chỉnh cao và thích ứng với nhiều yêu cầu bảo mật.</a:t>
            </a:r>
            <a:endParaRPr b="0" i="0" sz="1400" u="none" cap="none" strike="noStrike">
              <a:solidFill>
                <a:srgbClr val="000000"/>
              </a:solidFill>
              <a:latin typeface="Arial"/>
              <a:ea typeface="Arial"/>
              <a:cs typeface="Arial"/>
              <a:sym typeface="Arial"/>
            </a:endParaRPr>
          </a:p>
        </p:txBody>
      </p:sp>
      <p:pic>
        <p:nvPicPr>
          <p:cNvPr id="766" name="Google Shape;766;p69"/>
          <p:cNvPicPr preferRelativeResize="0"/>
          <p:nvPr/>
        </p:nvPicPr>
        <p:blipFill rotWithShape="1">
          <a:blip r:embed="rId3">
            <a:alphaModFix/>
          </a:blip>
          <a:srcRect b="0" l="0" r="0" t="0"/>
          <a:stretch/>
        </p:blipFill>
        <p:spPr>
          <a:xfrm>
            <a:off x="1169694" y="1655175"/>
            <a:ext cx="6804596" cy="3183525"/>
          </a:xfrm>
          <a:prstGeom prst="rect">
            <a:avLst/>
          </a:prstGeom>
          <a:noFill/>
          <a:ln>
            <a:noFill/>
          </a:ln>
        </p:spPr>
      </p:pic>
      <p:pic>
        <p:nvPicPr>
          <p:cNvPr id="767" name="Google Shape;767;p69"/>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70"/>
          <p:cNvSpPr txBox="1"/>
          <p:nvPr/>
        </p:nvSpPr>
        <p:spPr>
          <a:xfrm>
            <a:off x="265300" y="508475"/>
            <a:ext cx="71757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Bảo mật và Kiểm soát đăng nhập (tiếp theo)</a:t>
            </a:r>
            <a:endParaRPr b="0" i="0" sz="2400" u="none" cap="none" strike="noStrike">
              <a:solidFill>
                <a:srgbClr val="000000"/>
              </a:solidFill>
              <a:latin typeface="Arial"/>
              <a:ea typeface="Arial"/>
              <a:cs typeface="Arial"/>
              <a:sym typeface="Arial"/>
            </a:endParaRPr>
          </a:p>
        </p:txBody>
      </p:sp>
      <p:sp>
        <p:nvSpPr>
          <p:cNvPr id="774" name="Google Shape;774;p70"/>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Clr>
                <a:schemeClr val="dk1"/>
              </a:buClr>
              <a:buSzPts val="2800"/>
              <a:buFont typeface="Arial"/>
              <a:buNone/>
            </a:pPr>
            <a:r>
              <a:rPr lang="vi" sz="2500">
                <a:solidFill>
                  <a:srgbClr val="F26F21"/>
                </a:solidFill>
                <a:latin typeface="Roboto"/>
                <a:ea typeface="Roboto"/>
                <a:cs typeface="Roboto"/>
                <a:sym typeface="Roboto"/>
              </a:rPr>
              <a:t>Bảo mật theo</a:t>
            </a:r>
            <a:r>
              <a:rPr lang="vi" sz="2500">
                <a:solidFill>
                  <a:srgbClr val="F26F21"/>
                </a:solidFill>
                <a:latin typeface="Open Sans"/>
                <a:ea typeface="Open Sans"/>
                <a:cs typeface="Open Sans"/>
                <a:sym typeface="Open Sans"/>
              </a:rPr>
              <a:t> tiêu chuẩn ISO 27000(tiếp theo)</a:t>
            </a:r>
            <a:endParaRPr sz="2500">
              <a:solidFill>
                <a:srgbClr val="F26F21"/>
              </a:solidFill>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775" name="Google Shape;775;p7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776" name="Google Shape;776;p70"/>
          <p:cNvSpPr txBox="1"/>
          <p:nvPr/>
        </p:nvSpPr>
        <p:spPr>
          <a:xfrm>
            <a:off x="265300" y="916275"/>
            <a:ext cx="8554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vi" sz="1200" u="none" cap="none" strike="noStrike">
                <a:solidFill>
                  <a:srgbClr val="24292E"/>
                </a:solidFill>
                <a:highlight>
                  <a:srgbClr val="FFFFFF"/>
                </a:highlight>
                <a:latin typeface="Arial"/>
                <a:ea typeface="Arial"/>
                <a:cs typeface="Arial"/>
                <a:sym typeface="Arial"/>
              </a:rPr>
              <a:t>Các phương án xác thực/đăng nhập OAuth, SAML, xác thực cơ bản, v.v. </a:t>
            </a:r>
            <a:endParaRPr b="0" i="0" sz="1400" u="none" cap="none" strike="noStrike">
              <a:solidFill>
                <a:srgbClr val="000000"/>
              </a:solidFill>
              <a:latin typeface="Arial"/>
              <a:ea typeface="Arial"/>
              <a:cs typeface="Arial"/>
              <a:sym typeface="Arial"/>
            </a:endParaRPr>
          </a:p>
        </p:txBody>
      </p:sp>
      <p:pic>
        <p:nvPicPr>
          <p:cNvPr id="777" name="Google Shape;777;p70"/>
          <p:cNvPicPr preferRelativeResize="0"/>
          <p:nvPr/>
        </p:nvPicPr>
        <p:blipFill rotWithShape="1">
          <a:blip r:embed="rId3">
            <a:alphaModFix/>
          </a:blip>
          <a:srcRect b="0" l="0" r="0" t="0"/>
          <a:stretch/>
        </p:blipFill>
        <p:spPr>
          <a:xfrm>
            <a:off x="187475" y="1698575"/>
            <a:ext cx="4189475" cy="2356574"/>
          </a:xfrm>
          <a:prstGeom prst="rect">
            <a:avLst/>
          </a:prstGeom>
          <a:noFill/>
          <a:ln>
            <a:noFill/>
          </a:ln>
        </p:spPr>
      </p:pic>
      <p:pic>
        <p:nvPicPr>
          <p:cNvPr id="778" name="Google Shape;778;p70"/>
          <p:cNvPicPr preferRelativeResize="0"/>
          <p:nvPr/>
        </p:nvPicPr>
        <p:blipFill rotWithShape="1">
          <a:blip r:embed="rId4">
            <a:alphaModFix/>
          </a:blip>
          <a:srcRect b="0" l="0" r="0" t="0"/>
          <a:stretch/>
        </p:blipFill>
        <p:spPr>
          <a:xfrm>
            <a:off x="4561601" y="2056613"/>
            <a:ext cx="4462250" cy="1922200"/>
          </a:xfrm>
          <a:prstGeom prst="rect">
            <a:avLst/>
          </a:prstGeom>
          <a:noFill/>
          <a:ln>
            <a:noFill/>
          </a:ln>
        </p:spPr>
      </p:pic>
      <p:pic>
        <p:nvPicPr>
          <p:cNvPr id="779" name="Google Shape;779;p70"/>
          <p:cNvPicPr preferRelativeResize="0"/>
          <p:nvPr/>
        </p:nvPicPr>
        <p:blipFill rotWithShape="1">
          <a:blip r:embed="rId5">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71"/>
          <p:cNvSpPr txBox="1"/>
          <p:nvPr/>
        </p:nvSpPr>
        <p:spPr>
          <a:xfrm>
            <a:off x="265300" y="508475"/>
            <a:ext cx="84255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Xác thực LDAP server</a:t>
            </a:r>
            <a:endParaRPr b="0" i="0" sz="2400" u="none" cap="none" strike="noStrike">
              <a:solidFill>
                <a:srgbClr val="000000"/>
              </a:solidFill>
              <a:latin typeface="Arial"/>
              <a:ea typeface="Arial"/>
              <a:cs typeface="Arial"/>
              <a:sym typeface="Arial"/>
            </a:endParaRPr>
          </a:p>
        </p:txBody>
      </p:sp>
      <p:sp>
        <p:nvSpPr>
          <p:cNvPr id="786" name="Google Shape;786;p71"/>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Bảo mật theo</a:t>
            </a:r>
            <a:r>
              <a:rPr lang="vi" sz="2500">
                <a:solidFill>
                  <a:srgbClr val="F26F21"/>
                </a:solidFill>
                <a:latin typeface="Open Sans"/>
                <a:ea typeface="Open Sans"/>
                <a:cs typeface="Open Sans"/>
                <a:sym typeface="Open Sans"/>
              </a:rPr>
              <a:t> tiêu chuẩn ISO 27000(tiếp theo)</a:t>
            </a:r>
            <a:endParaRPr sz="2500">
              <a:solidFill>
                <a:srgbClr val="F26F21"/>
              </a:solidFill>
              <a:latin typeface="Roboto"/>
              <a:ea typeface="Roboto"/>
              <a:cs typeface="Roboto"/>
              <a:sym typeface="Roboto"/>
            </a:endParaRPr>
          </a:p>
        </p:txBody>
      </p:sp>
      <p:sp>
        <p:nvSpPr>
          <p:cNvPr id="787" name="Google Shape;787;p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788" name="Google Shape;788;p71"/>
          <p:cNvSpPr txBox="1"/>
          <p:nvPr/>
        </p:nvSpPr>
        <p:spPr>
          <a:xfrm>
            <a:off x="265300" y="916275"/>
            <a:ext cx="8490000" cy="831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vi" sz="1400" u="none" cap="none" strike="noStrike">
                <a:solidFill>
                  <a:srgbClr val="303030"/>
                </a:solidFill>
                <a:highlight>
                  <a:srgbClr val="FFFFFF"/>
                </a:highlight>
                <a:latin typeface="Roboto"/>
                <a:ea typeface="Roboto"/>
                <a:cs typeface="Roboto"/>
                <a:sym typeface="Roboto"/>
              </a:rPr>
              <a:t>Movan ISO cũng hỗ trợ </a:t>
            </a:r>
            <a:r>
              <a:rPr b="1" i="0" lang="vi" sz="1400" u="none" cap="none" strike="noStrike">
                <a:solidFill>
                  <a:srgbClr val="202124"/>
                </a:solidFill>
                <a:highlight>
                  <a:srgbClr val="FFFFFF"/>
                </a:highlight>
                <a:latin typeface="Roboto"/>
                <a:ea typeface="Roboto"/>
                <a:cs typeface="Roboto"/>
                <a:sym typeface="Roboto"/>
              </a:rPr>
              <a:t>LDAP</a:t>
            </a:r>
            <a:r>
              <a:rPr b="0" i="0" lang="vi" sz="1400" u="none" cap="none" strike="noStrike">
                <a:solidFill>
                  <a:srgbClr val="202124"/>
                </a:solidFill>
                <a:highlight>
                  <a:srgbClr val="FFFFFF"/>
                </a:highlight>
                <a:latin typeface="Roboto"/>
                <a:ea typeface="Roboto"/>
                <a:cs typeface="Roboto"/>
                <a:sym typeface="Roboto"/>
              </a:rPr>
              <a:t> (Lightweight Directory Access Protocol), nếu tổ chức của bạn đang sử dụng LDAP(ví dụ Microsoft Active Directory) để quản lý tập trung nhận dạng của nhân viên, việc này thật dễ d</a:t>
            </a:r>
            <a:r>
              <a:rPr lang="vi">
                <a:solidFill>
                  <a:srgbClr val="202124"/>
                </a:solidFill>
                <a:highlight>
                  <a:srgbClr val="FFFFFF"/>
                </a:highlight>
                <a:latin typeface="Roboto"/>
                <a:ea typeface="Roboto"/>
                <a:cs typeface="Roboto"/>
                <a:sym typeface="Roboto"/>
              </a:rPr>
              <a:t>à</a:t>
            </a:r>
            <a:r>
              <a:rPr b="0" i="0" lang="vi" sz="1400" u="none" cap="none" strike="noStrike">
                <a:solidFill>
                  <a:srgbClr val="202124"/>
                </a:solidFill>
                <a:highlight>
                  <a:srgbClr val="FFFFFF"/>
                </a:highlight>
                <a:latin typeface="Roboto"/>
                <a:ea typeface="Roboto"/>
                <a:cs typeface="Roboto"/>
                <a:sym typeface="Roboto"/>
              </a:rPr>
              <a:t>ng để kết nối với hệ thống của chúng tôi thông qua vài dòng khai báo</a:t>
            </a:r>
            <a:endParaRPr b="0" i="0" sz="1400" u="none" cap="none" strike="noStrike">
              <a:solidFill>
                <a:srgbClr val="303030"/>
              </a:solidFill>
              <a:highlight>
                <a:srgbClr val="FFFFFF"/>
              </a:highlight>
              <a:latin typeface="Roboto"/>
              <a:ea typeface="Roboto"/>
              <a:cs typeface="Roboto"/>
              <a:sym typeface="Roboto"/>
            </a:endParaRPr>
          </a:p>
        </p:txBody>
      </p:sp>
      <p:pic>
        <p:nvPicPr>
          <p:cNvPr id="789" name="Google Shape;789;p71"/>
          <p:cNvPicPr preferRelativeResize="0"/>
          <p:nvPr/>
        </p:nvPicPr>
        <p:blipFill rotWithShape="1">
          <a:blip r:embed="rId3">
            <a:alphaModFix/>
          </a:blip>
          <a:srcRect b="0" l="0" r="0" t="0"/>
          <a:stretch/>
        </p:blipFill>
        <p:spPr>
          <a:xfrm>
            <a:off x="2008769" y="1798575"/>
            <a:ext cx="5003066" cy="2814224"/>
          </a:xfrm>
          <a:prstGeom prst="rect">
            <a:avLst/>
          </a:prstGeom>
          <a:noFill/>
          <a:ln>
            <a:noFill/>
          </a:ln>
        </p:spPr>
      </p:pic>
      <p:pic>
        <p:nvPicPr>
          <p:cNvPr id="790" name="Google Shape;790;p71"/>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72"/>
          <p:cNvSpPr txBox="1"/>
          <p:nvPr/>
        </p:nvSpPr>
        <p:spPr>
          <a:xfrm>
            <a:off x="265300" y="508475"/>
            <a:ext cx="84255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Xác thực Chứng chỉ chữ ký số(nâng cao)</a:t>
            </a:r>
            <a:endParaRPr b="0" i="0" sz="2400" u="none" cap="none" strike="noStrike">
              <a:solidFill>
                <a:srgbClr val="000000"/>
              </a:solidFill>
              <a:latin typeface="Arial"/>
              <a:ea typeface="Arial"/>
              <a:cs typeface="Arial"/>
              <a:sym typeface="Arial"/>
            </a:endParaRPr>
          </a:p>
        </p:txBody>
      </p:sp>
      <p:sp>
        <p:nvSpPr>
          <p:cNvPr id="797" name="Google Shape;797;p72"/>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Bảo mật theo</a:t>
            </a:r>
            <a:r>
              <a:rPr lang="vi" sz="2500">
                <a:solidFill>
                  <a:srgbClr val="F26F21"/>
                </a:solidFill>
                <a:latin typeface="Open Sans"/>
                <a:ea typeface="Open Sans"/>
                <a:cs typeface="Open Sans"/>
                <a:sym typeface="Open Sans"/>
              </a:rPr>
              <a:t> tiêu chuẩn ISO 27000(tiếp theo)</a:t>
            </a:r>
            <a:endParaRPr sz="2500">
              <a:solidFill>
                <a:srgbClr val="F26F21"/>
              </a:solidFill>
              <a:latin typeface="Roboto"/>
              <a:ea typeface="Roboto"/>
              <a:cs typeface="Roboto"/>
              <a:sym typeface="Roboto"/>
            </a:endParaRPr>
          </a:p>
        </p:txBody>
      </p:sp>
      <p:sp>
        <p:nvSpPr>
          <p:cNvPr id="798" name="Google Shape;798;p7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799" name="Google Shape;799;p72"/>
          <p:cNvSpPr txBox="1"/>
          <p:nvPr/>
        </p:nvSpPr>
        <p:spPr>
          <a:xfrm>
            <a:off x="265300" y="916275"/>
            <a:ext cx="8490000" cy="110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HTTPS cũng hỗ trợ chế độ xác thực hai chiều, theo đó trình duyệt xác thực chứng chỉ của máy chủ còn máy khách cung cấp chứng chỉ xác thực danh tính của người dùng đang truy cập. Chứng chỉ như vậy có thể được lưu trữ trên USB SmartCard hoặc được sử dụng như một phần của tính năng nhận dạng trong hệ điều hành.</a:t>
            </a:r>
            <a:endParaRPr b="0" i="0" sz="1500" u="none" cap="none" strike="noStrike">
              <a:solidFill>
                <a:srgbClr val="303030"/>
              </a:solidFill>
              <a:highlight>
                <a:srgbClr val="FFFFFF"/>
              </a:highlight>
              <a:latin typeface="Roboto"/>
              <a:ea typeface="Roboto"/>
              <a:cs typeface="Roboto"/>
              <a:sym typeface="Roboto"/>
            </a:endParaRPr>
          </a:p>
        </p:txBody>
      </p:sp>
      <p:sp>
        <p:nvSpPr>
          <p:cNvPr id="800" name="Google Shape;800;p72"/>
          <p:cNvSpPr txBox="1"/>
          <p:nvPr/>
        </p:nvSpPr>
        <p:spPr>
          <a:xfrm>
            <a:off x="265300" y="2029675"/>
            <a:ext cx="3144900" cy="2262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Với giải pháp này, máy tính nhân viên phải có chứng chỉ bảo mật riêng mới có thể đăng nhập phần mềm Movan ISO, và xác định tính duy nhất của chữ ký số. Việc này đảm bảo ngăn chặn những người ngoài tổ chức có thể nhìn thấy giao diện hệ thống của tổ chức, tránh sự nhòm ngó của hackers.</a:t>
            </a:r>
            <a:endParaRPr b="0" i="0" sz="1500" u="none" cap="none" strike="noStrike">
              <a:solidFill>
                <a:srgbClr val="303030"/>
              </a:solidFill>
              <a:highlight>
                <a:srgbClr val="FFFFFF"/>
              </a:highlight>
              <a:latin typeface="Roboto"/>
              <a:ea typeface="Roboto"/>
              <a:cs typeface="Roboto"/>
              <a:sym typeface="Roboto"/>
            </a:endParaRPr>
          </a:p>
        </p:txBody>
      </p:sp>
      <p:pic>
        <p:nvPicPr>
          <p:cNvPr id="801" name="Google Shape;801;p72"/>
          <p:cNvPicPr preferRelativeResize="0"/>
          <p:nvPr/>
        </p:nvPicPr>
        <p:blipFill rotWithShape="1">
          <a:blip r:embed="rId3">
            <a:alphaModFix/>
          </a:blip>
          <a:srcRect b="0" l="0" r="0" t="0"/>
          <a:stretch/>
        </p:blipFill>
        <p:spPr>
          <a:xfrm>
            <a:off x="5747375" y="2104300"/>
            <a:ext cx="2657475" cy="1724025"/>
          </a:xfrm>
          <a:prstGeom prst="rect">
            <a:avLst/>
          </a:prstGeom>
          <a:noFill/>
          <a:ln>
            <a:noFill/>
          </a:ln>
        </p:spPr>
      </p:pic>
      <p:pic>
        <p:nvPicPr>
          <p:cNvPr id="802" name="Google Shape;802;p72"/>
          <p:cNvPicPr preferRelativeResize="0"/>
          <p:nvPr/>
        </p:nvPicPr>
        <p:blipFill rotWithShape="1">
          <a:blip r:embed="rId4">
            <a:alphaModFix/>
          </a:blip>
          <a:srcRect b="0" l="0" r="0" t="0"/>
          <a:stretch/>
        </p:blipFill>
        <p:spPr>
          <a:xfrm>
            <a:off x="3852825" y="2103275"/>
            <a:ext cx="1804693" cy="1884701"/>
          </a:xfrm>
          <a:prstGeom prst="rect">
            <a:avLst/>
          </a:prstGeom>
          <a:noFill/>
          <a:ln>
            <a:noFill/>
          </a:ln>
        </p:spPr>
      </p:pic>
      <p:pic>
        <p:nvPicPr>
          <p:cNvPr id="803" name="Google Shape;803;p72"/>
          <p:cNvPicPr preferRelativeResize="0"/>
          <p:nvPr/>
        </p:nvPicPr>
        <p:blipFill rotWithShape="1">
          <a:blip r:embed="rId5">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p:txBody>
      </p:sp>
      <p:sp>
        <p:nvSpPr>
          <p:cNvPr id="107" name="Google Shape;107;p19"/>
          <p:cNvSpPr txBox="1"/>
          <p:nvPr/>
        </p:nvSpPr>
        <p:spPr>
          <a:xfrm>
            <a:off x="359450" y="885775"/>
            <a:ext cx="855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
        <p:nvSpPr>
          <p:cNvPr id="108" name="Google Shape;108;p19"/>
          <p:cNvSpPr txBox="1"/>
          <p:nvPr/>
        </p:nvSpPr>
        <p:spPr>
          <a:xfrm>
            <a:off x="359450" y="1241575"/>
            <a:ext cx="855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
        <p:nvSpPr>
          <p:cNvPr id="109" name="Google Shape;109;p19"/>
          <p:cNvSpPr txBox="1"/>
          <p:nvPr/>
        </p:nvSpPr>
        <p:spPr>
          <a:xfrm>
            <a:off x="293750" y="365963"/>
            <a:ext cx="86883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26F21"/>
              </a:solidFill>
            </a:endParaRPr>
          </a:p>
          <a:p>
            <a:pPr indent="0" lvl="0" marL="0" rtl="0" algn="l">
              <a:spcBef>
                <a:spcPts val="0"/>
              </a:spcBef>
              <a:spcAft>
                <a:spcPts val="0"/>
              </a:spcAft>
              <a:buNone/>
            </a:pPr>
            <a:r>
              <a:rPr lang="vi">
                <a:solidFill>
                  <a:srgbClr val="F26F21"/>
                </a:solidFill>
              </a:rPr>
              <a:t>2.1.2.2 Dự báo thị trường mã thấp</a:t>
            </a:r>
            <a:endParaRPr>
              <a:solidFill>
                <a:srgbClr val="F26F21"/>
              </a:solidFill>
            </a:endParaRPr>
          </a:p>
          <a:p>
            <a:pPr indent="0" lvl="0" marL="0" rtl="0" algn="l">
              <a:spcBef>
                <a:spcPts val="0"/>
              </a:spcBef>
              <a:spcAft>
                <a:spcPts val="0"/>
              </a:spcAft>
              <a:buNone/>
            </a:pPr>
            <a:r>
              <a:t/>
            </a:r>
            <a:endParaRPr>
              <a:solidFill>
                <a:srgbClr val="F26F21"/>
              </a:solidFill>
            </a:endParaRPr>
          </a:p>
          <a:p>
            <a:pPr indent="-317500" lvl="0" marL="457200" rtl="0" algn="l">
              <a:spcBef>
                <a:spcPts val="0"/>
              </a:spcBef>
              <a:spcAft>
                <a:spcPts val="0"/>
              </a:spcAft>
              <a:buClr>
                <a:schemeClr val="accent1"/>
              </a:buClr>
              <a:buSzPts val="1400"/>
              <a:buChar char="➢"/>
            </a:pPr>
            <a:r>
              <a:rPr lang="vi">
                <a:solidFill>
                  <a:schemeClr val="dk1"/>
                </a:solidFill>
              </a:rPr>
              <a:t>Đến năm 2024, phát triển ứng dụng mã thấp sẽ chiếm hơn 65% hoạt động phát triển ứng dụng. ( Gartner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Thị trường nền tảng phát triển mã thấp toàn cầu được dự đoán sẽ tạo ra doanh thu 187 tỷ đô la vào năm 2030, tăng từ 10 tỷ đô la vào năm 2019 và dự kiến ​​sẽ tăng với tốc độ nhanh, CAGR 31%, trong giai đoạn dự báo. ( GlobeNewswire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Đến năm 2024, 75% doanh nghiệp lớn sẽ sử dụng ít nhất bốn công cụ phát triển mã thấp cho cả phát triển ứng dụng CNTT và các sáng kiến ​​phát triển. ( Gartner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Tiếp nhận thị trường</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41% doanh nghiệp có các sáng kiến ​​phát triển công dân tích cực và 20% trong số những người không đánh giá hoặc lập kế hoạch bắt đầu các sáng kiến ​​phát triển công dân ( Gartner *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Khoảng 79% doanh nghiệp xây dựng một ứng dụng web với sự phát triển của công dân trong vòng một năm. (Gartner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Gần 60% tất cả các ứng dụng tùy chỉnh hiện được xây dựng bên ngoài bộ phận CNTT. Trong số đó, 30% được xây dựng bởi những nhân viên có kỹ năng phát triển kỹ thuật hạn chế hoặc không có. ( 451 Nghiên cứu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42% chuyên gia CNTT dự định cung cấp 10 ứng dụng trở lên cho tổ chức của họ. Tuy nhiên, thời gian trung bình để phát triển các ứng dụng này là năm tháng trở lên. (Outsystems)</a:t>
            </a:r>
            <a:endParaRPr>
              <a:solidFill>
                <a:schemeClr val="dk1"/>
              </a:solidFill>
            </a:endParaRPr>
          </a:p>
          <a:p>
            <a:pPr indent="0" lvl="0" marL="457200" rtl="0" algn="l">
              <a:spcBef>
                <a:spcPts val="0"/>
              </a:spcBef>
              <a:spcAft>
                <a:spcPts val="0"/>
              </a:spcAft>
              <a:buNone/>
            </a:pPr>
            <a:r>
              <a:t/>
            </a:r>
            <a:endParaRPr>
              <a:solidFill>
                <a:schemeClr val="dk1"/>
              </a:solidFill>
            </a:endParaRPr>
          </a:p>
        </p:txBody>
      </p:sp>
      <p:pic>
        <p:nvPicPr>
          <p:cNvPr id="110" name="Google Shape;110;p19"/>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73"/>
          <p:cNvSpPr txBox="1"/>
          <p:nvPr/>
        </p:nvSpPr>
        <p:spPr>
          <a:xfrm>
            <a:off x="265300" y="508475"/>
            <a:ext cx="84255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Xác thực tùy chỉnh Single Sign-On (SSO)</a:t>
            </a:r>
            <a:endParaRPr b="0" i="0" sz="2400" u="none" cap="none" strike="noStrike">
              <a:solidFill>
                <a:srgbClr val="000000"/>
              </a:solidFill>
              <a:latin typeface="Arial"/>
              <a:ea typeface="Arial"/>
              <a:cs typeface="Arial"/>
              <a:sym typeface="Arial"/>
            </a:endParaRPr>
          </a:p>
        </p:txBody>
      </p:sp>
      <p:sp>
        <p:nvSpPr>
          <p:cNvPr id="810" name="Google Shape;810;p73"/>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Bảo mật theo</a:t>
            </a:r>
            <a:r>
              <a:rPr lang="vi" sz="2500">
                <a:solidFill>
                  <a:srgbClr val="F26F21"/>
                </a:solidFill>
                <a:latin typeface="Open Sans"/>
                <a:ea typeface="Open Sans"/>
                <a:cs typeface="Open Sans"/>
                <a:sym typeface="Open Sans"/>
              </a:rPr>
              <a:t> tiêu chuẩn ISO 27000(tiếp theo)</a:t>
            </a:r>
            <a:endParaRPr sz="2500">
              <a:solidFill>
                <a:srgbClr val="F26F21"/>
              </a:solidFill>
              <a:latin typeface="Roboto"/>
              <a:ea typeface="Roboto"/>
              <a:cs typeface="Roboto"/>
              <a:sym typeface="Roboto"/>
            </a:endParaRPr>
          </a:p>
        </p:txBody>
      </p:sp>
      <p:sp>
        <p:nvSpPr>
          <p:cNvPr id="811" name="Google Shape;811;p7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812" name="Google Shape;812;p73"/>
          <p:cNvSpPr txBox="1"/>
          <p:nvPr/>
        </p:nvSpPr>
        <p:spPr>
          <a:xfrm>
            <a:off x="265300" y="916275"/>
            <a:ext cx="8490000" cy="646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Ngoài ra, chúng tôi cũng có đội ngũ kỹ sư sẵn sàng để hỗ trợ kết nối với hệ thống xác thực Single Sign-On (SSO) nội bộ của tổ chức/công ty của bạn.</a:t>
            </a:r>
            <a:endParaRPr b="0" i="0" sz="1500" u="none" cap="none" strike="noStrike">
              <a:solidFill>
                <a:srgbClr val="303030"/>
              </a:solidFill>
              <a:highlight>
                <a:srgbClr val="FFFFFF"/>
              </a:highlight>
              <a:latin typeface="Roboto"/>
              <a:ea typeface="Roboto"/>
              <a:cs typeface="Roboto"/>
              <a:sym typeface="Roboto"/>
            </a:endParaRPr>
          </a:p>
        </p:txBody>
      </p:sp>
      <p:pic>
        <p:nvPicPr>
          <p:cNvPr id="813" name="Google Shape;813;p73"/>
          <p:cNvPicPr preferRelativeResize="0"/>
          <p:nvPr/>
        </p:nvPicPr>
        <p:blipFill rotWithShape="1">
          <a:blip r:embed="rId3">
            <a:alphaModFix/>
          </a:blip>
          <a:srcRect b="0" l="0" r="0" t="0"/>
          <a:stretch/>
        </p:blipFill>
        <p:spPr>
          <a:xfrm>
            <a:off x="1728844" y="1567975"/>
            <a:ext cx="5495794" cy="3275925"/>
          </a:xfrm>
          <a:prstGeom prst="rect">
            <a:avLst/>
          </a:prstGeom>
          <a:noFill/>
          <a:ln>
            <a:noFill/>
          </a:ln>
        </p:spPr>
      </p:pic>
      <p:pic>
        <p:nvPicPr>
          <p:cNvPr id="814" name="Google Shape;814;p73"/>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74"/>
          <p:cNvSpPr txBox="1"/>
          <p:nvPr/>
        </p:nvSpPr>
        <p:spPr>
          <a:xfrm>
            <a:off x="265300" y="508475"/>
            <a:ext cx="84255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Backup dữ liệu tự động</a:t>
            </a:r>
            <a:endParaRPr b="0" i="0" sz="2400" u="none" cap="none" strike="noStrike">
              <a:solidFill>
                <a:srgbClr val="000000"/>
              </a:solidFill>
              <a:latin typeface="Arial"/>
              <a:ea typeface="Arial"/>
              <a:cs typeface="Arial"/>
              <a:sym typeface="Arial"/>
            </a:endParaRPr>
          </a:p>
        </p:txBody>
      </p:sp>
      <p:sp>
        <p:nvSpPr>
          <p:cNvPr id="821" name="Google Shape;821;p74"/>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Bảo mật theo</a:t>
            </a:r>
            <a:r>
              <a:rPr lang="vi" sz="2500">
                <a:solidFill>
                  <a:srgbClr val="F26F21"/>
                </a:solidFill>
                <a:latin typeface="Open Sans"/>
                <a:ea typeface="Open Sans"/>
                <a:cs typeface="Open Sans"/>
                <a:sym typeface="Open Sans"/>
              </a:rPr>
              <a:t> tiêu chuẩn ISO 27000(tiếp theo)</a:t>
            </a:r>
            <a:endParaRPr sz="2500">
              <a:solidFill>
                <a:srgbClr val="F26F21"/>
              </a:solidFill>
              <a:latin typeface="Roboto"/>
              <a:ea typeface="Roboto"/>
              <a:cs typeface="Roboto"/>
              <a:sym typeface="Roboto"/>
            </a:endParaRPr>
          </a:p>
        </p:txBody>
      </p:sp>
      <p:sp>
        <p:nvSpPr>
          <p:cNvPr id="822" name="Google Shape;822;p7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823" name="Google Shape;823;p74"/>
          <p:cNvSpPr txBox="1"/>
          <p:nvPr/>
        </p:nvSpPr>
        <p:spPr>
          <a:xfrm>
            <a:off x="265300" y="916275"/>
            <a:ext cx="8490000" cy="877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Ngoài tùy chọn backup dữ liệu hàng ngày/ </a:t>
            </a:r>
            <a:r>
              <a:rPr lang="vi" sz="1500">
                <a:solidFill>
                  <a:srgbClr val="303030"/>
                </a:solidFill>
                <a:highlight>
                  <a:srgbClr val="FFFFFF"/>
                </a:highlight>
                <a:latin typeface="Roboto"/>
                <a:ea typeface="Roboto"/>
                <a:cs typeface="Roboto"/>
                <a:sym typeface="Roboto"/>
              </a:rPr>
              <a:t>hàng giờ</a:t>
            </a:r>
            <a:r>
              <a:rPr b="0" i="0" lang="vi" sz="1500" u="none" cap="none" strike="noStrike">
                <a:solidFill>
                  <a:srgbClr val="303030"/>
                </a:solidFill>
                <a:highlight>
                  <a:srgbClr val="FFFFFF"/>
                </a:highlight>
                <a:latin typeface="Roboto"/>
                <a:ea typeface="Roboto"/>
                <a:cs typeface="Roboto"/>
                <a:sym typeface="Roboto"/>
              </a:rPr>
              <a:t>. Movan ISO cung cấp tùy chọn Dữ liệu Cao cấp: 3 vùng dữ liệu đồng bộ trên, 3 khu vực trên thế giới. Với tùy chọn này, có thể phòng tránh những nguy cơ ít khả năng, nhưng vẫn tồn tại như: thảm họa thiên nhiên, chiến tranh, hạt nhân.</a:t>
            </a:r>
            <a:endParaRPr b="0" i="0" sz="1500" u="none" cap="none" strike="noStrike">
              <a:solidFill>
                <a:srgbClr val="303030"/>
              </a:solidFill>
              <a:highlight>
                <a:srgbClr val="FFFFFF"/>
              </a:highlight>
              <a:latin typeface="Roboto"/>
              <a:ea typeface="Roboto"/>
              <a:cs typeface="Roboto"/>
              <a:sym typeface="Roboto"/>
            </a:endParaRPr>
          </a:p>
        </p:txBody>
      </p:sp>
      <p:pic>
        <p:nvPicPr>
          <p:cNvPr id="824" name="Google Shape;824;p74"/>
          <p:cNvPicPr preferRelativeResize="0"/>
          <p:nvPr/>
        </p:nvPicPr>
        <p:blipFill rotWithShape="1">
          <a:blip r:embed="rId3">
            <a:alphaModFix/>
          </a:blip>
          <a:srcRect b="8055" l="0" r="0" t="8030"/>
          <a:stretch/>
        </p:blipFill>
        <p:spPr>
          <a:xfrm>
            <a:off x="769825" y="1793482"/>
            <a:ext cx="7426800" cy="2800767"/>
          </a:xfrm>
          <a:prstGeom prst="rect">
            <a:avLst/>
          </a:prstGeom>
          <a:noFill/>
          <a:ln>
            <a:noFill/>
          </a:ln>
        </p:spPr>
      </p:pic>
      <p:pic>
        <p:nvPicPr>
          <p:cNvPr id="825" name="Google Shape;825;p74"/>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75"/>
          <p:cNvSpPr txBox="1"/>
          <p:nvPr/>
        </p:nvSpPr>
        <p:spPr>
          <a:xfrm>
            <a:off x="265300" y="508475"/>
            <a:ext cx="8554800" cy="24504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i="0" lang="vi" u="none" cap="none" strike="noStrike">
                <a:solidFill>
                  <a:srgbClr val="434343"/>
                </a:solidFill>
              </a:rPr>
              <a:t>Với tư tưởng chủ đạo, thật đơn giản và dễ dàng cho người sử dụng, Movan ISO thực hiện hầu hết mọi việc trên giao diện kéo và thả,  dễ dàng nhất cho người dùng.</a:t>
            </a:r>
            <a:endParaRPr i="0" u="none" cap="none" strike="noStrike">
              <a:solidFill>
                <a:srgbClr val="434343"/>
              </a:solidFill>
            </a:endParaRPr>
          </a:p>
          <a:p>
            <a:pPr indent="0" lvl="0" marL="0" marR="0" rtl="0" algn="l">
              <a:lnSpc>
                <a:spcPct val="100000"/>
              </a:lnSpc>
              <a:spcBef>
                <a:spcPts val="0"/>
              </a:spcBef>
              <a:spcAft>
                <a:spcPts val="0"/>
              </a:spcAft>
              <a:buClr>
                <a:srgbClr val="000000"/>
              </a:buClr>
              <a:buSzPts val="2400"/>
              <a:buFont typeface="Arial"/>
              <a:buNone/>
            </a:pPr>
            <a:r>
              <a:t/>
            </a:r>
            <a:endParaRPr i="0" u="none" cap="none" strike="noStrike">
              <a:solidFill>
                <a:srgbClr val="434343"/>
              </a:solidFill>
            </a:endParaRPr>
          </a:p>
          <a:p>
            <a:pPr indent="0" lvl="0" marL="0" marR="0" rtl="0" algn="l">
              <a:lnSpc>
                <a:spcPct val="100000"/>
              </a:lnSpc>
              <a:spcBef>
                <a:spcPts val="0"/>
              </a:spcBef>
              <a:spcAft>
                <a:spcPts val="0"/>
              </a:spcAft>
              <a:buClr>
                <a:srgbClr val="000000"/>
              </a:buClr>
              <a:buSzPts val="2400"/>
              <a:buFont typeface="Arial"/>
              <a:buNone/>
            </a:pPr>
            <a:r>
              <a:rPr i="0" lang="vi" u="none" cap="none" strike="noStrike">
                <a:solidFill>
                  <a:srgbClr val="434343"/>
                </a:solidFill>
              </a:rPr>
              <a:t>Tạo quy trình nhanh chóng bằng cách Kéo và Thả </a:t>
            </a:r>
            <a:r>
              <a:rPr lang="vi">
                <a:solidFill>
                  <a:srgbClr val="434343"/>
                </a:solidFill>
              </a:rPr>
              <a:t>các khối ký hiệu của BPMN thành quy trình (Các ký hiệu BPMN phía cột ngoài cùng bên trái, quy trình kéo ở màn hình giữa và cột ngoài cùng bên phải để thêm biểu mẫu, phân quyền hoặc các lựa chọn nâng cao khác cho từng bước). Chính vì vậy đáp ứng được các mức độ phức tạp của quy trình doanh nghiệp và triển khai số hoá nhanh, dễ dàng mà không cần biết code.</a:t>
            </a:r>
            <a:r>
              <a:rPr i="0" lang="vi" u="none" cap="none" strike="noStrike">
                <a:solidFill>
                  <a:srgbClr val="434343"/>
                </a:solidFill>
              </a:rPr>
              <a:t> </a:t>
            </a:r>
            <a:r>
              <a:rPr lang="vi">
                <a:solidFill>
                  <a:srgbClr val="434343"/>
                </a:solidFill>
              </a:rPr>
              <a:t>Một nhân viên có thể tự học kéo thả quy trình sau buổi đào tạo của Movan. Điều này giúp doanh nghiệp tự chủ trong vấn đề thay đổi quy trình hoặc cải tiến quy trình sau này. T</a:t>
            </a:r>
            <a:r>
              <a:rPr i="0" lang="vi" u="none" cap="none" strike="noStrike">
                <a:solidFill>
                  <a:srgbClr val="434343"/>
                </a:solidFill>
              </a:rPr>
              <a:t>riển khai tự động hóa ngay sau khi thiết kế xong bằng cách bấm nút “xuất bản”.</a:t>
            </a:r>
            <a:endParaRPr i="0" u="none" cap="none" strike="noStrike">
              <a:solidFill>
                <a:srgbClr val="434343"/>
              </a:solidFill>
            </a:endParaRPr>
          </a:p>
          <a:p>
            <a:pPr indent="0" lvl="0" marL="0" marR="0" rtl="0" algn="l">
              <a:lnSpc>
                <a:spcPct val="100000"/>
              </a:lnSpc>
              <a:spcBef>
                <a:spcPts val="0"/>
              </a:spcBef>
              <a:spcAft>
                <a:spcPts val="0"/>
              </a:spcAft>
              <a:buClr>
                <a:srgbClr val="000000"/>
              </a:buClr>
              <a:buSzPts val="2400"/>
              <a:buFont typeface="Arial"/>
              <a:buNone/>
            </a:pPr>
            <a:r>
              <a:t/>
            </a:r>
            <a:endParaRPr i="0" u="none" cap="none" strike="noStrike">
              <a:solidFill>
                <a:srgbClr val="434343"/>
              </a:solidFill>
            </a:endParaRPr>
          </a:p>
          <a:p>
            <a:pPr indent="0" lvl="0" marL="0" marR="0" rtl="0" algn="l">
              <a:lnSpc>
                <a:spcPct val="100000"/>
              </a:lnSpc>
              <a:spcBef>
                <a:spcPts val="0"/>
              </a:spcBef>
              <a:spcAft>
                <a:spcPts val="0"/>
              </a:spcAft>
              <a:buClr>
                <a:srgbClr val="000000"/>
              </a:buClr>
              <a:buSzPts val="2400"/>
              <a:buFont typeface="Arial"/>
              <a:buNone/>
            </a:pPr>
            <a:r>
              <a:t/>
            </a:r>
            <a:endParaRPr i="0" u="none" cap="none" strike="noStrike">
              <a:solidFill>
                <a:srgbClr val="434343"/>
              </a:solidFill>
            </a:endParaRPr>
          </a:p>
        </p:txBody>
      </p:sp>
      <p:sp>
        <p:nvSpPr>
          <p:cNvPr id="832" name="Google Shape;832;p75"/>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Kéo và Thả</a:t>
            </a:r>
            <a:endParaRPr sz="2500">
              <a:solidFill>
                <a:srgbClr val="F26F21"/>
              </a:solidFill>
              <a:latin typeface="Roboto"/>
              <a:ea typeface="Roboto"/>
              <a:cs typeface="Roboto"/>
              <a:sym typeface="Roboto"/>
            </a:endParaRPr>
          </a:p>
        </p:txBody>
      </p:sp>
      <p:sp>
        <p:nvSpPr>
          <p:cNvPr id="833" name="Google Shape;833;p7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834" name="Google Shape;834;p75"/>
          <p:cNvPicPr preferRelativeResize="0"/>
          <p:nvPr/>
        </p:nvPicPr>
        <p:blipFill>
          <a:blip r:embed="rId3">
            <a:alphaModFix/>
          </a:blip>
          <a:stretch>
            <a:fillRect/>
          </a:stretch>
        </p:blipFill>
        <p:spPr>
          <a:xfrm>
            <a:off x="357625" y="2730700"/>
            <a:ext cx="8370149" cy="30333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6"/>
          <p:cNvSpPr txBox="1"/>
          <p:nvPr/>
        </p:nvSpPr>
        <p:spPr>
          <a:xfrm>
            <a:off x="265300" y="508475"/>
            <a:ext cx="85548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UI/UI 3 cột thống nhất, dễ nhớ, dễ thao tác</a:t>
            </a:r>
            <a:endParaRPr b="0" i="0" sz="2400" u="none" cap="none" strike="noStrike">
              <a:solidFill>
                <a:srgbClr val="000000"/>
              </a:solidFill>
              <a:latin typeface="Arial"/>
              <a:ea typeface="Arial"/>
              <a:cs typeface="Arial"/>
              <a:sym typeface="Arial"/>
            </a:endParaRPr>
          </a:p>
        </p:txBody>
      </p:sp>
      <p:sp>
        <p:nvSpPr>
          <p:cNvPr id="841" name="Google Shape;841;p76"/>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- 3 cột cho mọi màn hình</a:t>
            </a:r>
            <a:endParaRPr sz="2500">
              <a:solidFill>
                <a:srgbClr val="F26F21"/>
              </a:solidFill>
              <a:latin typeface="Roboto"/>
              <a:ea typeface="Roboto"/>
              <a:cs typeface="Roboto"/>
              <a:sym typeface="Roboto"/>
            </a:endParaRPr>
          </a:p>
        </p:txBody>
      </p:sp>
      <p:pic>
        <p:nvPicPr>
          <p:cNvPr id="842" name="Google Shape;842;p76"/>
          <p:cNvPicPr preferRelativeResize="0"/>
          <p:nvPr/>
        </p:nvPicPr>
        <p:blipFill rotWithShape="1">
          <a:blip r:embed="rId3">
            <a:alphaModFix/>
          </a:blip>
          <a:srcRect b="0" l="0" r="0" t="0"/>
          <a:stretch/>
        </p:blipFill>
        <p:spPr>
          <a:xfrm>
            <a:off x="671975" y="943438"/>
            <a:ext cx="8073699" cy="3752633"/>
          </a:xfrm>
          <a:prstGeom prst="rect">
            <a:avLst/>
          </a:prstGeom>
          <a:noFill/>
          <a:ln>
            <a:noFill/>
          </a:ln>
        </p:spPr>
      </p:pic>
      <p:sp>
        <p:nvSpPr>
          <p:cNvPr id="843" name="Google Shape;843;p7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844" name="Google Shape;844;p76"/>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77"/>
          <p:cNvSpPr txBox="1"/>
          <p:nvPr/>
        </p:nvSpPr>
        <p:spPr>
          <a:xfrm>
            <a:off x="265300" y="508475"/>
            <a:ext cx="85548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Hiển thị thân thiện trên điện thoại/máy tính bảng</a:t>
            </a:r>
            <a:endParaRPr b="0" i="0" sz="2400" u="none" cap="none" strike="noStrike">
              <a:solidFill>
                <a:srgbClr val="000000"/>
              </a:solidFill>
              <a:latin typeface="Arial"/>
              <a:ea typeface="Arial"/>
              <a:cs typeface="Arial"/>
              <a:sym typeface="Arial"/>
            </a:endParaRPr>
          </a:p>
        </p:txBody>
      </p:sp>
      <p:sp>
        <p:nvSpPr>
          <p:cNvPr id="851" name="Google Shape;851;p77"/>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thân thiện thiết bị di động</a:t>
            </a:r>
            <a:endParaRPr sz="2500">
              <a:solidFill>
                <a:srgbClr val="F26F21"/>
              </a:solidFill>
              <a:latin typeface="Roboto"/>
              <a:ea typeface="Roboto"/>
              <a:cs typeface="Roboto"/>
              <a:sym typeface="Roboto"/>
            </a:endParaRPr>
          </a:p>
        </p:txBody>
      </p:sp>
      <p:sp>
        <p:nvSpPr>
          <p:cNvPr id="852" name="Google Shape;852;p7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853" name="Google Shape;853;p77"/>
          <p:cNvPicPr preferRelativeResize="0"/>
          <p:nvPr/>
        </p:nvPicPr>
        <p:blipFill rotWithShape="1">
          <a:blip r:embed="rId3">
            <a:alphaModFix/>
          </a:blip>
          <a:srcRect b="0" l="0" r="0" t="0"/>
          <a:stretch/>
        </p:blipFill>
        <p:spPr>
          <a:xfrm>
            <a:off x="1649151" y="1185800"/>
            <a:ext cx="1490867" cy="2934298"/>
          </a:xfrm>
          <a:prstGeom prst="rect">
            <a:avLst/>
          </a:prstGeom>
          <a:noFill/>
          <a:ln>
            <a:noFill/>
          </a:ln>
          <a:effectLst>
            <a:outerShdw blurRad="57150" rotWithShape="0" algn="bl" dir="5400000" dist="19050">
              <a:srgbClr val="000000">
                <a:alpha val="48240"/>
              </a:srgbClr>
            </a:outerShdw>
            <a:reflection blurRad="0" dir="5400000" dist="38100" endA="0" endPos="30000" fadeDir="5400012" kx="0" rotWithShape="0" algn="bl" stPos="0" sy="-100000" ky="0"/>
          </a:effectLst>
        </p:spPr>
      </p:pic>
      <p:pic>
        <p:nvPicPr>
          <p:cNvPr id="854" name="Google Shape;854;p77"/>
          <p:cNvPicPr preferRelativeResize="0"/>
          <p:nvPr/>
        </p:nvPicPr>
        <p:blipFill rotWithShape="1">
          <a:blip r:embed="rId4">
            <a:alphaModFix/>
          </a:blip>
          <a:srcRect b="0" l="0" r="0" t="0"/>
          <a:stretch/>
        </p:blipFill>
        <p:spPr>
          <a:xfrm>
            <a:off x="1760900" y="1396750"/>
            <a:ext cx="1265525" cy="2568050"/>
          </a:xfrm>
          <a:prstGeom prst="rect">
            <a:avLst/>
          </a:prstGeom>
          <a:noFill/>
          <a:ln>
            <a:noFill/>
          </a:ln>
        </p:spPr>
      </p:pic>
      <p:pic>
        <p:nvPicPr>
          <p:cNvPr id="855" name="Google Shape;855;p77"/>
          <p:cNvPicPr preferRelativeResize="0"/>
          <p:nvPr/>
        </p:nvPicPr>
        <p:blipFill rotWithShape="1">
          <a:blip r:embed="rId5">
            <a:alphaModFix/>
          </a:blip>
          <a:srcRect b="28233" l="2587" r="23492" t="0"/>
          <a:stretch/>
        </p:blipFill>
        <p:spPr>
          <a:xfrm>
            <a:off x="3639675" y="1281900"/>
            <a:ext cx="1490875" cy="2797749"/>
          </a:xfrm>
          <a:prstGeom prst="rect">
            <a:avLst/>
          </a:prstGeom>
          <a:noFill/>
          <a:ln>
            <a:noFill/>
          </a:ln>
          <a:effectLst>
            <a:outerShdw blurRad="57150" rotWithShape="0" algn="bl" dir="5400000" dist="19050">
              <a:srgbClr val="000000">
                <a:alpha val="48630"/>
              </a:srgbClr>
            </a:outerShdw>
            <a:reflection blurRad="0" dir="5400000" dist="38100" endA="0" endPos="30000" fadeDir="5400012" kx="0" rotWithShape="0" algn="bl" stPos="0" sy="-100000" ky="0"/>
          </a:effectLst>
        </p:spPr>
      </p:pic>
      <p:pic>
        <p:nvPicPr>
          <p:cNvPr id="856" name="Google Shape;856;p77"/>
          <p:cNvPicPr preferRelativeResize="0"/>
          <p:nvPr/>
        </p:nvPicPr>
        <p:blipFill rotWithShape="1">
          <a:blip r:embed="rId6">
            <a:alphaModFix/>
          </a:blip>
          <a:srcRect b="0" l="0" r="0" t="0"/>
          <a:stretch/>
        </p:blipFill>
        <p:spPr>
          <a:xfrm>
            <a:off x="5743800" y="1310908"/>
            <a:ext cx="1490875" cy="2789892"/>
          </a:xfrm>
          <a:prstGeom prst="rect">
            <a:avLst/>
          </a:prstGeom>
          <a:noFill/>
          <a:ln>
            <a:noFill/>
          </a:ln>
          <a:effectLst>
            <a:outerShdw blurRad="57150" rotWithShape="0" algn="bl" dir="5400000" dist="19050">
              <a:srgbClr val="000000">
                <a:alpha val="48630"/>
              </a:srgbClr>
            </a:outerShdw>
            <a:reflection blurRad="0" dir="5400000" dist="38100" endA="0" endPos="30000" fadeDir="5400012" kx="0" rotWithShape="0" algn="bl" stPos="0" sy="-100000" ky="0"/>
          </a:effectLst>
        </p:spPr>
      </p:pic>
      <p:pic>
        <p:nvPicPr>
          <p:cNvPr id="857" name="Google Shape;857;p77"/>
          <p:cNvPicPr preferRelativeResize="0"/>
          <p:nvPr/>
        </p:nvPicPr>
        <p:blipFill rotWithShape="1">
          <a:blip r:embed="rId7">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78"/>
          <p:cNvSpPr txBox="1"/>
          <p:nvPr/>
        </p:nvSpPr>
        <p:spPr>
          <a:xfrm>
            <a:off x="294600" y="647850"/>
            <a:ext cx="4894800" cy="3921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lang="vi" sz="1300">
                <a:solidFill>
                  <a:schemeClr val="dk1"/>
                </a:solidFill>
              </a:rPr>
              <a:t>T</a:t>
            </a:r>
            <a:r>
              <a:rPr i="0" lang="vi" sz="1300" u="none" cap="none" strike="noStrike">
                <a:solidFill>
                  <a:schemeClr val="dk1"/>
                </a:solidFill>
              </a:rPr>
              <a:t>iêu chuẩn BPMN 2.0 (Tiêu chuẩn quốc tế ISO/IEC 195)</a:t>
            </a:r>
            <a:r>
              <a:rPr lang="vi" sz="1300">
                <a:solidFill>
                  <a:schemeClr val="dk1"/>
                </a:solidFill>
              </a:rPr>
              <a:t> là một ngôn ngữ/ phương pháp vẽ quy trình theo biểu đồ luồng. </a:t>
            </a:r>
            <a:endParaRPr sz="1300">
              <a:solidFill>
                <a:schemeClr val="dk1"/>
              </a:solidFill>
            </a:endParaRPr>
          </a:p>
          <a:p>
            <a:pPr indent="0" lvl="0" marL="0" marR="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vi" sz="1300">
                <a:solidFill>
                  <a:schemeClr val="dk1"/>
                </a:solidFill>
              </a:rPr>
              <a:t>BPMN với mục đích chính là cầu nối thông tin giữa các bên liên quan trong </a:t>
            </a:r>
            <a:r>
              <a:rPr b="1" lang="vi" sz="1300">
                <a:solidFill>
                  <a:schemeClr val="dk1"/>
                </a:solidFill>
              </a:rPr>
              <a:t>quy trình nghiệp vụ trong từng phòng ban hoặc liên phòng ban</a:t>
            </a:r>
            <a:r>
              <a:rPr lang="vi" sz="1300">
                <a:solidFill>
                  <a:schemeClr val="dk1"/>
                </a:solidFill>
              </a:rPr>
              <a:t>:</a:t>
            </a:r>
            <a:endParaRPr sz="1300">
              <a:solidFill>
                <a:schemeClr val="dk1"/>
              </a:solidFill>
            </a:endParaRPr>
          </a:p>
          <a:p>
            <a:pPr indent="0" lvl="0" marL="0" marR="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311150" lvl="0" marL="457200" marR="0" rtl="0" algn="l">
              <a:lnSpc>
                <a:spcPct val="100000"/>
              </a:lnSpc>
              <a:spcBef>
                <a:spcPts val="0"/>
              </a:spcBef>
              <a:spcAft>
                <a:spcPts val="0"/>
              </a:spcAft>
              <a:buClr>
                <a:schemeClr val="dk1"/>
              </a:buClr>
              <a:buSzPts val="1300"/>
              <a:buChar char="●"/>
            </a:pPr>
            <a:r>
              <a:rPr lang="vi" sz="1300">
                <a:solidFill>
                  <a:schemeClr val="dk1"/>
                </a:solidFill>
              </a:rPr>
              <a:t>Hướng đến những người triển khai quy trình, cung cấp thông tin đầy đủ, chi tiết để triển khai chính xác. </a:t>
            </a:r>
            <a:endParaRPr sz="1300">
              <a:solidFill>
                <a:schemeClr val="dk1"/>
              </a:solidFill>
            </a:endParaRPr>
          </a:p>
          <a:p>
            <a:pPr indent="-311150" lvl="0" marL="457200" marR="0" rtl="0" algn="l">
              <a:lnSpc>
                <a:spcPct val="100000"/>
              </a:lnSpc>
              <a:spcBef>
                <a:spcPts val="0"/>
              </a:spcBef>
              <a:spcAft>
                <a:spcPts val="0"/>
              </a:spcAft>
              <a:buClr>
                <a:schemeClr val="dk1"/>
              </a:buClr>
              <a:buSzPts val="1300"/>
              <a:buChar char="●"/>
            </a:pPr>
            <a:r>
              <a:rPr lang="vi" sz="1300">
                <a:solidFill>
                  <a:schemeClr val="dk1"/>
                </a:solidFill>
              </a:rPr>
              <a:t>Cung cấp một tiêu chuẩn và ngôn ngữ chung cho các bên liên quan: nhân viên kỹ thuật, nhân viên kinh doanh, người tham gia quy trình sản xuất, nhà quản lý, các chuyên gia tư vấn… </a:t>
            </a:r>
            <a:endParaRPr sz="1300">
              <a:solidFill>
                <a:schemeClr val="dk1"/>
              </a:solidFill>
            </a:endParaRPr>
          </a:p>
          <a:p>
            <a:pPr indent="-311150" lvl="0" marL="457200" marR="0" rtl="0" algn="l">
              <a:lnSpc>
                <a:spcPct val="100000"/>
              </a:lnSpc>
              <a:spcBef>
                <a:spcPts val="0"/>
              </a:spcBef>
              <a:spcAft>
                <a:spcPts val="0"/>
              </a:spcAft>
              <a:buClr>
                <a:schemeClr val="dk1"/>
              </a:buClr>
              <a:buSzPts val="1300"/>
              <a:buChar char="●"/>
            </a:pPr>
            <a:r>
              <a:rPr lang="vi" sz="1300">
                <a:solidFill>
                  <a:schemeClr val="dk1"/>
                </a:solidFill>
              </a:rPr>
              <a:t>Đặc biệt, thu hẹp khoảng cách giữa kế hoạch và triển khai thực tế bằng cách cung cấp đủ chi tiết và rõ ràng vào chuỗi các hoạt động kinh doanh.</a:t>
            </a:r>
            <a:endParaRPr sz="1300">
              <a:solidFill>
                <a:schemeClr val="dk1"/>
              </a:solidFill>
            </a:endParaRPr>
          </a:p>
          <a:p>
            <a:pPr indent="-311150" lvl="0" marL="457200" marR="0" rtl="0" algn="l">
              <a:lnSpc>
                <a:spcPct val="100000"/>
              </a:lnSpc>
              <a:spcBef>
                <a:spcPts val="0"/>
              </a:spcBef>
              <a:spcAft>
                <a:spcPts val="0"/>
              </a:spcAft>
              <a:buClr>
                <a:schemeClr val="dk1"/>
              </a:buClr>
              <a:buSzPts val="1300"/>
              <a:buChar char="●"/>
            </a:pPr>
            <a:r>
              <a:rPr lang="vi" sz="1300">
                <a:solidFill>
                  <a:schemeClr val="dk1"/>
                </a:solidFill>
              </a:rPr>
              <a:t>Việc lập sơ đồ theo BPMN có thể dễ hiểu hơn nhiều so với văn bản tường thuật. </a:t>
            </a:r>
            <a:endParaRPr sz="1300">
              <a:solidFill>
                <a:schemeClr val="dk1"/>
              </a:solidFill>
            </a:endParaRPr>
          </a:p>
          <a:p>
            <a:pPr indent="-311150" lvl="0" marL="457200" marR="0" rtl="0" algn="l">
              <a:lnSpc>
                <a:spcPct val="100000"/>
              </a:lnSpc>
              <a:spcBef>
                <a:spcPts val="0"/>
              </a:spcBef>
              <a:spcAft>
                <a:spcPts val="0"/>
              </a:spcAft>
              <a:buClr>
                <a:schemeClr val="dk1"/>
              </a:buClr>
              <a:buSzPts val="1300"/>
              <a:buChar char="●"/>
            </a:pPr>
            <a:r>
              <a:rPr lang="vi" sz="1300">
                <a:solidFill>
                  <a:schemeClr val="dk1"/>
                </a:solidFill>
              </a:rPr>
              <a:t>Cho phép giao tiếp và hợp tác dễ dàng hơn để đạt được mục tiêu của một quy trình hiệu quả tạo ra kết quả chất lượng cao.</a:t>
            </a:r>
            <a:endParaRPr sz="1300">
              <a:solidFill>
                <a:schemeClr val="dk1"/>
              </a:solidFill>
            </a:endParaRPr>
          </a:p>
          <a:p>
            <a:pPr indent="0" lvl="0" marL="0" marR="0" rtl="0" algn="l">
              <a:lnSpc>
                <a:spcPct val="100000"/>
              </a:lnSpc>
              <a:spcBef>
                <a:spcPts val="0"/>
              </a:spcBef>
              <a:spcAft>
                <a:spcPts val="0"/>
              </a:spcAft>
              <a:buClr>
                <a:srgbClr val="000000"/>
              </a:buClr>
              <a:buSzPts val="2400"/>
              <a:buFont typeface="Arial"/>
              <a:buNone/>
            </a:pPr>
            <a:r>
              <a:t/>
            </a:r>
            <a:endParaRPr sz="1300">
              <a:solidFill>
                <a:schemeClr val="dk1"/>
              </a:solidFill>
            </a:endParaRPr>
          </a:p>
        </p:txBody>
      </p:sp>
      <p:sp>
        <p:nvSpPr>
          <p:cNvPr id="864" name="Google Shape;864;p78"/>
          <p:cNvSpPr txBox="1"/>
          <p:nvPr>
            <p:ph type="title"/>
          </p:nvPr>
        </p:nvSpPr>
        <p:spPr>
          <a:xfrm>
            <a:off x="265300" y="1058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BPMN minh bạch ai cũng hiểu</a:t>
            </a:r>
            <a:endParaRPr sz="2500">
              <a:solidFill>
                <a:srgbClr val="F26F21"/>
              </a:solidFill>
              <a:latin typeface="Roboto"/>
              <a:ea typeface="Roboto"/>
              <a:cs typeface="Roboto"/>
              <a:sym typeface="Roboto"/>
            </a:endParaRPr>
          </a:p>
        </p:txBody>
      </p:sp>
      <p:sp>
        <p:nvSpPr>
          <p:cNvPr id="865" name="Google Shape;865;p7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866" name="Google Shape;866;p78"/>
          <p:cNvPicPr preferRelativeResize="0"/>
          <p:nvPr/>
        </p:nvPicPr>
        <p:blipFill rotWithShape="1">
          <a:blip r:embed="rId3">
            <a:alphaModFix/>
          </a:blip>
          <a:srcRect b="0" l="0" r="0" t="0"/>
          <a:stretch/>
        </p:blipFill>
        <p:spPr>
          <a:xfrm>
            <a:off x="5407550" y="1301500"/>
            <a:ext cx="3697925" cy="2080100"/>
          </a:xfrm>
          <a:prstGeom prst="rect">
            <a:avLst/>
          </a:prstGeom>
          <a:noFill/>
          <a:ln>
            <a:noFill/>
          </a:ln>
        </p:spPr>
      </p:pic>
      <p:pic>
        <p:nvPicPr>
          <p:cNvPr id="867" name="Google Shape;867;p78"/>
          <p:cNvPicPr preferRelativeResize="0"/>
          <p:nvPr/>
        </p:nvPicPr>
        <p:blipFill rotWithShape="1">
          <a:blip r:embed="rId4">
            <a:alphaModFix/>
          </a:blip>
          <a:srcRect b="0" l="0" r="0" t="0"/>
          <a:stretch/>
        </p:blipFill>
        <p:spPr>
          <a:xfrm>
            <a:off x="0" y="488480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7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873" name="Google Shape;873;p79"/>
          <p:cNvSpPr txBox="1"/>
          <p:nvPr/>
        </p:nvSpPr>
        <p:spPr>
          <a:xfrm>
            <a:off x="265300" y="854650"/>
            <a:ext cx="4906200" cy="3714300"/>
          </a:xfrm>
          <a:prstGeom prst="rect">
            <a:avLst/>
          </a:prstGeom>
          <a:noFill/>
          <a:ln>
            <a:noFill/>
          </a:ln>
        </p:spPr>
        <p:txBody>
          <a:bodyPr anchorCtr="0" anchor="t" bIns="91425" lIns="91425" spcFirstLastPara="1" rIns="91425" wrap="square" tIns="91425">
            <a:noAutofit/>
          </a:bodyPr>
          <a:lstStyle/>
          <a:p>
            <a:pPr indent="0" lvl="0" marL="0" marR="0" rtl="0" algn="just">
              <a:lnSpc>
                <a:spcPct val="130000"/>
              </a:lnSpc>
              <a:spcBef>
                <a:spcPts val="0"/>
              </a:spcBef>
              <a:spcAft>
                <a:spcPts val="0"/>
              </a:spcAft>
              <a:buClr>
                <a:srgbClr val="000000"/>
              </a:buClr>
              <a:buSzPts val="1200"/>
              <a:buFont typeface="Arial"/>
              <a:buNone/>
            </a:pPr>
            <a:r>
              <a:rPr b="0" i="0" lang="vi" sz="1300" u="none" cap="none" strike="noStrike">
                <a:solidFill>
                  <a:schemeClr val="dk1"/>
                </a:solidFill>
                <a:latin typeface="Arial"/>
                <a:ea typeface="Arial"/>
                <a:cs typeface="Arial"/>
                <a:sym typeface="Arial"/>
              </a:rPr>
              <a:t>Với các cơ quan doanh nghiệp/chính phủ, một trong những mục tiêu của việc xây dựng và phát triển số hóa Doanh nghiệp/Chính phủ là tin học hóa các quy trình nghiệp vụ và liên thông các quy trình nghiệp vụ đó với nhau, hướng đến hỗ trợ thực hiện đơn giản hóa quy trình nghiệp vụ, cải cách hành chính. Tuy nhiên, vấn đề xảy ra trong quá trình tin học hóa các quy trình nghiệp vụ đó là các tác nhân thực hiện nghiệp vụ, người phân tích quy trình nghiệp vụ, người phát triển kỹ thuật (người chịu trách nhiệm tin học hóa các quy trình nghiệp vụ) và người quản lý nghiệp vụ (người giám sát và quản lý quy trình nghiệp vụ) gặp khó khăn trong việc hiểu ý tưởng của nhau. </a:t>
            </a:r>
            <a:endParaRPr b="0" i="0" sz="1300" u="none" cap="none" strike="noStrike">
              <a:solidFill>
                <a:schemeClr val="dk1"/>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1200"/>
              <a:buFont typeface="Arial"/>
              <a:buNone/>
            </a:pPr>
            <a:r>
              <a:rPr b="0" i="0" lang="vi" sz="1300" u="none" cap="none" strike="noStrike">
                <a:solidFill>
                  <a:schemeClr val="dk1"/>
                </a:solidFill>
                <a:latin typeface="Arial"/>
                <a:ea typeface="Arial"/>
                <a:cs typeface="Arial"/>
                <a:sym typeface="Arial"/>
              </a:rPr>
              <a:t>Đó là nguồn gốc để các tổ chức ngồi với nhau đưa ra tiêu chuẩn số hóa quy trình theo </a:t>
            </a:r>
            <a:r>
              <a:rPr b="1" i="0" lang="vi" sz="1300" u="none" cap="none" strike="noStrike">
                <a:solidFill>
                  <a:srgbClr val="F46524"/>
                </a:solidFill>
              </a:rPr>
              <a:t>Tiêu chuẩn quốc tế ISO/IEC 19510 BPMN</a:t>
            </a:r>
            <a:r>
              <a:rPr b="1" i="0" lang="vi" sz="1300" u="none" cap="none" strike="noStrike">
                <a:solidFill>
                  <a:schemeClr val="dk1"/>
                </a:solidFill>
              </a:rPr>
              <a:t> (</a:t>
            </a:r>
            <a:r>
              <a:rPr b="1" lang="vi" sz="1300">
                <a:solidFill>
                  <a:schemeClr val="dk1"/>
                </a:solidFill>
              </a:rPr>
              <a:t>Business Process Modeling and Notation. Tạm dịch là ký hiệu và mô hình hóa quy trình nghiệp vụ)</a:t>
            </a:r>
            <a:r>
              <a:rPr b="1" i="0" lang="vi" sz="1300" u="none" cap="none" strike="noStrike">
                <a:solidFill>
                  <a:schemeClr val="dk1"/>
                </a:solidFill>
              </a:rPr>
              <a:t>.</a:t>
            </a:r>
            <a:endParaRPr b="1" i="0" sz="1300" u="none" cap="none" strike="noStrike">
              <a:solidFill>
                <a:schemeClr val="dk1"/>
              </a:solidFill>
            </a:endParaRPr>
          </a:p>
        </p:txBody>
      </p:sp>
      <p:sp>
        <p:nvSpPr>
          <p:cNvPr id="874" name="Google Shape;874;p79"/>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BPMN minh bạch ai cũng hiểu(tiếp theo)</a:t>
            </a:r>
            <a:endParaRPr sz="2500">
              <a:solidFill>
                <a:srgbClr val="F26F21"/>
              </a:solidFill>
              <a:latin typeface="Roboto"/>
              <a:ea typeface="Roboto"/>
              <a:cs typeface="Roboto"/>
              <a:sym typeface="Roboto"/>
            </a:endParaRPr>
          </a:p>
        </p:txBody>
      </p:sp>
      <p:sp>
        <p:nvSpPr>
          <p:cNvPr id="875" name="Google Shape;875;p79"/>
          <p:cNvSpPr txBox="1"/>
          <p:nvPr/>
        </p:nvSpPr>
        <p:spPr>
          <a:xfrm>
            <a:off x="265300" y="508475"/>
            <a:ext cx="8780100" cy="4467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chemeClr val="dk1"/>
              </a:buClr>
              <a:buSzPts val="2400"/>
              <a:buFont typeface="Arial"/>
              <a:buNone/>
            </a:pPr>
            <a:r>
              <a:rPr lang="vi" sz="2300">
                <a:solidFill>
                  <a:srgbClr val="434343"/>
                </a:solidFill>
                <a:latin typeface="Open Sans"/>
                <a:ea typeface="Open Sans"/>
                <a:cs typeface="Open Sans"/>
                <a:sym typeface="Open Sans"/>
              </a:rPr>
              <a:t>Nguồn gốc</a:t>
            </a:r>
            <a:r>
              <a:rPr b="0" i="0" lang="vi" sz="2300" u="none" cap="none" strike="noStrike">
                <a:solidFill>
                  <a:srgbClr val="434343"/>
                </a:solidFill>
                <a:latin typeface="Open Sans"/>
                <a:ea typeface="Open Sans"/>
                <a:cs typeface="Open Sans"/>
                <a:sym typeface="Open Sans"/>
              </a:rPr>
              <a:t> </a:t>
            </a:r>
            <a:r>
              <a:rPr lang="vi" sz="2300">
                <a:solidFill>
                  <a:srgbClr val="434343"/>
                </a:solidFill>
                <a:latin typeface="Open Sans"/>
                <a:ea typeface="Open Sans"/>
                <a:cs typeface="Open Sans"/>
                <a:sym typeface="Open Sans"/>
              </a:rPr>
              <a:t>t</a:t>
            </a:r>
            <a:r>
              <a:rPr b="0" i="0" lang="vi" sz="2300" u="none" cap="none" strike="noStrike">
                <a:solidFill>
                  <a:srgbClr val="434343"/>
                </a:solidFill>
                <a:latin typeface="Open Sans"/>
                <a:ea typeface="Open Sans"/>
                <a:cs typeface="Open Sans"/>
                <a:sym typeface="Open Sans"/>
              </a:rPr>
              <a:t>iêu chuẩn quốc tế ISO/IEC 19510 BPMN</a:t>
            </a:r>
            <a:endParaRPr b="0" i="0" sz="2300" u="none" cap="none" strike="noStrike">
              <a:solidFill>
                <a:srgbClr val="434343"/>
              </a:solidFill>
              <a:latin typeface="Open Sans"/>
              <a:ea typeface="Open Sans"/>
              <a:cs typeface="Open Sans"/>
              <a:sym typeface="Open Sans"/>
            </a:endParaRPr>
          </a:p>
        </p:txBody>
      </p:sp>
      <p:pic>
        <p:nvPicPr>
          <p:cNvPr id="876" name="Google Shape;876;p79"/>
          <p:cNvPicPr preferRelativeResize="0"/>
          <p:nvPr/>
        </p:nvPicPr>
        <p:blipFill rotWithShape="1">
          <a:blip r:embed="rId3">
            <a:alphaModFix/>
          </a:blip>
          <a:srcRect b="0" l="0" r="0" t="0"/>
          <a:stretch/>
        </p:blipFill>
        <p:spPr>
          <a:xfrm>
            <a:off x="5171500" y="1410700"/>
            <a:ext cx="3750525" cy="2322100"/>
          </a:xfrm>
          <a:prstGeom prst="rect">
            <a:avLst/>
          </a:prstGeom>
          <a:noFill/>
          <a:ln>
            <a:noFill/>
          </a:ln>
        </p:spPr>
      </p:pic>
      <p:pic>
        <p:nvPicPr>
          <p:cNvPr id="877" name="Google Shape;877;p79"/>
          <p:cNvPicPr preferRelativeResize="0"/>
          <p:nvPr/>
        </p:nvPicPr>
        <p:blipFill rotWithShape="1">
          <a:blip r:embed="rId4">
            <a:alphaModFix/>
          </a:blip>
          <a:srcRect b="0" l="0" r="0" t="0"/>
          <a:stretch/>
        </p:blipFill>
        <p:spPr>
          <a:xfrm>
            <a:off x="0" y="488480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8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883" name="Google Shape;883;p80"/>
          <p:cNvSpPr txBox="1"/>
          <p:nvPr/>
        </p:nvSpPr>
        <p:spPr>
          <a:xfrm>
            <a:off x="265300" y="854650"/>
            <a:ext cx="8554800" cy="2160600"/>
          </a:xfrm>
          <a:prstGeom prst="rect">
            <a:avLst/>
          </a:prstGeom>
          <a:noFill/>
          <a:ln>
            <a:noFill/>
          </a:ln>
        </p:spPr>
        <p:txBody>
          <a:bodyPr anchorCtr="0" anchor="t" bIns="91425" lIns="91425" spcFirstLastPara="1" rIns="91425" wrap="square" tIns="91425">
            <a:noAutofit/>
          </a:bodyPr>
          <a:lstStyle/>
          <a:p>
            <a:pPr indent="0" lvl="0" marL="0" marR="0" rtl="0" algn="just">
              <a:lnSpc>
                <a:spcPct val="130000"/>
              </a:lnSpc>
              <a:spcBef>
                <a:spcPts val="0"/>
              </a:spcBef>
              <a:spcAft>
                <a:spcPts val="0"/>
              </a:spcAft>
              <a:buClr>
                <a:srgbClr val="000000"/>
              </a:buClr>
              <a:buSzPts val="1200"/>
              <a:buFont typeface="Arial"/>
              <a:buNone/>
            </a:pPr>
            <a:r>
              <a:rPr b="0" i="0" lang="vi" sz="1300" u="none" cap="none" strike="noStrike">
                <a:solidFill>
                  <a:schemeClr val="dk1"/>
                </a:solidFill>
                <a:latin typeface="Arial"/>
                <a:ea typeface="Arial"/>
                <a:cs typeface="Arial"/>
                <a:sym typeface="Arial"/>
              </a:rPr>
              <a:t>Tiêu chuẩn Ký hiệu và mô hình hóa quy trình nghiệp vụ </a:t>
            </a:r>
            <a:r>
              <a:rPr b="1" i="0" lang="vi" sz="1300" u="none" cap="none" strike="noStrike">
                <a:solidFill>
                  <a:schemeClr val="dk1"/>
                </a:solidFill>
              </a:rPr>
              <a:t>(Business Process Model and Notation - BPMN)</a:t>
            </a:r>
            <a:r>
              <a:rPr b="0" i="0" lang="vi" sz="1300" u="none" cap="none" strike="noStrike">
                <a:solidFill>
                  <a:schemeClr val="dk1"/>
                </a:solidFill>
                <a:latin typeface="Arial"/>
                <a:ea typeface="Arial"/>
                <a:cs typeface="Arial"/>
                <a:sym typeface="Arial"/>
              </a:rPr>
              <a:t> với mục đích chính là làm cầu nối khoảng cách về thông tin giữa các bên liên quan thường xuyên xảy ra trong việc thiết kế và triển khai quy trình nghiệp vụ, đã và đang được sử dụng rộng rãi để mô hình hóa quy trình nghiệp vụ trong nhiều tổ chức. BPMN hỗ trợ cho cả người dùng kỹ thuật và người dùng nghiệp vụ trong việc quản lý các quy trình nghiệp vụ bằng cách đưa ra một tập các ký hiệu chung, có tính trực quan và dễ hiểu cho người dùng nghiệp vụ. </a:t>
            </a:r>
            <a:r>
              <a:rPr b="1" i="0" lang="vi" sz="1300" u="none" cap="none" strike="noStrike">
                <a:solidFill>
                  <a:schemeClr val="dk1"/>
                </a:solidFill>
                <a:latin typeface="Arial"/>
                <a:ea typeface="Arial"/>
                <a:cs typeface="Arial"/>
                <a:sym typeface="Arial"/>
              </a:rPr>
              <a:t>Tiêu chuẩn BPMN V2.0 đã và đang được áp dụng rộng rãi trong lĩnh vực tài chính/ngân hàng/sản xuất/dịch vụ và chính phủ của nhiều nước trên thế giới và được giảng dạy trong hệ cử nhân chuyên ngành Phân tích nghiệp vụ kinh doanh tại Việt Nam(trường kinh tế, tài chính, ngân hàng, CNTT)</a:t>
            </a:r>
            <a:r>
              <a:rPr b="0" i="0" lang="vi" sz="1300" u="none" cap="none" strike="noStrike">
                <a:solidFill>
                  <a:schemeClr val="dk1"/>
                </a:solidFill>
                <a:latin typeface="Arial"/>
                <a:ea typeface="Arial"/>
                <a:cs typeface="Arial"/>
                <a:sym typeface="Arial"/>
              </a:rPr>
              <a:t> và cũng đang được Cục TCVN đề xuất đưa vào việc ban hành chính thức tiêu chuẩn này tại Việt Nam.</a:t>
            </a:r>
            <a:endParaRPr b="0" i="0" sz="13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300" u="none" cap="none" strike="noStrike">
              <a:solidFill>
                <a:schemeClr val="dk1"/>
              </a:solidFill>
              <a:latin typeface="Arial"/>
              <a:ea typeface="Arial"/>
              <a:cs typeface="Arial"/>
              <a:sym typeface="Arial"/>
            </a:endParaRPr>
          </a:p>
        </p:txBody>
      </p:sp>
      <p:sp>
        <p:nvSpPr>
          <p:cNvPr id="884" name="Google Shape;884;p80"/>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BPMN minh bạch ai cũng hiểu(tiếp theo)</a:t>
            </a:r>
            <a:endParaRPr sz="2500">
              <a:solidFill>
                <a:srgbClr val="F26F21"/>
              </a:solidFill>
              <a:latin typeface="Roboto"/>
              <a:ea typeface="Roboto"/>
              <a:cs typeface="Roboto"/>
              <a:sym typeface="Roboto"/>
            </a:endParaRPr>
          </a:p>
        </p:txBody>
      </p:sp>
      <p:sp>
        <p:nvSpPr>
          <p:cNvPr id="885" name="Google Shape;885;p80"/>
          <p:cNvSpPr txBox="1"/>
          <p:nvPr/>
        </p:nvSpPr>
        <p:spPr>
          <a:xfrm>
            <a:off x="265300" y="503275"/>
            <a:ext cx="8780100" cy="393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lang="vi" sz="1800">
                <a:solidFill>
                  <a:srgbClr val="434343"/>
                </a:solidFill>
                <a:latin typeface="Open Sans"/>
                <a:ea typeface="Open Sans"/>
                <a:cs typeface="Open Sans"/>
                <a:sym typeface="Open Sans"/>
              </a:rPr>
              <a:t>Lợi ích s</a:t>
            </a:r>
            <a:r>
              <a:rPr i="0" lang="vi" sz="1800" u="none" cap="none" strike="noStrike">
                <a:solidFill>
                  <a:srgbClr val="434343"/>
                </a:solidFill>
                <a:latin typeface="Open Sans"/>
                <a:ea typeface="Open Sans"/>
                <a:cs typeface="Open Sans"/>
                <a:sym typeface="Open Sans"/>
              </a:rPr>
              <a:t>ố hóa quy trình theo Tiêu chuẩn quốc tế ISO/IEC 19510 BPMN</a:t>
            </a:r>
            <a:endParaRPr i="0" sz="1800" u="none" cap="none" strike="noStrike">
              <a:solidFill>
                <a:srgbClr val="000000"/>
              </a:solidFill>
              <a:latin typeface="Open Sans"/>
              <a:ea typeface="Open Sans"/>
              <a:cs typeface="Open Sans"/>
              <a:sym typeface="Open Sans"/>
            </a:endParaRPr>
          </a:p>
        </p:txBody>
      </p:sp>
      <p:pic>
        <p:nvPicPr>
          <p:cNvPr id="886" name="Google Shape;886;p80"/>
          <p:cNvPicPr preferRelativeResize="0"/>
          <p:nvPr/>
        </p:nvPicPr>
        <p:blipFill rotWithShape="1">
          <a:blip r:embed="rId3">
            <a:alphaModFix/>
          </a:blip>
          <a:srcRect b="0" l="0" r="0" t="0"/>
          <a:stretch/>
        </p:blipFill>
        <p:spPr>
          <a:xfrm>
            <a:off x="1686625" y="3304525"/>
            <a:ext cx="5367999" cy="1771450"/>
          </a:xfrm>
          <a:prstGeom prst="rect">
            <a:avLst/>
          </a:prstGeom>
          <a:noFill/>
          <a:ln>
            <a:noFill/>
          </a:ln>
        </p:spPr>
      </p:pic>
      <p:pic>
        <p:nvPicPr>
          <p:cNvPr id="887" name="Google Shape;887;p80"/>
          <p:cNvPicPr preferRelativeResize="0"/>
          <p:nvPr/>
        </p:nvPicPr>
        <p:blipFill rotWithShape="1">
          <a:blip r:embed="rId4">
            <a:alphaModFix/>
          </a:blip>
          <a:srcRect b="0" l="0" r="0" t="0"/>
          <a:stretch/>
        </p:blipFill>
        <p:spPr>
          <a:xfrm>
            <a:off x="0" y="488480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8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893" name="Google Shape;893;p81"/>
          <p:cNvSpPr txBox="1"/>
          <p:nvPr/>
        </p:nvSpPr>
        <p:spPr>
          <a:xfrm>
            <a:off x="269875" y="854650"/>
            <a:ext cx="8477100" cy="1148700"/>
          </a:xfrm>
          <a:prstGeom prst="rect">
            <a:avLst/>
          </a:prstGeom>
          <a:noFill/>
          <a:ln>
            <a:noFill/>
          </a:ln>
        </p:spPr>
        <p:txBody>
          <a:bodyPr anchorCtr="0" anchor="t" bIns="91425" lIns="91425" spcFirstLastPara="1" rIns="91425" wrap="square" tIns="91425">
            <a:noAutofit/>
          </a:bodyPr>
          <a:lstStyle/>
          <a:p>
            <a:pPr indent="0" lvl="0" marL="0" marR="0" rtl="0" algn="just">
              <a:lnSpc>
                <a:spcPct val="130000"/>
              </a:lnSpc>
              <a:spcBef>
                <a:spcPts val="0"/>
              </a:spcBef>
              <a:spcAft>
                <a:spcPts val="0"/>
              </a:spcAft>
              <a:buClr>
                <a:srgbClr val="000000"/>
              </a:buClr>
              <a:buSzPts val="1200"/>
              <a:buFont typeface="Arial"/>
              <a:buNone/>
            </a:pPr>
            <a:r>
              <a:rPr b="0" i="0" lang="vi" sz="1200" u="none" cap="none" strike="noStrike">
                <a:solidFill>
                  <a:schemeClr val="dk1"/>
                </a:solidFill>
                <a:latin typeface="Arial"/>
                <a:ea typeface="Arial"/>
                <a:cs typeface="Arial"/>
                <a:sym typeface="Arial"/>
              </a:rPr>
              <a:t>Để quản lý các quy trình nghiệp vụ của một tổ chức nói chung, cần thiết phải mô tả và tài liệu hóa chúng. Có rất nhiều cách thức để thực hiện, tuy nhiên, cách dễ dàng và đơn giản nhất là sử dụng mô tả dạng văn bản (textual) hay dạng bảng (tabular), các biểu đồ luồng. Tiêu chuẩn mô hình hóa BPMN 2.0 cho sơ đồ quy trình có tổng cộng hơn 60 phần tử.</a:t>
            </a:r>
            <a:endParaRPr b="0" i="0" sz="1200" u="none" cap="none" strike="noStrike">
              <a:solidFill>
                <a:schemeClr val="dk1"/>
              </a:solidFill>
              <a:latin typeface="Arial"/>
              <a:ea typeface="Arial"/>
              <a:cs typeface="Arial"/>
              <a:sym typeface="Arial"/>
            </a:endParaRPr>
          </a:p>
        </p:txBody>
      </p:sp>
      <p:sp>
        <p:nvSpPr>
          <p:cNvPr id="894" name="Google Shape;894;p81"/>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BPMN minh bạch ai cũng hiểu(tiếp theo)</a:t>
            </a:r>
            <a:endParaRPr sz="2500">
              <a:solidFill>
                <a:srgbClr val="F26F21"/>
              </a:solidFill>
              <a:latin typeface="Roboto"/>
              <a:ea typeface="Roboto"/>
              <a:cs typeface="Roboto"/>
              <a:sym typeface="Roboto"/>
            </a:endParaRPr>
          </a:p>
        </p:txBody>
      </p:sp>
      <p:sp>
        <p:nvSpPr>
          <p:cNvPr id="895" name="Google Shape;895;p81"/>
          <p:cNvSpPr txBox="1"/>
          <p:nvPr/>
        </p:nvSpPr>
        <p:spPr>
          <a:xfrm>
            <a:off x="265300" y="508475"/>
            <a:ext cx="87801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lang="vi" sz="2300">
                <a:solidFill>
                  <a:srgbClr val="434343"/>
                </a:solidFill>
                <a:latin typeface="Open Sans"/>
                <a:ea typeface="Open Sans"/>
                <a:cs typeface="Open Sans"/>
                <a:sym typeface="Open Sans"/>
              </a:rPr>
              <a:t>Các ký hiệu cơ bản của ngôn ngữ </a:t>
            </a:r>
            <a:r>
              <a:rPr b="0" i="0" lang="vi" sz="2300" u="none" cap="none" strike="noStrike">
                <a:solidFill>
                  <a:srgbClr val="434343"/>
                </a:solidFill>
                <a:latin typeface="Open Sans"/>
                <a:ea typeface="Open Sans"/>
                <a:cs typeface="Open Sans"/>
                <a:sym typeface="Open Sans"/>
              </a:rPr>
              <a:t>BPMN</a:t>
            </a:r>
            <a:endParaRPr b="0" i="0" sz="2400" u="none" cap="none" strike="noStrike">
              <a:solidFill>
                <a:srgbClr val="000000"/>
              </a:solidFill>
              <a:latin typeface="Arial"/>
              <a:ea typeface="Arial"/>
              <a:cs typeface="Arial"/>
              <a:sym typeface="Arial"/>
            </a:endParaRPr>
          </a:p>
        </p:txBody>
      </p:sp>
      <p:sp>
        <p:nvSpPr>
          <p:cNvPr id="896" name="Google Shape;896;p81"/>
          <p:cNvSpPr txBox="1"/>
          <p:nvPr/>
        </p:nvSpPr>
        <p:spPr>
          <a:xfrm>
            <a:off x="2573925" y="1623450"/>
            <a:ext cx="1450500" cy="37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vi" sz="1400" u="none" cap="none" strike="noStrike">
                <a:solidFill>
                  <a:srgbClr val="FF9900"/>
                </a:solidFill>
                <a:latin typeface="Arial"/>
                <a:ea typeface="Arial"/>
                <a:cs typeface="Arial"/>
                <a:sym typeface="Arial"/>
              </a:rPr>
              <a:t>HOẠT ĐỘNG</a:t>
            </a:r>
            <a:endParaRPr b="0" i="0" sz="1400" u="none" cap="none" strike="noStrike">
              <a:solidFill>
                <a:srgbClr val="FF9900"/>
              </a:solidFill>
              <a:latin typeface="Arial"/>
              <a:ea typeface="Arial"/>
              <a:cs typeface="Arial"/>
              <a:sym typeface="Arial"/>
            </a:endParaRPr>
          </a:p>
        </p:txBody>
      </p:sp>
      <p:sp>
        <p:nvSpPr>
          <p:cNvPr id="897" name="Google Shape;897;p81"/>
          <p:cNvSpPr txBox="1"/>
          <p:nvPr/>
        </p:nvSpPr>
        <p:spPr>
          <a:xfrm>
            <a:off x="740075" y="1623450"/>
            <a:ext cx="1243200" cy="37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vi" sz="1400" u="none" cap="none" strike="noStrike">
                <a:solidFill>
                  <a:srgbClr val="FF9900"/>
                </a:solidFill>
                <a:latin typeface="Arial"/>
                <a:ea typeface="Arial"/>
                <a:cs typeface="Arial"/>
                <a:sym typeface="Arial"/>
              </a:rPr>
              <a:t>GATEWAYS</a:t>
            </a:r>
            <a:endParaRPr b="0" i="0" sz="1400" u="none" cap="none" strike="noStrike">
              <a:solidFill>
                <a:srgbClr val="000000"/>
              </a:solidFill>
              <a:latin typeface="Arial"/>
              <a:ea typeface="Arial"/>
              <a:cs typeface="Arial"/>
              <a:sym typeface="Arial"/>
            </a:endParaRPr>
          </a:p>
        </p:txBody>
      </p:sp>
      <p:sp>
        <p:nvSpPr>
          <p:cNvPr id="898" name="Google Shape;898;p81"/>
          <p:cNvSpPr txBox="1"/>
          <p:nvPr/>
        </p:nvSpPr>
        <p:spPr>
          <a:xfrm>
            <a:off x="4404075" y="1623450"/>
            <a:ext cx="1369200" cy="439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vi" sz="1400" u="none" cap="none" strike="noStrike">
                <a:solidFill>
                  <a:srgbClr val="FF9900"/>
                </a:solidFill>
                <a:latin typeface="Arial"/>
                <a:ea typeface="Arial"/>
                <a:cs typeface="Arial"/>
                <a:sym typeface="Arial"/>
              </a:rPr>
              <a:t>SỰ KIỆN</a:t>
            </a:r>
            <a:endParaRPr b="0" i="0" sz="1400" u="none" cap="none" strike="noStrike">
              <a:solidFill>
                <a:srgbClr val="000000"/>
              </a:solidFill>
              <a:latin typeface="Arial"/>
              <a:ea typeface="Arial"/>
              <a:cs typeface="Arial"/>
              <a:sym typeface="Arial"/>
            </a:endParaRPr>
          </a:p>
        </p:txBody>
      </p:sp>
      <p:graphicFrame>
        <p:nvGraphicFramePr>
          <p:cNvPr id="899" name="Google Shape;899;p81"/>
          <p:cNvGraphicFramePr/>
          <p:nvPr/>
        </p:nvGraphicFramePr>
        <p:xfrm>
          <a:off x="331075" y="1969250"/>
          <a:ext cx="3000000" cy="3000000"/>
        </p:xfrm>
        <a:graphic>
          <a:graphicData uri="http://schemas.openxmlformats.org/drawingml/2006/table">
            <a:tbl>
              <a:tblPr>
                <a:noFill/>
                <a:tableStyleId>{3BEA2BEE-5287-4915-ABB6-0EFC6DC87494}</a:tableStyleId>
              </a:tblPr>
              <a:tblGrid>
                <a:gridCol w="1963775"/>
                <a:gridCol w="1825025"/>
                <a:gridCol w="1949625"/>
                <a:gridCol w="2470600"/>
              </a:tblGrid>
              <a:tr h="753050">
                <a:tc>
                  <a:txBody>
                    <a:bodyPr/>
                    <a:lstStyle/>
                    <a:p>
                      <a:pPr indent="0" lvl="0" marL="360000" marR="0" rtl="0" algn="l">
                        <a:lnSpc>
                          <a:spcPct val="88750"/>
                        </a:lnSpc>
                        <a:spcBef>
                          <a:spcPts val="0"/>
                        </a:spcBef>
                        <a:spcAft>
                          <a:spcPts val="0"/>
                        </a:spcAft>
                        <a:buClr>
                          <a:srgbClr val="000000"/>
                        </a:buClr>
                        <a:buSzPts val="1100"/>
                        <a:buFont typeface="Arial"/>
                        <a:buNone/>
                      </a:pPr>
                      <a:r>
                        <a:rPr lang="vi" sz="800" u="none" cap="none" strike="noStrike">
                          <a:solidFill>
                            <a:srgbClr val="000000"/>
                          </a:solidFill>
                        </a:rPr>
                        <a:t>Các cổng độc quyền (XOR) kích hoạt chính xác một chi nhánh tại một điểm quyết định hoặc dòng tuần tự.</a:t>
                      </a:r>
                      <a:endParaRPr sz="800" u="none" cap="none" strike="noStrike"/>
                    </a:p>
                  </a:txBody>
                  <a:tcPr marT="91425" marB="91425" marR="91425" marL="91425"/>
                </a:tc>
                <a:tc>
                  <a:txBody>
                    <a:bodyPr/>
                    <a:lstStyle/>
                    <a:p>
                      <a:pPr indent="0" lvl="0" marL="360000" marR="0" rtl="0" algn="l">
                        <a:lnSpc>
                          <a:spcPct val="100000"/>
                        </a:lnSpc>
                        <a:spcBef>
                          <a:spcPts val="0"/>
                        </a:spcBef>
                        <a:spcAft>
                          <a:spcPts val="0"/>
                        </a:spcAft>
                        <a:buClr>
                          <a:srgbClr val="000000"/>
                        </a:buClr>
                        <a:buSzPts val="800"/>
                        <a:buFont typeface="Arial"/>
                        <a:buNone/>
                      </a:pPr>
                      <a:r>
                        <a:rPr lang="vi" sz="800" u="none" cap="none" strike="noStrike"/>
                        <a:t>Bắt đầu các sự kiện bắt đầu một thực thể quy trình.</a:t>
                      </a:r>
                      <a:endParaRPr sz="800" u="none" cap="none" strike="noStrike"/>
                    </a:p>
                  </a:txBody>
                  <a:tcPr marT="91425" marB="91425" marR="91425" marL="91425"/>
                </a:tc>
                <a:tc>
                  <a:txBody>
                    <a:bodyPr/>
                    <a:lstStyle/>
                    <a:p>
                      <a:pPr indent="0" lvl="0" marL="360000" marR="0" rtl="0" algn="l">
                        <a:lnSpc>
                          <a:spcPct val="100000"/>
                        </a:lnSpc>
                        <a:spcBef>
                          <a:spcPts val="0"/>
                        </a:spcBef>
                        <a:spcAft>
                          <a:spcPts val="0"/>
                        </a:spcAft>
                        <a:buClr>
                          <a:srgbClr val="000000"/>
                        </a:buClr>
                        <a:buSzPts val="800"/>
                        <a:buFont typeface="Arial"/>
                        <a:buNone/>
                      </a:pPr>
                      <a:r>
                        <a:rPr lang="vi" sz="800" u="none" cap="none" strike="noStrike"/>
                        <a:t>Sự kiện hẹn giờ trung gian: Sự kiện hẹn giờ theo chu kỳ, các điểm trong thời gian, khoảng thời gian hoặc thời gian chờ.</a:t>
                      </a:r>
                      <a:endParaRPr sz="800" u="none" cap="none" strike="noStrike"/>
                    </a:p>
                  </a:txBody>
                  <a:tcPr marT="91425" marB="91425" marR="91425" marL="91425"/>
                </a:tc>
                <a:tc>
                  <a:txBody>
                    <a:bodyPr/>
                    <a:lstStyle/>
                    <a:p>
                      <a:pPr indent="0" lvl="0" marL="719998" marR="0" rtl="0" algn="l">
                        <a:lnSpc>
                          <a:spcPct val="100000"/>
                        </a:lnSpc>
                        <a:spcBef>
                          <a:spcPts val="0"/>
                        </a:spcBef>
                        <a:spcAft>
                          <a:spcPts val="0"/>
                        </a:spcAft>
                        <a:buClr>
                          <a:srgbClr val="000000"/>
                        </a:buClr>
                        <a:buSzPts val="800"/>
                        <a:buFont typeface="Arial"/>
                        <a:buNone/>
                      </a:pPr>
                      <a:r>
                        <a:rPr lang="vi" sz="800" u="none" cap="none" strike="noStrike"/>
                        <a:t>Một nhiệm vụ là một đơn vị công việc - công việc cần thực hiện. Đây là một hoạt động nguyên tử trong một dòng quy trình.</a:t>
                      </a:r>
                      <a:endParaRPr sz="800" u="none" cap="none" strike="noStrike"/>
                    </a:p>
                  </a:txBody>
                  <a:tcPr marT="91425" marB="91425" marR="91425" marL="91425"/>
                </a:tc>
              </a:tr>
              <a:tr h="800850">
                <a:tc>
                  <a:txBody>
                    <a:bodyPr/>
                    <a:lstStyle/>
                    <a:p>
                      <a:pPr indent="0" lvl="0" marL="0" marR="0" rtl="0" algn="l">
                        <a:lnSpc>
                          <a:spcPct val="88750"/>
                        </a:lnSpc>
                        <a:spcBef>
                          <a:spcPts val="0"/>
                        </a:spcBef>
                        <a:spcAft>
                          <a:spcPts val="0"/>
                        </a:spcAft>
                        <a:buClr>
                          <a:srgbClr val="000000"/>
                        </a:buClr>
                        <a:buSzPts val="800"/>
                        <a:buFont typeface="Arial"/>
                        <a:buNone/>
                      </a:pPr>
                      <a:r>
                        <a:rPr lang="vi" sz="800" u="none" cap="none" strike="noStrike">
                          <a:solidFill>
                            <a:srgbClr val="000000"/>
                          </a:solidFill>
                        </a:rPr>
                        <a:t>Cổng song song (AND) kích hoạt đồng thời tất cả các nhánh phía sau.</a:t>
                      </a:r>
                      <a:endParaRPr sz="800" u="none" cap="none" strike="noStrike">
                        <a:solidFill>
                          <a:srgbClr val="000000"/>
                        </a:solidFill>
                      </a:endParaRPr>
                    </a:p>
                    <a:p>
                      <a:pPr indent="0" lvl="0" marL="0" marR="0" rtl="0" algn="l">
                        <a:lnSpc>
                          <a:spcPct val="91666"/>
                        </a:lnSpc>
                        <a:spcBef>
                          <a:spcPts val="0"/>
                        </a:spcBef>
                        <a:spcAft>
                          <a:spcPts val="0"/>
                        </a:spcAft>
                        <a:buClr>
                          <a:srgbClr val="000000"/>
                        </a:buClr>
                        <a:buSzPts val="1100"/>
                        <a:buFont typeface="Arial"/>
                        <a:buNone/>
                      </a:pPr>
                      <a:r>
                        <a:rPr lang="vi" sz="800" u="none" cap="none" strike="noStrike">
                          <a:solidFill>
                            <a:srgbClr val="302D2E"/>
                          </a:solidFill>
                        </a:rPr>
                        <a:t>Họ chờ đợi tất cả các điều kiện được hoàn thành trước khi kích hoạt các dòng ra.</a:t>
                      </a:r>
                      <a:endParaRPr sz="800" u="none" cap="none" strike="noStrike"/>
                    </a:p>
                  </a:txBody>
                  <a:tcPr marT="91425" marB="91425" marR="91425" marL="450000"/>
                </a:tc>
                <a:tc>
                  <a:txBody>
                    <a:bodyPr/>
                    <a:lstStyle/>
                    <a:p>
                      <a:pPr indent="0" lvl="0" marL="360000" marR="0" rtl="0" algn="l">
                        <a:lnSpc>
                          <a:spcPct val="100000"/>
                        </a:lnSpc>
                        <a:spcBef>
                          <a:spcPts val="0"/>
                        </a:spcBef>
                        <a:spcAft>
                          <a:spcPts val="0"/>
                        </a:spcAft>
                        <a:buClr>
                          <a:srgbClr val="000000"/>
                        </a:buClr>
                        <a:buSzPts val="800"/>
                        <a:buFont typeface="Arial"/>
                        <a:buNone/>
                      </a:pPr>
                      <a:r>
                        <a:rPr lang="vi" sz="800" u="none" cap="none" strike="noStrike"/>
                        <a:t>Các sự kiện trung gian phản hồi các điều kiện / cột mốc trong quá trình.</a:t>
                      </a:r>
                      <a:endParaRPr sz="800" u="none" cap="none" strike="noStrike"/>
                    </a:p>
                  </a:txBody>
                  <a:tcPr marT="91425" marB="91425" marR="91425" marL="91425"/>
                </a:tc>
                <a:tc>
                  <a:txBody>
                    <a:bodyPr/>
                    <a:lstStyle/>
                    <a:p>
                      <a:pPr indent="0" lvl="0" marL="360000" marR="0" rtl="0" algn="l">
                        <a:lnSpc>
                          <a:spcPct val="100000"/>
                        </a:lnSpc>
                        <a:spcBef>
                          <a:spcPts val="0"/>
                        </a:spcBef>
                        <a:spcAft>
                          <a:spcPts val="0"/>
                        </a:spcAft>
                        <a:buClr>
                          <a:srgbClr val="000000"/>
                        </a:buClr>
                        <a:buSzPts val="800"/>
                        <a:buFont typeface="Arial"/>
                        <a:buNone/>
                      </a:pPr>
                      <a:r>
                        <a:rPr lang="vi" sz="800" u="none" cap="none" strike="noStrike"/>
                        <a:t>Sự kiện trung gian có điều kiện: Phản ứng với các điều kiện kinh doanh thay đổi hoặc tích hợp các quy tắc kinh doanh.</a:t>
                      </a:r>
                      <a:endParaRPr sz="800" u="none" cap="none" strike="noStrike"/>
                    </a:p>
                  </a:txBody>
                  <a:tcPr marT="91425" marB="91425" marR="91425" marL="91425"/>
                </a:tc>
                <a:tc>
                  <a:txBody>
                    <a:bodyPr/>
                    <a:lstStyle/>
                    <a:p>
                      <a:pPr indent="0" lvl="0" marL="719998" marR="0" rtl="0" algn="l">
                        <a:lnSpc>
                          <a:spcPct val="100000"/>
                        </a:lnSpc>
                        <a:spcBef>
                          <a:spcPts val="0"/>
                        </a:spcBef>
                        <a:spcAft>
                          <a:spcPts val="0"/>
                        </a:spcAft>
                        <a:buClr>
                          <a:srgbClr val="000000"/>
                        </a:buClr>
                        <a:buSzPts val="800"/>
                        <a:buFont typeface="Arial"/>
                        <a:buNone/>
                      </a:pPr>
                      <a:r>
                        <a:rPr lang="vi" sz="800" u="none" cap="none" strike="noStrike"/>
                        <a:t>Một tác vụ lặp sẽ lặp lại cho đến khi một điều kiện đã định hoặc áp dụng hoặc ngừng áp dụng.</a:t>
                      </a:r>
                      <a:endParaRPr sz="800" u="none" cap="none" strike="noStrike"/>
                    </a:p>
                  </a:txBody>
                  <a:tcPr marT="91425" marB="91425" marR="91425" marL="91425"/>
                </a:tc>
              </a:tr>
              <a:tr h="943050">
                <a:tc>
                  <a:txBody>
                    <a:bodyPr/>
                    <a:lstStyle/>
                    <a:p>
                      <a:pPr indent="0" lvl="0" marL="360000" marR="0" rtl="0" algn="l">
                        <a:lnSpc>
                          <a:spcPct val="100000"/>
                        </a:lnSpc>
                        <a:spcBef>
                          <a:spcPts val="0"/>
                        </a:spcBef>
                        <a:spcAft>
                          <a:spcPts val="0"/>
                        </a:spcAft>
                        <a:buClr>
                          <a:srgbClr val="000000"/>
                        </a:buClr>
                        <a:buSzPts val="800"/>
                        <a:buFont typeface="Arial"/>
                        <a:buNone/>
                      </a:pPr>
                      <a:r>
                        <a:rPr lang="vi" sz="800" u="none" cap="none" strike="noStrike"/>
                        <a:t>Các cổng dựa trên sự kiện là các trường hợp dựa trên các quyết định tiếp theo về các sự kiện xảy ra. Chúng phụ thuộc vào sự kiện nào được mô hình hóa xảy ra đầu tiên.</a:t>
                      </a:r>
                      <a:endParaRPr sz="800" u="none" cap="none" strike="noStrike"/>
                    </a:p>
                  </a:txBody>
                  <a:tcPr marT="91425" marB="91425" marR="91425" marL="91425"/>
                </a:tc>
                <a:tc>
                  <a:txBody>
                    <a:bodyPr/>
                    <a:lstStyle/>
                    <a:p>
                      <a:pPr indent="0" lvl="0" marL="360000" marR="0" rtl="0" algn="l">
                        <a:lnSpc>
                          <a:spcPct val="100000"/>
                        </a:lnSpc>
                        <a:spcBef>
                          <a:spcPts val="0"/>
                        </a:spcBef>
                        <a:spcAft>
                          <a:spcPts val="0"/>
                        </a:spcAft>
                        <a:buClr>
                          <a:srgbClr val="000000"/>
                        </a:buClr>
                        <a:buSzPts val="800"/>
                        <a:buFont typeface="Arial"/>
                        <a:buNone/>
                      </a:pPr>
                      <a:r>
                        <a:rPr lang="vi" sz="800" u="none" cap="none" strike="noStrike"/>
                        <a:t>Sự kiện kết thúc hoàn thành các trường hợp quá trình tương ứng.</a:t>
                      </a:r>
                      <a:endParaRPr sz="800" u="none" cap="none" strike="noStrike"/>
                    </a:p>
                  </a:txBody>
                  <a:tcPr marT="91425" marB="91425" marR="91425" marL="91425"/>
                </a:tc>
                <a:tc>
                  <a:txBody>
                    <a:bodyPr/>
                    <a:lstStyle/>
                    <a:p>
                      <a:pPr indent="0" lvl="0" marL="360000" marR="0" rtl="0" algn="l">
                        <a:lnSpc>
                          <a:spcPct val="100000"/>
                        </a:lnSpc>
                        <a:spcBef>
                          <a:spcPts val="0"/>
                        </a:spcBef>
                        <a:spcAft>
                          <a:spcPts val="0"/>
                        </a:spcAft>
                        <a:buClr>
                          <a:srgbClr val="000000"/>
                        </a:buClr>
                        <a:buSzPts val="800"/>
                        <a:buFont typeface="Arial"/>
                        <a:buNone/>
                      </a:pPr>
                      <a:r>
                        <a:t/>
                      </a:r>
                      <a:endParaRPr sz="800" u="none" cap="none" strike="noStrike"/>
                    </a:p>
                  </a:txBody>
                  <a:tcPr marT="91425" marB="91425" marR="91425" marL="91425"/>
                </a:tc>
                <a:tc>
                  <a:txBody>
                    <a:bodyPr/>
                    <a:lstStyle/>
                    <a:p>
                      <a:pPr indent="0" lvl="0" marL="1080000" marR="0" rtl="0" algn="l">
                        <a:lnSpc>
                          <a:spcPct val="100000"/>
                        </a:lnSpc>
                        <a:spcBef>
                          <a:spcPts val="0"/>
                        </a:spcBef>
                        <a:spcAft>
                          <a:spcPts val="0"/>
                        </a:spcAft>
                        <a:buClr>
                          <a:srgbClr val="000000"/>
                        </a:buClr>
                        <a:buSzPts val="800"/>
                        <a:buFont typeface="Arial"/>
                        <a:buNone/>
                      </a:pPr>
                      <a:r>
                        <a:rPr lang="vi" sz="800" u="none" cap="none" strike="noStrike"/>
                        <a:t>Một quy trình con mở rộng là một hoạt động có thể phân tách. Nó chứa một sơ đồ BPMN hợp lệ.</a:t>
                      </a:r>
                      <a:endParaRPr sz="800" u="none" cap="none" strike="noStrike"/>
                    </a:p>
                  </a:txBody>
                  <a:tcPr marT="91425" marB="91425" marR="91425" marL="91425"/>
                </a:tc>
              </a:tr>
            </a:tbl>
          </a:graphicData>
        </a:graphic>
      </p:graphicFrame>
      <p:pic>
        <p:nvPicPr>
          <p:cNvPr id="900" name="Google Shape;900;p81"/>
          <p:cNvPicPr preferRelativeResize="0"/>
          <p:nvPr/>
        </p:nvPicPr>
        <p:blipFill rotWithShape="1">
          <a:blip r:embed="rId3">
            <a:alphaModFix/>
          </a:blip>
          <a:srcRect b="0" l="0" r="0" t="0"/>
          <a:stretch/>
        </p:blipFill>
        <p:spPr>
          <a:xfrm>
            <a:off x="393100" y="2038000"/>
            <a:ext cx="372600" cy="372600"/>
          </a:xfrm>
          <a:prstGeom prst="rect">
            <a:avLst/>
          </a:prstGeom>
          <a:noFill/>
          <a:ln>
            <a:noFill/>
          </a:ln>
        </p:spPr>
      </p:pic>
      <p:pic>
        <p:nvPicPr>
          <p:cNvPr id="901" name="Google Shape;901;p81"/>
          <p:cNvPicPr preferRelativeResize="0"/>
          <p:nvPr/>
        </p:nvPicPr>
        <p:blipFill rotWithShape="1">
          <a:blip r:embed="rId4">
            <a:alphaModFix/>
          </a:blip>
          <a:srcRect b="0" l="0" r="0" t="0"/>
          <a:stretch/>
        </p:blipFill>
        <p:spPr>
          <a:xfrm>
            <a:off x="419400" y="2858950"/>
            <a:ext cx="320000" cy="320000"/>
          </a:xfrm>
          <a:prstGeom prst="rect">
            <a:avLst/>
          </a:prstGeom>
          <a:noFill/>
          <a:ln>
            <a:noFill/>
          </a:ln>
        </p:spPr>
      </p:pic>
      <p:pic>
        <p:nvPicPr>
          <p:cNvPr id="902" name="Google Shape;902;p81"/>
          <p:cNvPicPr preferRelativeResize="0"/>
          <p:nvPr/>
        </p:nvPicPr>
        <p:blipFill rotWithShape="1">
          <a:blip r:embed="rId5">
            <a:alphaModFix/>
          </a:blip>
          <a:srcRect b="0" l="0" r="0" t="0"/>
          <a:stretch/>
        </p:blipFill>
        <p:spPr>
          <a:xfrm>
            <a:off x="419400" y="3724325"/>
            <a:ext cx="320000" cy="320000"/>
          </a:xfrm>
          <a:prstGeom prst="rect">
            <a:avLst/>
          </a:prstGeom>
          <a:noFill/>
          <a:ln>
            <a:noFill/>
          </a:ln>
        </p:spPr>
      </p:pic>
      <p:pic>
        <p:nvPicPr>
          <p:cNvPr id="903" name="Google Shape;903;p81"/>
          <p:cNvPicPr preferRelativeResize="0"/>
          <p:nvPr/>
        </p:nvPicPr>
        <p:blipFill rotWithShape="1">
          <a:blip r:embed="rId6">
            <a:alphaModFix/>
          </a:blip>
          <a:srcRect b="0" l="0" r="0" t="0"/>
          <a:stretch/>
        </p:blipFill>
        <p:spPr>
          <a:xfrm>
            <a:off x="2381125" y="2067858"/>
            <a:ext cx="320000" cy="312889"/>
          </a:xfrm>
          <a:prstGeom prst="rect">
            <a:avLst/>
          </a:prstGeom>
          <a:noFill/>
          <a:ln>
            <a:noFill/>
          </a:ln>
        </p:spPr>
      </p:pic>
      <p:pic>
        <p:nvPicPr>
          <p:cNvPr id="904" name="Google Shape;904;p81"/>
          <p:cNvPicPr preferRelativeResize="0"/>
          <p:nvPr/>
        </p:nvPicPr>
        <p:blipFill rotWithShape="1">
          <a:blip r:embed="rId7">
            <a:alphaModFix/>
          </a:blip>
          <a:srcRect b="0" l="0" r="0" t="0"/>
          <a:stretch/>
        </p:blipFill>
        <p:spPr>
          <a:xfrm>
            <a:off x="2371325" y="2862508"/>
            <a:ext cx="320000" cy="312889"/>
          </a:xfrm>
          <a:prstGeom prst="rect">
            <a:avLst/>
          </a:prstGeom>
          <a:noFill/>
          <a:ln>
            <a:noFill/>
          </a:ln>
        </p:spPr>
      </p:pic>
      <p:pic>
        <p:nvPicPr>
          <p:cNvPr id="905" name="Google Shape;905;p81"/>
          <p:cNvPicPr preferRelativeResize="0"/>
          <p:nvPr/>
        </p:nvPicPr>
        <p:blipFill rotWithShape="1">
          <a:blip r:embed="rId8">
            <a:alphaModFix/>
          </a:blip>
          <a:srcRect b="0" l="0" r="0" t="0"/>
          <a:stretch/>
        </p:blipFill>
        <p:spPr>
          <a:xfrm>
            <a:off x="2381125" y="3720764"/>
            <a:ext cx="320000" cy="327111"/>
          </a:xfrm>
          <a:prstGeom prst="rect">
            <a:avLst/>
          </a:prstGeom>
          <a:noFill/>
          <a:ln>
            <a:noFill/>
          </a:ln>
        </p:spPr>
      </p:pic>
      <p:pic>
        <p:nvPicPr>
          <p:cNvPr id="906" name="Google Shape;906;p81"/>
          <p:cNvPicPr preferRelativeResize="0"/>
          <p:nvPr/>
        </p:nvPicPr>
        <p:blipFill rotWithShape="1">
          <a:blip r:embed="rId9">
            <a:alphaModFix/>
          </a:blip>
          <a:srcRect b="0" l="0" r="0" t="0"/>
          <a:stretch/>
        </p:blipFill>
        <p:spPr>
          <a:xfrm>
            <a:off x="4164150" y="2064292"/>
            <a:ext cx="320000" cy="320000"/>
          </a:xfrm>
          <a:prstGeom prst="rect">
            <a:avLst/>
          </a:prstGeom>
          <a:noFill/>
          <a:ln>
            <a:noFill/>
          </a:ln>
        </p:spPr>
      </p:pic>
      <p:pic>
        <p:nvPicPr>
          <p:cNvPr id="907" name="Google Shape;907;p81"/>
          <p:cNvPicPr preferRelativeResize="0"/>
          <p:nvPr/>
        </p:nvPicPr>
        <p:blipFill rotWithShape="1">
          <a:blip r:embed="rId10">
            <a:alphaModFix/>
          </a:blip>
          <a:srcRect b="0" l="0" r="0" t="0"/>
          <a:stretch/>
        </p:blipFill>
        <p:spPr>
          <a:xfrm>
            <a:off x="4170850" y="2858950"/>
            <a:ext cx="320000" cy="320000"/>
          </a:xfrm>
          <a:prstGeom prst="rect">
            <a:avLst/>
          </a:prstGeom>
          <a:noFill/>
          <a:ln>
            <a:noFill/>
          </a:ln>
        </p:spPr>
      </p:pic>
      <p:pic>
        <p:nvPicPr>
          <p:cNvPr id="908" name="Google Shape;908;p81"/>
          <p:cNvPicPr preferRelativeResize="0"/>
          <p:nvPr/>
        </p:nvPicPr>
        <p:blipFill rotWithShape="1">
          <a:blip r:embed="rId11">
            <a:alphaModFix/>
          </a:blip>
          <a:srcRect b="0" l="0" r="0" t="0"/>
          <a:stretch/>
        </p:blipFill>
        <p:spPr>
          <a:xfrm>
            <a:off x="6112725" y="1990750"/>
            <a:ext cx="647700" cy="519666"/>
          </a:xfrm>
          <a:prstGeom prst="rect">
            <a:avLst/>
          </a:prstGeom>
          <a:noFill/>
          <a:ln>
            <a:noFill/>
          </a:ln>
        </p:spPr>
      </p:pic>
      <p:pic>
        <p:nvPicPr>
          <p:cNvPr id="909" name="Google Shape;909;p81"/>
          <p:cNvPicPr preferRelativeResize="0"/>
          <p:nvPr/>
        </p:nvPicPr>
        <p:blipFill rotWithShape="1">
          <a:blip r:embed="rId12">
            <a:alphaModFix/>
          </a:blip>
          <a:srcRect b="0" l="0" r="0" t="0"/>
          <a:stretch/>
        </p:blipFill>
        <p:spPr>
          <a:xfrm>
            <a:off x="6112725" y="2786300"/>
            <a:ext cx="647700" cy="534729"/>
          </a:xfrm>
          <a:prstGeom prst="rect">
            <a:avLst/>
          </a:prstGeom>
          <a:noFill/>
          <a:ln>
            <a:noFill/>
          </a:ln>
        </p:spPr>
      </p:pic>
      <p:pic>
        <p:nvPicPr>
          <p:cNvPr id="910" name="Google Shape;910;p81"/>
          <p:cNvPicPr preferRelativeResize="0"/>
          <p:nvPr/>
        </p:nvPicPr>
        <p:blipFill rotWithShape="1">
          <a:blip r:embed="rId13">
            <a:alphaModFix/>
          </a:blip>
          <a:srcRect b="0" l="0" r="0" t="0"/>
          <a:stretch/>
        </p:blipFill>
        <p:spPr>
          <a:xfrm>
            <a:off x="6112725" y="3644575"/>
            <a:ext cx="1003200" cy="814175"/>
          </a:xfrm>
          <a:prstGeom prst="rect">
            <a:avLst/>
          </a:prstGeom>
          <a:noFill/>
          <a:ln>
            <a:noFill/>
          </a:ln>
        </p:spPr>
      </p:pic>
      <p:pic>
        <p:nvPicPr>
          <p:cNvPr id="911" name="Google Shape;911;p81"/>
          <p:cNvPicPr preferRelativeResize="0"/>
          <p:nvPr/>
        </p:nvPicPr>
        <p:blipFill rotWithShape="1">
          <a:blip r:embed="rId14">
            <a:alphaModFix/>
          </a:blip>
          <a:srcRect b="0" l="0" r="0" t="0"/>
          <a:stretch/>
        </p:blipFill>
        <p:spPr>
          <a:xfrm>
            <a:off x="0" y="488485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82"/>
          <p:cNvSpPr txBox="1"/>
          <p:nvPr/>
        </p:nvSpPr>
        <p:spPr>
          <a:xfrm>
            <a:off x="265300" y="508475"/>
            <a:ext cx="8448900" cy="1491000"/>
          </a:xfrm>
          <a:prstGeom prst="rect">
            <a:avLst/>
          </a:prstGeom>
          <a:noFill/>
          <a:ln>
            <a:noFill/>
          </a:ln>
        </p:spPr>
        <p:txBody>
          <a:bodyPr anchorCtr="0" anchor="t" bIns="34275" lIns="34275" spcFirstLastPara="1" rIns="34275" wrap="square" tIns="34275">
            <a:noAutofit/>
          </a:bodyPr>
          <a:lstStyle/>
          <a:p>
            <a:pPr indent="0" lvl="0" marL="0" marR="0" rtl="0" algn="just">
              <a:lnSpc>
                <a:spcPct val="100000"/>
              </a:lnSpc>
              <a:spcBef>
                <a:spcPts val="0"/>
              </a:spcBef>
              <a:spcAft>
                <a:spcPts val="0"/>
              </a:spcAft>
              <a:buClr>
                <a:srgbClr val="000000"/>
              </a:buClr>
              <a:buSzPts val="2400"/>
              <a:buFont typeface="Arial"/>
              <a:buNone/>
            </a:pPr>
            <a:r>
              <a:rPr i="0" lang="vi" sz="1600" u="none" cap="none" strike="noStrike">
                <a:solidFill>
                  <a:schemeClr val="dk1"/>
                </a:solidFill>
              </a:rPr>
              <a:t>Quy trình liên quan tới nhiều phòng ban, nhiều người tham gia, kéo qua khoảng thời gian dài, có nhiều ghi chú, files.. đã có phần mềm Movan ISO thực hiện giao tác vụ tự động, lưu trữ mẫu biểu, ghi chú, files, trao đổi .. giúp bạn. </a:t>
            </a:r>
            <a:endParaRPr i="0" sz="1600" u="none" cap="none" strike="noStrike">
              <a:solidFill>
                <a:schemeClr val="dk1"/>
              </a:solidFill>
            </a:endParaRPr>
          </a:p>
          <a:p>
            <a:pPr indent="0" lvl="0" marL="0" marR="0" rtl="0" algn="just">
              <a:lnSpc>
                <a:spcPct val="100000"/>
              </a:lnSpc>
              <a:spcBef>
                <a:spcPts val="0"/>
              </a:spcBef>
              <a:spcAft>
                <a:spcPts val="0"/>
              </a:spcAft>
              <a:buClr>
                <a:srgbClr val="000000"/>
              </a:buClr>
              <a:buSzPts val="2400"/>
              <a:buFont typeface="Arial"/>
              <a:buNone/>
            </a:pPr>
            <a:r>
              <a:t/>
            </a:r>
            <a:endParaRPr sz="1600">
              <a:solidFill>
                <a:schemeClr val="dk1"/>
              </a:solidFill>
            </a:endParaRPr>
          </a:p>
        </p:txBody>
      </p:sp>
      <p:sp>
        <p:nvSpPr>
          <p:cNvPr id="918" name="Google Shape;918;p82"/>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quy trình tự động giao, không cần nhớ</a:t>
            </a:r>
            <a:endParaRPr sz="2500">
              <a:solidFill>
                <a:srgbClr val="F26F21"/>
              </a:solidFill>
              <a:latin typeface="Roboto"/>
              <a:ea typeface="Roboto"/>
              <a:cs typeface="Roboto"/>
              <a:sym typeface="Roboto"/>
            </a:endParaRPr>
          </a:p>
        </p:txBody>
      </p:sp>
      <p:sp>
        <p:nvSpPr>
          <p:cNvPr id="919" name="Google Shape;919;p8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920" name="Google Shape;920;p82"/>
          <p:cNvPicPr preferRelativeResize="0"/>
          <p:nvPr/>
        </p:nvPicPr>
        <p:blipFill rotWithShape="1">
          <a:blip r:embed="rId3">
            <a:alphaModFix/>
          </a:blip>
          <a:srcRect b="0" l="0" r="0" t="0"/>
          <a:stretch/>
        </p:blipFill>
        <p:spPr>
          <a:xfrm>
            <a:off x="265300" y="1370450"/>
            <a:ext cx="8713051" cy="2797176"/>
          </a:xfrm>
          <a:prstGeom prst="rect">
            <a:avLst/>
          </a:prstGeom>
          <a:noFill/>
          <a:ln>
            <a:noFill/>
          </a:ln>
          <a:effectLst>
            <a:outerShdw blurRad="57150" rotWithShape="0" algn="bl" dir="5400000" dist="19050">
              <a:srgbClr val="000000">
                <a:alpha val="49800"/>
              </a:srgbClr>
            </a:outerShdw>
          </a:effectLst>
        </p:spPr>
      </p:pic>
      <p:pic>
        <p:nvPicPr>
          <p:cNvPr id="921" name="Google Shape;921;p82"/>
          <p:cNvPicPr preferRelativeResize="0"/>
          <p:nvPr/>
        </p:nvPicPr>
        <p:blipFill rotWithShape="1">
          <a:blip r:embed="rId4">
            <a:alphaModFix/>
          </a:blip>
          <a:srcRect b="0" l="0" r="0" t="0"/>
          <a:stretch/>
        </p:blipFill>
        <p:spPr>
          <a:xfrm>
            <a:off x="0" y="4870925"/>
            <a:ext cx="760725" cy="258650"/>
          </a:xfrm>
          <a:prstGeom prst="rect">
            <a:avLst/>
          </a:prstGeom>
          <a:noFill/>
          <a:ln>
            <a:noFill/>
          </a:ln>
          <a:effectLst>
            <a:outerShdw blurRad="57150" rotWithShape="0" algn="bl" dir="5400000" dist="19050">
              <a:srgbClr val="000000">
                <a:alpha val="49020"/>
              </a:srgbClr>
            </a:outerShdw>
          </a:effectLst>
        </p:spPr>
      </p:pic>
      <p:sp>
        <p:nvSpPr>
          <p:cNvPr id="922" name="Google Shape;922;p82"/>
          <p:cNvSpPr txBox="1"/>
          <p:nvPr/>
        </p:nvSpPr>
        <p:spPr>
          <a:xfrm>
            <a:off x="1058850" y="4255325"/>
            <a:ext cx="70263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vi">
                <a:solidFill>
                  <a:schemeClr val="dk1"/>
                </a:solidFill>
              </a:rPr>
              <a:t>H</a:t>
            </a:r>
            <a:r>
              <a:rPr i="1" lang="vi">
                <a:solidFill>
                  <a:schemeClr val="dk1"/>
                </a:solidFill>
              </a:rPr>
              <a:t>ình chụp lưu đồ quy trình thầu của một doanh nghiệp khi thể hiện trên Movan ISO bằng ngôn ngữ BPMN</a:t>
            </a:r>
            <a:endParaRPr i="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p:txBody>
      </p:sp>
      <p:sp>
        <p:nvSpPr>
          <p:cNvPr id="116" name="Google Shape;116;p20"/>
          <p:cNvSpPr txBox="1"/>
          <p:nvPr/>
        </p:nvSpPr>
        <p:spPr>
          <a:xfrm>
            <a:off x="359450" y="733375"/>
            <a:ext cx="85569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26F21"/>
              </a:solidFill>
            </a:endParaRPr>
          </a:p>
          <a:p>
            <a:pPr indent="0" lvl="0" marL="0" rtl="0" algn="l">
              <a:spcBef>
                <a:spcPts val="0"/>
              </a:spcBef>
              <a:spcAft>
                <a:spcPts val="0"/>
              </a:spcAft>
              <a:buNone/>
            </a:pPr>
            <a:r>
              <a:rPr lang="vi">
                <a:solidFill>
                  <a:srgbClr val="F26F21"/>
                </a:solidFill>
              </a:rPr>
              <a:t>2.1.2.3 Tiếp nhận thị trường</a:t>
            </a:r>
            <a:endParaRPr>
              <a:solidFill>
                <a:srgbClr val="F26F2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41% doanh nghiệp có các sáng kiến ​​phát triển công dân tích cực và 20% trong số những người không đánh giá hoặc lập kế hoạch bắt đầu các sáng kiến ​​phát triển công dân ( Gartner *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Khoảng 79% doanh nghiệp xây dựng một ứng dụng web với sự phát triển của công dân trong vòng một năm. (Gartner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Gần 60% tất cả các ứng dụng tùy chỉnh hiện được xây dựng bên ngoài bộ phận CNTT. Trong số đó, 30% được xây dựng bởi những nhân viên có kỹ năng phát triển kỹ thuật hạn chế hoặc không có. ( 451 Nghiên cứu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42% chuyên gia CNTT dự định cung cấp 10 ứng dụng trở lên cho tổ chức của họ. Tuy nhiên, thời gian trung bình để phát triển các ứng dụng này là năm tháng trở lên. (Outsystems)</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24% người dùng mã thấp hoàn toàn không có kinh nghiệm trước khi sử dụng nền tảng mã thấp. Và 40% người dùng chủ yếu đến từ nền tảng kinh doanh. ( Mendix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17" name="Google Shape;117;p20"/>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83"/>
          <p:cNvSpPr txBox="1"/>
          <p:nvPr/>
        </p:nvSpPr>
        <p:spPr>
          <a:xfrm>
            <a:off x="294600" y="669225"/>
            <a:ext cx="8554800" cy="2224500"/>
          </a:xfrm>
          <a:prstGeom prst="rect">
            <a:avLst/>
          </a:prstGeom>
          <a:noFill/>
          <a:ln>
            <a:noFill/>
          </a:ln>
        </p:spPr>
        <p:txBody>
          <a:bodyPr anchorCtr="0" anchor="t" bIns="34275" lIns="34275" spcFirstLastPara="1" rIns="34275" wrap="square" tIns="34275">
            <a:noAutofit/>
          </a:bodyPr>
          <a:lstStyle/>
          <a:p>
            <a:pPr indent="0" lvl="0" marL="0" marR="0" rtl="0" algn="just">
              <a:lnSpc>
                <a:spcPct val="100000"/>
              </a:lnSpc>
              <a:spcBef>
                <a:spcPts val="0"/>
              </a:spcBef>
              <a:spcAft>
                <a:spcPts val="0"/>
              </a:spcAft>
              <a:buClr>
                <a:srgbClr val="000000"/>
              </a:buClr>
              <a:buSzPts val="2400"/>
              <a:buFont typeface="Arial"/>
              <a:buNone/>
            </a:pPr>
            <a:r>
              <a:rPr i="0" lang="vi" u="none" cap="none" strike="noStrike">
                <a:solidFill>
                  <a:srgbClr val="434343"/>
                </a:solidFill>
              </a:rPr>
              <a:t>Quá trình cải tiến hiệu suất quy trình, nhà quản lý thấy cần điều chỉnh thành quy trình mới, hệ thống quản lý phiên bản quy trình sẽ giúp tạo quy trình mới trong khi quy trình cũ vẫn đang hoạt động. </a:t>
            </a:r>
            <a:endParaRPr i="0" u="none" cap="none" strike="noStrike">
              <a:solidFill>
                <a:srgbClr val="434343"/>
              </a:solidFill>
            </a:endParaRPr>
          </a:p>
          <a:p>
            <a:pPr indent="0" lvl="0" marL="0" marR="0" rtl="0" algn="just">
              <a:lnSpc>
                <a:spcPct val="100000"/>
              </a:lnSpc>
              <a:spcBef>
                <a:spcPts val="0"/>
              </a:spcBef>
              <a:spcAft>
                <a:spcPts val="0"/>
              </a:spcAft>
              <a:buClr>
                <a:srgbClr val="000000"/>
              </a:buClr>
              <a:buSzPts val="2400"/>
              <a:buFont typeface="Arial"/>
              <a:buNone/>
            </a:pPr>
            <a:r>
              <a:rPr i="0" lang="vi" u="none" cap="none" strike="noStrike">
                <a:solidFill>
                  <a:srgbClr val="434343"/>
                </a:solidFill>
              </a:rPr>
              <a:t>Đến khi bấm triển khai phiên bản mới thì quy trình mới sẽ được đồng bộ áp dụng luôn cho toàn bộ những người/phòng ban liên quan đến quy trình đó.</a:t>
            </a:r>
            <a:endParaRPr i="0" u="none" cap="none" strike="noStrike">
              <a:solidFill>
                <a:srgbClr val="000000"/>
              </a:solidFill>
            </a:endParaRPr>
          </a:p>
        </p:txBody>
      </p:sp>
      <p:sp>
        <p:nvSpPr>
          <p:cNvPr id="929" name="Google Shape;929;p83"/>
          <p:cNvSpPr txBox="1"/>
          <p:nvPr>
            <p:ph type="title"/>
          </p:nvPr>
        </p:nvSpPr>
        <p:spPr>
          <a:xfrm>
            <a:off x="265300" y="105875"/>
            <a:ext cx="7897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Dễ dùng </a:t>
            </a:r>
            <a:r>
              <a:rPr lang="vi" sz="2500">
                <a:solidFill>
                  <a:srgbClr val="F26F21"/>
                </a:solidFill>
                <a:latin typeface="Open Sans"/>
                <a:ea typeface="Open Sans"/>
                <a:cs typeface="Open Sans"/>
                <a:sym typeface="Open Sans"/>
              </a:rPr>
              <a:t>- cập nhật quy trình nghiệp vụ dễ dàng</a:t>
            </a:r>
            <a:endParaRPr sz="2500">
              <a:solidFill>
                <a:srgbClr val="F26F21"/>
              </a:solidFill>
              <a:latin typeface="Roboto"/>
              <a:ea typeface="Roboto"/>
              <a:cs typeface="Roboto"/>
              <a:sym typeface="Roboto"/>
            </a:endParaRPr>
          </a:p>
        </p:txBody>
      </p:sp>
      <p:sp>
        <p:nvSpPr>
          <p:cNvPr id="930" name="Google Shape;930;p8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931" name="Google Shape;931;p83"/>
          <p:cNvPicPr preferRelativeResize="0"/>
          <p:nvPr/>
        </p:nvPicPr>
        <p:blipFill rotWithShape="1">
          <a:blip r:embed="rId3">
            <a:alphaModFix/>
          </a:blip>
          <a:srcRect b="0" l="0" r="0" t="0"/>
          <a:stretch/>
        </p:blipFill>
        <p:spPr>
          <a:xfrm>
            <a:off x="720457" y="1812400"/>
            <a:ext cx="7289789" cy="2050065"/>
          </a:xfrm>
          <a:prstGeom prst="rect">
            <a:avLst/>
          </a:prstGeom>
          <a:noFill/>
          <a:ln>
            <a:noFill/>
          </a:ln>
        </p:spPr>
      </p:pic>
      <p:pic>
        <p:nvPicPr>
          <p:cNvPr id="932" name="Google Shape;932;p83"/>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84"/>
          <p:cNvPicPr preferRelativeResize="0"/>
          <p:nvPr/>
        </p:nvPicPr>
        <p:blipFill rotWithShape="1">
          <a:blip r:embed="rId3">
            <a:alphaModFix/>
          </a:blip>
          <a:srcRect b="0" l="0" r="0" t="0"/>
          <a:stretch/>
        </p:blipFill>
        <p:spPr>
          <a:xfrm>
            <a:off x="1413188" y="2079951"/>
            <a:ext cx="6127126" cy="3063549"/>
          </a:xfrm>
          <a:prstGeom prst="rect">
            <a:avLst/>
          </a:prstGeom>
          <a:noFill/>
          <a:ln>
            <a:noFill/>
          </a:ln>
        </p:spPr>
      </p:pic>
      <p:sp>
        <p:nvSpPr>
          <p:cNvPr id="939" name="Google Shape;939;p84"/>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Google Cloud Platform</a:t>
            </a:r>
            <a:endParaRPr b="0" i="0" sz="2400" u="none" cap="none" strike="noStrike">
              <a:solidFill>
                <a:srgbClr val="000000"/>
              </a:solidFill>
              <a:latin typeface="Arial"/>
              <a:ea typeface="Arial"/>
              <a:cs typeface="Arial"/>
              <a:sym typeface="Arial"/>
            </a:endParaRPr>
          </a:p>
        </p:txBody>
      </p:sp>
      <p:sp>
        <p:nvSpPr>
          <p:cNvPr id="940" name="Google Shape;940;p84"/>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D</a:t>
            </a:r>
            <a:r>
              <a:rPr lang="vi" sz="2500">
                <a:solidFill>
                  <a:srgbClr val="F26F21"/>
                </a:solidFill>
                <a:latin typeface="Roboto"/>
                <a:ea typeface="Roboto"/>
                <a:cs typeface="Roboto"/>
                <a:sym typeface="Roboto"/>
              </a:rPr>
              <a:t>ễ dàng</a:t>
            </a:r>
            <a:r>
              <a:rPr lang="vi" sz="2500">
                <a:solidFill>
                  <a:srgbClr val="F26F21"/>
                </a:solidFill>
                <a:latin typeface="Open Sans"/>
                <a:ea typeface="Open Sans"/>
                <a:cs typeface="Open Sans"/>
                <a:sym typeface="Open Sans"/>
              </a:rPr>
              <a:t> - mở rộng hệ thống lớn - Scalability</a:t>
            </a:r>
            <a:endParaRPr sz="2500">
              <a:solidFill>
                <a:srgbClr val="F26F21"/>
              </a:solidFill>
              <a:latin typeface="Roboto"/>
              <a:ea typeface="Roboto"/>
              <a:cs typeface="Roboto"/>
              <a:sym typeface="Roboto"/>
            </a:endParaRPr>
          </a:p>
        </p:txBody>
      </p:sp>
      <p:sp>
        <p:nvSpPr>
          <p:cNvPr id="941" name="Google Shape;941;p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942" name="Google Shape;942;p84"/>
          <p:cNvPicPr preferRelativeResize="0"/>
          <p:nvPr/>
        </p:nvPicPr>
        <p:blipFill rotWithShape="1">
          <a:blip r:embed="rId4">
            <a:alphaModFix/>
          </a:blip>
          <a:srcRect b="0" l="0" r="0" t="0"/>
          <a:stretch/>
        </p:blipFill>
        <p:spPr>
          <a:xfrm>
            <a:off x="3518826" y="482175"/>
            <a:ext cx="794300" cy="455200"/>
          </a:xfrm>
          <a:prstGeom prst="rect">
            <a:avLst/>
          </a:prstGeom>
          <a:noFill/>
          <a:ln>
            <a:noFill/>
          </a:ln>
        </p:spPr>
      </p:pic>
      <p:sp>
        <p:nvSpPr>
          <p:cNvPr id="943" name="Google Shape;943;p84"/>
          <p:cNvSpPr txBox="1"/>
          <p:nvPr/>
        </p:nvSpPr>
        <p:spPr>
          <a:xfrm>
            <a:off x="265300" y="916275"/>
            <a:ext cx="8490000" cy="1339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Movan là đối tác của Google Cloud Platform, nên có đội ngũ chuyên gia giàu kinh nghiệm giúp doanh nghiệp/tổ chức số hóa dễ dàng trên GDC. Google Cloud Platform hiện tại đang có 16 trung tâm dữ liệu và máy chủ với 3 khu vực trên toàn thế giới.</a:t>
            </a:r>
            <a:endParaRPr b="0" i="0" sz="1500" u="none" cap="none" strike="noStrike">
              <a:solidFill>
                <a:srgbClr val="303030"/>
              </a:solidFill>
              <a:highlight>
                <a:srgbClr val="FFFFFF"/>
              </a:highlight>
              <a:latin typeface="Roboto"/>
              <a:ea typeface="Roboto"/>
              <a:cs typeface="Roboto"/>
              <a:sym typeface="Roboto"/>
            </a:endParaRPr>
          </a:p>
          <a:p>
            <a:pPr indent="0" lvl="0" marL="0" marR="0" rtl="0" algn="just">
              <a:lnSpc>
                <a:spcPct val="100000"/>
              </a:lnSpc>
              <a:spcBef>
                <a:spcPts val="0"/>
              </a:spcBef>
              <a:spcAft>
                <a:spcPts val="0"/>
              </a:spcAft>
              <a:buClr>
                <a:schemeClr val="dk1"/>
              </a:buClr>
              <a:buSzPts val="1100"/>
              <a:buFont typeface="Arial"/>
              <a:buNone/>
            </a:pPr>
            <a:r>
              <a:rPr b="0" i="0" lang="vi" sz="1500" u="none" cap="none" strike="noStrike">
                <a:solidFill>
                  <a:srgbClr val="303030"/>
                </a:solidFill>
                <a:highlight>
                  <a:srgbClr val="FFFFFF"/>
                </a:highlight>
                <a:latin typeface="Roboto"/>
                <a:ea typeface="Roboto"/>
                <a:cs typeface="Roboto"/>
                <a:sym typeface="Roboto"/>
              </a:rPr>
              <a:t>Phiên bản Movan ISO SaaS, được chúng tôi triển khai trên hạ tầng của Google, giúp hệ thống ổn định, an toàn, tốc độ và ổn định.</a:t>
            </a:r>
            <a:endParaRPr b="0" i="0" sz="1500" u="none" cap="none" strike="noStrike">
              <a:solidFill>
                <a:srgbClr val="303030"/>
              </a:solidFill>
              <a:highlight>
                <a:srgbClr val="FFFFFF"/>
              </a:highlight>
              <a:latin typeface="Roboto"/>
              <a:ea typeface="Roboto"/>
              <a:cs typeface="Roboto"/>
              <a:sym typeface="Roboto"/>
            </a:endParaRPr>
          </a:p>
        </p:txBody>
      </p:sp>
      <p:pic>
        <p:nvPicPr>
          <p:cNvPr id="944" name="Google Shape;944;p84"/>
          <p:cNvPicPr preferRelativeResize="0"/>
          <p:nvPr/>
        </p:nvPicPr>
        <p:blipFill rotWithShape="1">
          <a:blip r:embed="rId5">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p85"/>
          <p:cNvPicPr preferRelativeResize="0"/>
          <p:nvPr/>
        </p:nvPicPr>
        <p:blipFill rotWithShape="1">
          <a:blip r:embed="rId3">
            <a:alphaModFix/>
          </a:blip>
          <a:srcRect b="0" l="0" r="0" t="0"/>
          <a:stretch/>
        </p:blipFill>
        <p:spPr>
          <a:xfrm>
            <a:off x="3124101" y="1873700"/>
            <a:ext cx="5826699" cy="3258099"/>
          </a:xfrm>
          <a:prstGeom prst="rect">
            <a:avLst/>
          </a:prstGeom>
          <a:noFill/>
          <a:ln>
            <a:noFill/>
          </a:ln>
        </p:spPr>
      </p:pic>
      <p:sp>
        <p:nvSpPr>
          <p:cNvPr id="951" name="Google Shape;951;p85"/>
          <p:cNvSpPr txBox="1"/>
          <p:nvPr/>
        </p:nvSpPr>
        <p:spPr>
          <a:xfrm>
            <a:off x="265300" y="508475"/>
            <a:ext cx="5976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vi" sz="2300" u="none" cap="none" strike="noStrike">
                <a:solidFill>
                  <a:srgbClr val="434343"/>
                </a:solidFill>
                <a:latin typeface="Open Sans"/>
                <a:ea typeface="Open Sans"/>
                <a:cs typeface="Open Sans"/>
                <a:sym typeface="Open Sans"/>
              </a:rPr>
              <a:t>Containers/Kubernetes</a:t>
            </a:r>
            <a:endParaRPr b="0" i="0" sz="2400" u="none" cap="none" strike="noStrike">
              <a:solidFill>
                <a:srgbClr val="000000"/>
              </a:solidFill>
              <a:latin typeface="Arial"/>
              <a:ea typeface="Arial"/>
              <a:cs typeface="Arial"/>
              <a:sym typeface="Arial"/>
            </a:endParaRPr>
          </a:p>
        </p:txBody>
      </p:sp>
      <p:sp>
        <p:nvSpPr>
          <p:cNvPr id="952" name="Google Shape;952;p85"/>
          <p:cNvSpPr txBox="1"/>
          <p:nvPr>
            <p:ph type="title"/>
          </p:nvPr>
        </p:nvSpPr>
        <p:spPr>
          <a:xfrm>
            <a:off x="265300" y="100675"/>
            <a:ext cx="91881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Dễ dàng</a:t>
            </a:r>
            <a:r>
              <a:rPr lang="vi" sz="2500">
                <a:solidFill>
                  <a:srgbClr val="F26F21"/>
                </a:solidFill>
                <a:latin typeface="Open Sans"/>
                <a:ea typeface="Open Sans"/>
                <a:cs typeface="Open Sans"/>
                <a:sym typeface="Open Sans"/>
              </a:rPr>
              <a:t> - mở rộng hệ thống lớn - Scalability(tiếp theo)</a:t>
            </a:r>
            <a:endParaRPr sz="2500">
              <a:solidFill>
                <a:srgbClr val="F26F21"/>
              </a:solidFill>
              <a:latin typeface="Roboto"/>
              <a:ea typeface="Roboto"/>
              <a:cs typeface="Roboto"/>
              <a:sym typeface="Roboto"/>
            </a:endParaRPr>
          </a:p>
          <a:p>
            <a:pPr indent="0" lvl="0" marL="0" rtl="0" algn="l">
              <a:spcBef>
                <a:spcPts val="0"/>
              </a:spcBef>
              <a:spcAft>
                <a:spcPts val="0"/>
              </a:spcAft>
              <a:buClr>
                <a:schemeClr val="dk1"/>
              </a:buClr>
              <a:buSzPts val="2800"/>
              <a:buFont typeface="Arial"/>
              <a:buNone/>
            </a:pPr>
            <a:r>
              <a:t/>
            </a:r>
            <a:endParaRPr sz="2500">
              <a:solidFill>
                <a:srgbClr val="F26F21"/>
              </a:solidFill>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953" name="Google Shape;953;p8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954" name="Google Shape;954;p85"/>
          <p:cNvPicPr preferRelativeResize="0"/>
          <p:nvPr/>
        </p:nvPicPr>
        <p:blipFill rotWithShape="1">
          <a:blip r:embed="rId4">
            <a:alphaModFix/>
          </a:blip>
          <a:srcRect b="0" l="0" r="0" t="0"/>
          <a:stretch/>
        </p:blipFill>
        <p:spPr>
          <a:xfrm>
            <a:off x="3684275" y="508475"/>
            <a:ext cx="920696" cy="393600"/>
          </a:xfrm>
          <a:prstGeom prst="rect">
            <a:avLst/>
          </a:prstGeom>
          <a:noFill/>
          <a:ln>
            <a:noFill/>
          </a:ln>
        </p:spPr>
      </p:pic>
      <p:sp>
        <p:nvSpPr>
          <p:cNvPr id="955" name="Google Shape;955;p85"/>
          <p:cNvSpPr txBox="1"/>
          <p:nvPr/>
        </p:nvSpPr>
        <p:spPr>
          <a:xfrm>
            <a:off x="265300" y="916275"/>
            <a:ext cx="8490000" cy="1339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Với bài toán doanh nghiệp có hàng nghìn nhân viên, nhiều cơ sở, hàng triệu đơn vị dữ liệu/giây, dữ liệu liên tục. Movan ISO hoàn toàn có thể đáp ứng với công nghệ ảo hóa sử dụng Kubernetes và Docker.</a:t>
            </a:r>
            <a:endParaRPr b="0" i="0" sz="1500" u="none" cap="none" strike="noStrike">
              <a:solidFill>
                <a:srgbClr val="303030"/>
              </a:solidFill>
              <a:highlight>
                <a:srgbClr val="FFFFFF"/>
              </a:highlight>
              <a:latin typeface="Roboto"/>
              <a:ea typeface="Roboto"/>
              <a:cs typeface="Roboto"/>
              <a:sym typeface="Roboto"/>
            </a:endParaRPr>
          </a:p>
          <a:p>
            <a:pPr indent="0" lvl="0" marL="0" marR="0" rtl="0" algn="just">
              <a:lnSpc>
                <a:spcPct val="100000"/>
              </a:lnSpc>
              <a:spcBef>
                <a:spcPts val="0"/>
              </a:spcBef>
              <a:spcAft>
                <a:spcPts val="0"/>
              </a:spcAft>
              <a:buClr>
                <a:srgbClr val="000000"/>
              </a:buClr>
              <a:buSzPts val="1500"/>
              <a:buFont typeface="Arial"/>
              <a:buNone/>
            </a:pPr>
            <a:r>
              <a:rPr b="0" i="0" lang="vi" sz="1500" u="none" cap="none" strike="noStrike">
                <a:solidFill>
                  <a:srgbClr val="303030"/>
                </a:solidFill>
                <a:highlight>
                  <a:srgbClr val="FFFFFF"/>
                </a:highlight>
                <a:latin typeface="Roboto"/>
                <a:ea typeface="Roboto"/>
                <a:cs typeface="Roboto"/>
                <a:sym typeface="Roboto"/>
              </a:rPr>
              <a:t>Hệ thống có thể </a:t>
            </a:r>
            <a:r>
              <a:rPr lang="vi" sz="1500">
                <a:solidFill>
                  <a:srgbClr val="303030"/>
                </a:solidFill>
                <a:highlight>
                  <a:srgbClr val="FFFFFF"/>
                </a:highlight>
                <a:latin typeface="Roboto"/>
                <a:ea typeface="Roboto"/>
                <a:cs typeface="Roboto"/>
                <a:sym typeface="Roboto"/>
              </a:rPr>
              <a:t>giúp </a:t>
            </a:r>
            <a:r>
              <a:rPr b="0" i="0" lang="vi" sz="1500" u="none" cap="none" strike="noStrike">
                <a:solidFill>
                  <a:srgbClr val="303030"/>
                </a:solidFill>
                <a:highlight>
                  <a:srgbClr val="FFFFFF"/>
                </a:highlight>
                <a:latin typeface="Roboto"/>
                <a:ea typeface="Roboto"/>
                <a:cs typeface="Roboto"/>
                <a:sym typeface="Roboto"/>
              </a:rPr>
              <a:t>vận hành trơn tru, </a:t>
            </a:r>
            <a:r>
              <a:rPr lang="vi" sz="1500">
                <a:solidFill>
                  <a:srgbClr val="303030"/>
                </a:solidFill>
                <a:highlight>
                  <a:srgbClr val="FFFFFF"/>
                </a:highlight>
                <a:latin typeface="Roboto"/>
                <a:ea typeface="Roboto"/>
                <a:cs typeface="Roboto"/>
                <a:sym typeface="Roboto"/>
              </a:rPr>
              <a:t>ổn định</a:t>
            </a:r>
            <a:r>
              <a:rPr b="0" i="0" lang="vi" sz="1500" u="none" cap="none" strike="noStrike">
                <a:solidFill>
                  <a:srgbClr val="303030"/>
                </a:solidFill>
                <a:highlight>
                  <a:srgbClr val="FFFFFF"/>
                </a:highlight>
                <a:latin typeface="Roboto"/>
                <a:ea typeface="Roboto"/>
                <a:cs typeface="Roboto"/>
                <a:sym typeface="Roboto"/>
              </a:rPr>
              <a:t> và dễ dàng bảo trì </a:t>
            </a:r>
            <a:r>
              <a:rPr lang="vi" sz="1500">
                <a:solidFill>
                  <a:srgbClr val="303030"/>
                </a:solidFill>
                <a:highlight>
                  <a:srgbClr val="FFFFFF"/>
                </a:highlight>
                <a:latin typeface="Roboto"/>
                <a:ea typeface="Roboto"/>
                <a:cs typeface="Roboto"/>
                <a:sym typeface="Roboto"/>
              </a:rPr>
              <a:t>ngay cả</a:t>
            </a:r>
            <a:r>
              <a:rPr b="0" i="0" lang="vi" sz="1500" u="none" cap="none" strike="noStrike">
                <a:solidFill>
                  <a:srgbClr val="303030"/>
                </a:solidFill>
                <a:highlight>
                  <a:srgbClr val="FFFFFF"/>
                </a:highlight>
                <a:latin typeface="Roboto"/>
                <a:ea typeface="Roboto"/>
                <a:cs typeface="Roboto"/>
                <a:sym typeface="Roboto"/>
              </a:rPr>
              <a:t> </a:t>
            </a:r>
            <a:r>
              <a:rPr lang="vi" sz="1500">
                <a:solidFill>
                  <a:srgbClr val="303030"/>
                </a:solidFill>
                <a:highlight>
                  <a:srgbClr val="FFFFFF"/>
                </a:highlight>
                <a:latin typeface="Roboto"/>
                <a:ea typeface="Roboto"/>
                <a:cs typeface="Roboto"/>
                <a:sym typeface="Roboto"/>
              </a:rPr>
              <a:t>trong trường hợp nhân sự sử dụng tăng đột biến</a:t>
            </a:r>
            <a:r>
              <a:rPr b="0" i="0" lang="vi" sz="1500" u="none" cap="none" strike="noStrike">
                <a:solidFill>
                  <a:srgbClr val="303030"/>
                </a:solidFill>
                <a:highlight>
                  <a:srgbClr val="FFFFFF"/>
                </a:highlight>
                <a:latin typeface="Roboto"/>
                <a:ea typeface="Roboto"/>
                <a:cs typeface="Roboto"/>
                <a:sym typeface="Roboto"/>
              </a:rPr>
              <a:t>.</a:t>
            </a:r>
            <a:endParaRPr b="0" i="0" sz="1500" u="none" cap="none" strike="noStrike">
              <a:solidFill>
                <a:srgbClr val="303030"/>
              </a:solidFill>
              <a:highlight>
                <a:srgbClr val="FFFFFF"/>
              </a:highlight>
              <a:latin typeface="Roboto"/>
              <a:ea typeface="Roboto"/>
              <a:cs typeface="Roboto"/>
              <a:sym typeface="Roboto"/>
            </a:endParaRPr>
          </a:p>
        </p:txBody>
      </p:sp>
      <p:pic>
        <p:nvPicPr>
          <p:cNvPr id="956" name="Google Shape;956;p85"/>
          <p:cNvPicPr preferRelativeResize="0"/>
          <p:nvPr/>
        </p:nvPicPr>
        <p:blipFill rotWithShape="1">
          <a:blip r:embed="rId5">
            <a:alphaModFix/>
          </a:blip>
          <a:srcRect b="0" l="0" r="0" t="0"/>
          <a:stretch/>
        </p:blipFill>
        <p:spPr>
          <a:xfrm>
            <a:off x="133350" y="2437475"/>
            <a:ext cx="3037250" cy="1623544"/>
          </a:xfrm>
          <a:prstGeom prst="rect">
            <a:avLst/>
          </a:prstGeom>
          <a:noFill/>
          <a:ln>
            <a:noFill/>
          </a:ln>
        </p:spPr>
      </p:pic>
      <p:pic>
        <p:nvPicPr>
          <p:cNvPr id="957" name="Google Shape;957;p85"/>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8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sp>
        <p:nvSpPr>
          <p:cNvPr id="963" name="Google Shape;963;p86"/>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rPr>
              <a:t>So sánh Tự lập trình phần mềm riêng so với giải pháp kéo thả</a:t>
            </a:r>
            <a:r>
              <a:rPr b="1" i="0" lang="vi" sz="1400" u="none" cap="none" strike="noStrike">
                <a:solidFill>
                  <a:srgbClr val="F26F21"/>
                </a:solidFill>
              </a:rPr>
              <a:t> Movan ISO</a:t>
            </a:r>
            <a:endParaRPr i="0" sz="1100" u="none" cap="none" strike="noStrike">
              <a:solidFill>
                <a:srgbClr val="434343"/>
              </a:solidFill>
            </a:endParaRPr>
          </a:p>
        </p:txBody>
      </p:sp>
      <p:graphicFrame>
        <p:nvGraphicFramePr>
          <p:cNvPr id="964" name="Google Shape;964;p86"/>
          <p:cNvGraphicFramePr/>
          <p:nvPr/>
        </p:nvGraphicFramePr>
        <p:xfrm>
          <a:off x="209550" y="625450"/>
          <a:ext cx="3000000" cy="3000000"/>
        </p:xfrm>
        <a:graphic>
          <a:graphicData uri="http://schemas.openxmlformats.org/drawingml/2006/table">
            <a:tbl>
              <a:tblPr>
                <a:noFill/>
                <a:tableStyleId>{89BA9B87-31E1-4E58-B046-225C6A7A1261}</a:tableStyleId>
              </a:tblPr>
              <a:tblGrid>
                <a:gridCol w="311875"/>
                <a:gridCol w="1119900"/>
                <a:gridCol w="491350"/>
                <a:gridCol w="3134975"/>
                <a:gridCol w="395400"/>
                <a:gridCol w="3233300"/>
              </a:tblGrid>
              <a:tr h="456650">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STT</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Tên các bước</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PP </a:t>
                      </a:r>
                      <a:endParaRPr b="1" sz="800" u="none" cap="none" strike="noStrike"/>
                    </a:p>
                    <a:p>
                      <a:pPr indent="0" lvl="0" marL="0" marR="0" rtl="0" algn="ctr">
                        <a:lnSpc>
                          <a:spcPct val="115000"/>
                        </a:lnSpc>
                        <a:spcBef>
                          <a:spcPts val="0"/>
                        </a:spcBef>
                        <a:spcAft>
                          <a:spcPts val="0"/>
                        </a:spcAft>
                        <a:buClr>
                          <a:srgbClr val="000000"/>
                        </a:buClr>
                        <a:buSzPts val="800"/>
                        <a:buFont typeface="Arial"/>
                        <a:buNone/>
                      </a:pPr>
                      <a:r>
                        <a:rPr b="1" lang="vi" sz="800" u="none" cap="none" strike="noStrike"/>
                        <a:t>Cổ điển</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Ghi chú Quản lý dự án phần mềm cổ điển</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Movan</a:t>
                      </a:r>
                      <a:endParaRPr b="1" sz="800" u="none" cap="none" strike="noStrike"/>
                    </a:p>
                    <a:p>
                      <a:pPr indent="0" lvl="0" marL="0" marR="0" rtl="0" algn="ctr">
                        <a:lnSpc>
                          <a:spcPct val="115000"/>
                        </a:lnSpc>
                        <a:spcBef>
                          <a:spcPts val="0"/>
                        </a:spcBef>
                        <a:spcAft>
                          <a:spcPts val="0"/>
                        </a:spcAft>
                        <a:buClr>
                          <a:srgbClr val="000000"/>
                        </a:buClr>
                        <a:buSzPts val="800"/>
                        <a:buFont typeface="Arial"/>
                        <a:buNone/>
                      </a:pPr>
                      <a:r>
                        <a:rPr b="1" lang="vi" sz="800" u="none" cap="none" strike="noStrike"/>
                        <a:t>ISO</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Ghi chú Số hóa/tự động hóa quy trình bằng Movan ISO</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757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1</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Thu thập các yêu cầu</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lang="vi" sz="1000" u="none" cap="none" strike="noStrike">
                          <a:solidFill>
                            <a:srgbClr val="1A0DAB"/>
                          </a:solidFill>
                          <a:highlight>
                            <a:srgbClr val="FFFFFF"/>
                          </a:highlight>
                          <a:uFill>
                            <a:noFill/>
                          </a:uFill>
                          <a:hlinkClick r:id="rId3">
                            <a:extLst>
                              <a:ext uri="{A12FA001-AC4F-418D-AE19-62706E023703}">
                                <ahyp:hlinkClr val="tx"/>
                              </a:ext>
                            </a:extLst>
                          </a:hlinkClick>
                        </a:rPr>
                        <a:t>⌛</a:t>
                      </a:r>
                      <a:r>
                        <a:rPr lang="vi" sz="1400" u="none" cap="none" strike="noStrike"/>
                        <a:t> </a:t>
                      </a:r>
                      <a:r>
                        <a:rPr lang="vi" sz="1000" u="none" cap="none" strike="noStrike">
                          <a:solidFill>
                            <a:srgbClr val="1A0DAB"/>
                          </a:solidFill>
                          <a:highlight>
                            <a:srgbClr val="FFFFFF"/>
                          </a:highlight>
                          <a:uFill>
                            <a:noFill/>
                          </a:uFill>
                          <a:hlinkClick r:id="rId4">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Người Quản lý dự án(PM): Thu thập các yêu cầu số hóa của doanh nghiệp, lập dự án, lựa chọn công nghệ, phân bổ ngân sách, thời gian, gom nhóm nhân sự: nhân viên </a:t>
                      </a:r>
                      <a:r>
                        <a:rPr lang="vi" sz="800" u="none" cap="none" strike="noStrike">
                          <a:solidFill>
                            <a:schemeClr val="dk1"/>
                          </a:solidFill>
                        </a:rPr>
                        <a:t>quy trình(BA)</a:t>
                      </a:r>
                      <a:r>
                        <a:rPr lang="vi" sz="800" u="none" cap="none" strike="noStrike"/>
                        <a:t>, nhân viên hệ thống, lập trình viên ..</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b="1" lang="vi" sz="1000" u="sng" cap="none" strike="noStrike">
                          <a:solidFill>
                            <a:schemeClr val="hlink"/>
                          </a:solidFill>
                          <a:hlinkClick r:id="rId5"/>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Người Quản lý dự án(PM): Thu thập các yêu cầu số hóa của doanh nghiệp, lập dự án, </a:t>
                      </a:r>
                      <a:r>
                        <a:rPr lang="vi" sz="800" u="none" cap="none" strike="noStrike">
                          <a:solidFill>
                            <a:schemeClr val="dk1"/>
                          </a:solidFill>
                        </a:rPr>
                        <a:t>phân bổ ngân sách, thời gian, </a:t>
                      </a:r>
                      <a:r>
                        <a:rPr lang="vi" sz="800" u="none" cap="none" strike="noStrike"/>
                        <a:t>bố trí nhân viên </a:t>
                      </a:r>
                      <a:r>
                        <a:rPr lang="vi" sz="800" u="none" cap="none" strike="noStrike">
                          <a:solidFill>
                            <a:schemeClr val="dk1"/>
                          </a:solidFill>
                        </a:rPr>
                        <a:t>quy trình(BA)</a:t>
                      </a:r>
                      <a:r>
                        <a:rPr lang="vi" sz="800" u="none" cap="none" strike="noStrike"/>
                        <a:t>. Rút ngắn thời gian lập dự án.</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1450">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2</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Phân tích Nghiệp vụ Quy trình và hệ thống hạ tầng thông tin</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lang="vi" sz="1000" u="none" cap="none" strike="noStrike">
                          <a:solidFill>
                            <a:srgbClr val="1A0DAB"/>
                          </a:solidFill>
                          <a:highlight>
                            <a:srgbClr val="FFFFFF"/>
                          </a:highlight>
                          <a:uFill>
                            <a:noFill/>
                          </a:uFill>
                          <a:hlinkClick r:id="rId6">
                            <a:extLst>
                              <a:ext uri="{A12FA001-AC4F-418D-AE19-62706E023703}">
                                <ahyp:hlinkClr val="tx"/>
                              </a:ext>
                            </a:extLst>
                          </a:hlinkClick>
                        </a:rPr>
                        <a:t>⌛</a:t>
                      </a:r>
                      <a:r>
                        <a:rPr lang="vi" sz="1400" u="none" cap="none" strike="noStrike"/>
                        <a:t> </a:t>
                      </a:r>
                      <a:r>
                        <a:rPr lang="vi" sz="1000" u="none" cap="none" strike="noStrike">
                          <a:solidFill>
                            <a:srgbClr val="1A0DAB"/>
                          </a:solidFill>
                          <a:highlight>
                            <a:srgbClr val="FFFFFF"/>
                          </a:highlight>
                          <a:uFill>
                            <a:noFill/>
                          </a:uFill>
                          <a:hlinkClick r:id="rId7">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Nhân viên </a:t>
                      </a:r>
                      <a:r>
                        <a:rPr lang="vi" sz="800" u="none" cap="none" strike="noStrike">
                          <a:solidFill>
                            <a:schemeClr val="dk1"/>
                          </a:solidFill>
                        </a:rPr>
                        <a:t>quy trình(BA)</a:t>
                      </a:r>
                      <a:r>
                        <a:rPr lang="vi" sz="800" u="none" cap="none" strike="noStrike"/>
                        <a:t>: Phỏng vấn, thu thập thông tin về quy trình nghiệp vụ hiện tại, đưa ra quy trình phù hợp để số hóa, chuyển tiếp thông tin cho đội lập trình viên.</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Nhân viên Hệ thống thu thập thông tin về cơ sở hạ tầng công nghệ thông tin, trao đổi với giám đốc công nghệ/PM/Lập trình viên để lựa chọn công nghệ/kỹ thuật, thiết bị phần cứng, hạ tầng mạng ..</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b="1" lang="vi" sz="1000" u="sng" cap="none" strike="noStrike">
                          <a:solidFill>
                            <a:schemeClr val="hlink"/>
                          </a:solidFill>
                          <a:hlinkClick r:id="rId8"/>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Nhân viên </a:t>
                      </a:r>
                      <a:r>
                        <a:rPr lang="vi" sz="800" u="none" cap="none" strike="noStrike">
                          <a:solidFill>
                            <a:schemeClr val="dk1"/>
                          </a:solidFill>
                        </a:rPr>
                        <a:t>quy trình(BA)</a:t>
                      </a:r>
                      <a:r>
                        <a:rPr lang="vi" sz="800" u="none" cap="none" strike="noStrike"/>
                        <a:t>: Phỏng vấn, thu thập thông tin về quy trình nghiệp vụ hiện tại, thực hiện số hóa bằng cách kéo thả các khối nghiệp vụ quy trình ngay trên giao diện Movan ISO ngay tại hiện trường, quy trình chạy được luôn, không cần chờ lập trình/coding, không cần lựa chọn công nghệ/kỹ thuật phức tạp.</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solidFill>
                            <a:schemeClr val="dk1"/>
                          </a:solidFill>
                        </a:rPr>
                        <a:t>Nhân viên BA cùng khách hàng thực hiện chạy thử quy trình ngay trong khi kéo quy trình trên Movan ISO, làm đâu chắc đấy, triển khai xuất bản quy trình vào thực tế ngay lập tức.</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887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3</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Lập trình phần mềm</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vi" sz="1000" u="none" cap="none" strike="noStrike">
                          <a:solidFill>
                            <a:srgbClr val="1A0DAB"/>
                          </a:solidFill>
                          <a:highlight>
                            <a:srgbClr val="FFFFFF"/>
                          </a:highlight>
                          <a:uFill>
                            <a:noFill/>
                          </a:uFill>
                          <a:hlinkClick r:id="rId9">
                            <a:extLst>
                              <a:ext uri="{A12FA001-AC4F-418D-AE19-62706E023703}">
                                <ahyp:hlinkClr val="tx"/>
                              </a:ext>
                            </a:extLst>
                          </a:hlinkClick>
                        </a:rPr>
                        <a:t>⌛</a:t>
                      </a:r>
                      <a:r>
                        <a:rPr lang="vi" sz="1400" u="none" cap="none" strike="noStrike"/>
                        <a:t> </a:t>
                      </a:r>
                      <a:r>
                        <a:rPr lang="vi" sz="1000" u="none" cap="none" strike="noStrike">
                          <a:solidFill>
                            <a:srgbClr val="1A0DAB"/>
                          </a:solidFill>
                          <a:highlight>
                            <a:srgbClr val="FFFFFF"/>
                          </a:highlight>
                          <a:uFill>
                            <a:noFill/>
                          </a:uFill>
                          <a:hlinkClick r:id="rId10">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Nhân viên lập trình tiếp nhận thông tin từ PM và BA, căn cứ vào đó thực hiện việc lập trình giao diện, lập trình tính năng của nghiệp vụ.</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b="1" lang="vi" sz="1000" u="sng" cap="none" strike="noStrike">
                          <a:solidFill>
                            <a:schemeClr val="accent5"/>
                          </a:solidFill>
                          <a:hlinkClick r:id="rId11">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solidFill>
                            <a:srgbClr val="FF0000"/>
                          </a:solidFill>
                        </a:rPr>
                        <a:t>Bỏ qua bước này, </a:t>
                      </a:r>
                      <a:r>
                        <a:rPr lang="vi" sz="800" u="none" cap="none" strike="noStrike"/>
                        <a:t>không cần chuyển tiếp thông tin qua nhiều người và chờ các lập trình viên lập trình/coding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887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4</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Kiểm thử phần mềm</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lang="vi" sz="1000" u="none" cap="none" strike="noStrike">
                          <a:solidFill>
                            <a:srgbClr val="1A0DAB"/>
                          </a:solidFill>
                          <a:highlight>
                            <a:srgbClr val="FFFFFF"/>
                          </a:highlight>
                          <a:uFill>
                            <a:noFill/>
                          </a:uFill>
                          <a:hlinkClick r:id="rId12">
                            <a:extLst>
                              <a:ext uri="{A12FA001-AC4F-418D-AE19-62706E023703}">
                                <ahyp:hlinkClr val="tx"/>
                              </a:ext>
                            </a:extLst>
                          </a:hlinkClick>
                        </a:rPr>
                        <a:t>⌛</a:t>
                      </a:r>
                      <a:r>
                        <a:rPr lang="vi" sz="1400" u="none" cap="none" strike="noStrike"/>
                        <a:t> </a:t>
                      </a:r>
                      <a:r>
                        <a:rPr lang="vi" sz="1000" u="none" cap="none" strike="noStrike">
                          <a:solidFill>
                            <a:srgbClr val="1A0DAB"/>
                          </a:solidFill>
                          <a:highlight>
                            <a:srgbClr val="FFFFFF"/>
                          </a:highlight>
                          <a:uFill>
                            <a:noFill/>
                          </a:uFill>
                          <a:hlinkClick r:id="rId13">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Nhân viên tester, dựa vào kết quả lập trình thực hiện các bài kiểm thử phần mềm như giao diện, tính năng, hiệu suất, bảo mật ..chuyển thông tin cho đội lập trình viên ở bước 3, lăp lại quá trình này cho đến khi đặt yêu cầu</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b="1" lang="vi" sz="1000" u="sng" cap="none" strike="noStrike">
                          <a:solidFill>
                            <a:schemeClr val="accent5"/>
                          </a:solidFill>
                          <a:hlinkClick r:id="rId14">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solidFill>
                            <a:srgbClr val="FF0000"/>
                          </a:solidFill>
                        </a:rPr>
                        <a:t>Bỏ qua bước này, </a:t>
                      </a:r>
                      <a:r>
                        <a:rPr lang="vi" sz="800" u="none" cap="none" strike="noStrike">
                          <a:solidFill>
                            <a:srgbClr val="434343"/>
                          </a:solidFill>
                        </a:rPr>
                        <a:t>không cần kiểm thử mã code. Phần mềm Movan ISO đã được kiểm thử cẩn thận và có giao diện thống nhất, dễ dùng trên cả máy tính cũng như điện thoại/máy tính bảng</a:t>
                      </a:r>
                      <a:endParaRPr sz="800" u="none" cap="none" strike="noStrike">
                        <a:solidFill>
                          <a:srgbClr val="434343"/>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1450">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5</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Lập trình sửa đổi mã code/giao diện phần mềm</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lang="vi" sz="1000" u="none" cap="none" strike="noStrike">
                          <a:solidFill>
                            <a:srgbClr val="1A0DAB"/>
                          </a:solidFill>
                          <a:highlight>
                            <a:srgbClr val="FFFFFF"/>
                          </a:highlight>
                          <a:uFill>
                            <a:noFill/>
                          </a:uFill>
                          <a:hlinkClick r:id="rId15">
                            <a:extLst>
                              <a:ext uri="{A12FA001-AC4F-418D-AE19-62706E023703}">
                                <ahyp:hlinkClr val="tx"/>
                              </a:ext>
                            </a:extLst>
                          </a:hlinkClick>
                        </a:rPr>
                        <a:t>⌛</a:t>
                      </a:r>
                      <a:r>
                        <a:rPr lang="vi" sz="1400" u="none" cap="none" strike="noStrike"/>
                        <a:t> </a:t>
                      </a:r>
                      <a:r>
                        <a:rPr lang="vi" sz="1000" u="none" cap="none" strike="noStrike">
                          <a:solidFill>
                            <a:srgbClr val="1A0DAB"/>
                          </a:solidFill>
                          <a:highlight>
                            <a:srgbClr val="FFFFFF"/>
                          </a:highlight>
                          <a:uFill>
                            <a:noFill/>
                          </a:uFill>
                          <a:hlinkClick r:id="rId16">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Khách hàng nhận phiên bản phần mềm đã kiểm thử, sau đó áp dụng thử trong doanh nghiệp, ghi nhận và phản hồi lại về chức năng nghiệp vụ, giao diện cho PM và BA để cải tiến, thay đổi phần mềm. Lặp lại từ bước 2,3,4 chờ lập trình viên lập trình sửa đổi.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b="1" lang="vi" sz="1000" u="sng" cap="none" strike="noStrike">
                          <a:solidFill>
                            <a:schemeClr val="accent5"/>
                          </a:solidFill>
                          <a:hlinkClick r:id="rId17">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solidFill>
                            <a:srgbClr val="FF0000"/>
                          </a:solidFill>
                        </a:rPr>
                        <a:t>Bỏ qua bước này, </a:t>
                      </a:r>
                      <a:r>
                        <a:rPr lang="vi" sz="800" u="none" cap="none" strike="noStrike"/>
                        <a:t>khi khách hàng cần thay đổi nghiệp vụ chỉ cần thay đổi bằng cách kéo thả các khối nghiệp vụ ngay trên giao diện Movan ISO và xuất bản/đồng bộ quy trình mới ngay lập tức, không cần chờ lập trình viên sửa đổi.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887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6</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Vận hành &amp; bảo trì</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lang="vi" sz="1000" u="none" cap="none" strike="noStrike">
                          <a:solidFill>
                            <a:srgbClr val="1A0DAB"/>
                          </a:solidFill>
                          <a:highlight>
                            <a:srgbClr val="FFFFFF"/>
                          </a:highlight>
                          <a:uFill>
                            <a:noFill/>
                          </a:uFill>
                          <a:hlinkClick r:id="rId18">
                            <a:extLst>
                              <a:ext uri="{A12FA001-AC4F-418D-AE19-62706E023703}">
                                <ahyp:hlinkClr val="tx"/>
                              </a:ext>
                            </a:extLst>
                          </a:hlinkClick>
                        </a:rPr>
                        <a:t>⌛</a:t>
                      </a:r>
                      <a:r>
                        <a:rPr lang="vi" sz="1400" u="none" cap="none" strike="noStrike"/>
                        <a:t> </a:t>
                      </a:r>
                      <a:r>
                        <a:rPr lang="vi" sz="1000" u="none" cap="none" strike="noStrike">
                          <a:solidFill>
                            <a:srgbClr val="1A0DAB"/>
                          </a:solidFill>
                          <a:highlight>
                            <a:srgbClr val="FFFFFF"/>
                          </a:highlight>
                          <a:uFill>
                            <a:noFill/>
                          </a:uFill>
                          <a:hlinkClick r:id="rId19">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Nhân viên DevOps triển khai cài đặt và vận hành/bảo trì hạ tầng công nghệ thông tin. Các phòng ban khác theo dõi và tiếp tục cải tiến bắt đầu từ bước 1</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100"/>
                        <a:buFont typeface="Arial"/>
                        <a:buNone/>
                      </a:pPr>
                      <a:r>
                        <a:rPr b="1" lang="vi" sz="1000" u="sng" cap="none" strike="noStrike">
                          <a:solidFill>
                            <a:schemeClr val="accent5"/>
                          </a:solidFill>
                          <a:hlinkClick r:id="rId20">
                            <a:extLst>
                              <a:ext uri="{A12FA001-AC4F-418D-AE19-62706E023703}">
                                <ahyp:hlinkClr val="tx"/>
                              </a:ext>
                            </a:extLst>
                          </a:hlinkClick>
                        </a:rPr>
                        <a:t>✔️</a:t>
                      </a:r>
                      <a:endParaRPr b="1" sz="10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solidFill>
                            <a:srgbClr val="FF0000"/>
                          </a:solidFill>
                        </a:rPr>
                        <a:t>Bỏ qua bước này, </a:t>
                      </a:r>
                      <a:r>
                        <a:rPr lang="vi" sz="800" u="none" cap="none" strike="noStrike"/>
                        <a:t>Movan đảm nhận trọn gói, khách hàng không cần lo về vấn đề vận hành, backup dữ liệu, bảo trì, bảo mật ..</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65" name="Google Shape;965;p86"/>
          <p:cNvSpPr txBox="1"/>
          <p:nvPr/>
        </p:nvSpPr>
        <p:spPr>
          <a:xfrm>
            <a:off x="133500" y="262500"/>
            <a:ext cx="8686800" cy="354000"/>
          </a:xfrm>
          <a:prstGeom prst="rect">
            <a:avLst/>
          </a:prstGeom>
          <a:noFill/>
          <a:ln>
            <a:noFill/>
          </a:ln>
        </p:spPr>
        <p:txBody>
          <a:bodyPr anchorCtr="0" anchor="t" bIns="91425" lIns="91425" spcFirstLastPara="1" rIns="91425" wrap="square" tIns="91425">
            <a:spAutoFit/>
          </a:bodyPr>
          <a:lstStyle/>
          <a:p>
            <a:pPr indent="0" lvl="0" marL="0" marR="12700" rtl="0" algn="l">
              <a:spcBef>
                <a:spcPts val="0"/>
              </a:spcBef>
              <a:spcAft>
                <a:spcPts val="0"/>
              </a:spcAft>
              <a:buNone/>
            </a:pPr>
            <a:r>
              <a:rPr b="1" lang="vi" sz="1100">
                <a:solidFill>
                  <a:srgbClr val="434343"/>
                </a:solidFill>
                <a:latin typeface="Roboto"/>
                <a:ea typeface="Roboto"/>
                <a:cs typeface="Roboto"/>
                <a:sym typeface="Roboto"/>
              </a:rPr>
              <a:t>So sánh quy trình phát triển phần mềm cổ điển so với việc số hóa và tự động hóa quy trình bằng cách Kéo trên nền tảng Movan ISO</a:t>
            </a:r>
            <a:endParaRPr/>
          </a:p>
        </p:txBody>
      </p:sp>
      <p:pic>
        <p:nvPicPr>
          <p:cNvPr id="966" name="Google Shape;966;p86"/>
          <p:cNvPicPr preferRelativeResize="0"/>
          <p:nvPr/>
        </p:nvPicPr>
        <p:blipFill rotWithShape="1">
          <a:blip r:embed="rId21">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8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972" name="Google Shape;972;p87"/>
          <p:cNvGraphicFramePr/>
          <p:nvPr/>
        </p:nvGraphicFramePr>
        <p:xfrm>
          <a:off x="152400" y="533400"/>
          <a:ext cx="3000000" cy="3000000"/>
        </p:xfrm>
        <a:graphic>
          <a:graphicData uri="http://schemas.openxmlformats.org/drawingml/2006/table">
            <a:tbl>
              <a:tblPr>
                <a:noFill/>
                <a:tableStyleId>{89BA9B87-31E1-4E58-B046-225C6A7A1261}</a:tableStyleId>
              </a:tblPr>
              <a:tblGrid>
                <a:gridCol w="428650"/>
                <a:gridCol w="533375"/>
                <a:gridCol w="638175"/>
                <a:gridCol w="762525"/>
                <a:gridCol w="698325"/>
                <a:gridCol w="709975"/>
                <a:gridCol w="1088750"/>
                <a:gridCol w="1001475"/>
                <a:gridCol w="2882850"/>
              </a:tblGrid>
              <a:tr h="27622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Xuất xứ</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Tên sản phẩm</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URI</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Giá</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Chuẩn ISO BPMN 2.0</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Ngôn ngữ sử dụng</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Khả năng kết nối dữ liệu</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Cách triển khai</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Tính năng nâng cao khác</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70350">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Movan</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Movan ISO</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sng" cap="none" strike="noStrike">
                          <a:solidFill>
                            <a:schemeClr val="hlink"/>
                          </a:solidFill>
                          <a:hlinkClick r:id="rId3"/>
                        </a:rPr>
                        <a:t>https://movan.vn/</a:t>
                      </a:r>
                      <a:endParaRPr sz="8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a:t>35,000 VNĐ</a:t>
                      </a:r>
                      <a:r>
                        <a:rPr lang="vi" sz="800" u="none" cap="none" strike="noStrike"/>
                        <a:t>/user/ tháng cho tất cả tính năng.  +</a:t>
                      </a:r>
                      <a:r>
                        <a:rPr lang="vi" sz="800"/>
                        <a:t>10,000 VNĐ cho 1 kết nối cơ sở dữ liệu/ user/ tháng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Hỗ trợ đầy đủ chuẩn ISO BPMN 2.0</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Chuẩn BPMN 2.0</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Mở sẵn hơn 300 cổng kết nối dữ liệu với cả máy móc phần cứng và phần mềm bên thứ 3 (ERP: Oracle, SAP,...; HRM, CRM, Kế Toán,...) Do đó giúp thực hiện, hỗ trợ triển khai smart factory sau này.</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Private server</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Kéo thả quy trình theo chuẩn BPMN</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 Hơn 300 kết nối mạnh mẽ với các cơ sở dữ liệu, phần cứng iOTs .. thông qua Camel và Mule, HTTP..</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Trao đổi thông tin ngay trong từng tác vụ công việc, giúp nhân viên tập trung công việc và dễ dàng tra cứu</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Phân quyền, đặt lịch nhắc nhở công việc cụ thể cho từng người/ phòng ban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Đẩy thông báo công việc thông qua đa kênh: mobile app, website, email, PC, máy tính bảng... để tránh chậm deadline</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Tra cứu công việc đang diễn ra tới đâu trong quy trình</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Giúp quản lý phiên bản quy trình</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Giúp báo cáo, phát hiện điểm tắc nghẽn để cải tiến quy trình</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Kho lưu trữ hồ sơ, thông tin, tài liệu, hình ảnh tập trung</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Giúp phê duyệt công việc dễ dàng, tích hợp chữ ký số</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Giúp tự động điền, tạo bản tài liệu, hợp đồng theo đúng form của doanh nghiệp yêu cầu để in và lưu trữ online/ offline</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Hỗ trợ kỹ thuật viết thêm cổng kết nối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58425">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Nước ngoài</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Jira Core</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sng" cap="none" strike="noStrike">
                          <a:solidFill>
                            <a:schemeClr val="hlink"/>
                          </a:solidFill>
                          <a:hlinkClick r:id="rId4"/>
                        </a:rPr>
                        <a:t>https://www.atlassian.com/software/jira/core</a:t>
                      </a:r>
                      <a:endParaRPr sz="8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15$/user/tháng cho bản ít tính năng. Bản nâng cao có giá 40$/user/tháng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Không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Step flow</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Cần mua thêm plugin của bên thứ ba</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Private server</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Cần mua thêm plugin với giá 2.5$/user/tháng để kéo thả quy trình dripflow</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Không code thêm tính năng riêng cho từng khách hàng, cần mua thêm Plugins cho các công việc khác</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 Gom nhóm công việc theo từng dự án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Hỗ trợ quản lý dự án theo cả kiểu thác nước và scrum</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Quản lý hiệu quả, hiệu suất dự án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Hỗ trợ quản lý git</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73" name="Google Shape;973;p87"/>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các phần mềm quy trình so với Movan ISO</a:t>
            </a:r>
            <a:endParaRPr b="0" i="0" sz="1100" u="none" cap="none" strike="noStrike">
              <a:solidFill>
                <a:srgbClr val="434343"/>
              </a:solidFill>
              <a:latin typeface="Arial"/>
              <a:ea typeface="Arial"/>
              <a:cs typeface="Arial"/>
              <a:sym typeface="Arial"/>
            </a:endParaRPr>
          </a:p>
        </p:txBody>
      </p:sp>
      <p:pic>
        <p:nvPicPr>
          <p:cNvPr id="974" name="Google Shape;974;p87"/>
          <p:cNvPicPr preferRelativeResize="0"/>
          <p:nvPr/>
        </p:nvPicPr>
        <p:blipFill rotWithShape="1">
          <a:blip r:embed="rId5">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8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980" name="Google Shape;980;p88"/>
          <p:cNvGraphicFramePr/>
          <p:nvPr/>
        </p:nvGraphicFramePr>
        <p:xfrm>
          <a:off x="152400" y="533400"/>
          <a:ext cx="3000000" cy="3000000"/>
        </p:xfrm>
        <a:graphic>
          <a:graphicData uri="http://schemas.openxmlformats.org/drawingml/2006/table">
            <a:tbl>
              <a:tblPr>
                <a:noFill/>
                <a:tableStyleId>{89BA9B87-31E1-4E58-B046-225C6A7A1261}</a:tableStyleId>
              </a:tblPr>
              <a:tblGrid>
                <a:gridCol w="428650"/>
                <a:gridCol w="533375"/>
                <a:gridCol w="638175"/>
                <a:gridCol w="762525"/>
                <a:gridCol w="698325"/>
                <a:gridCol w="709975"/>
                <a:gridCol w="1088750"/>
                <a:gridCol w="1581925"/>
                <a:gridCol w="2302400"/>
              </a:tblGrid>
              <a:tr h="27622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Xuất xứ</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Tên sản phẩm</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URI</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Giá</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Chuẩn ISO BPMN 2.0</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Ngôn ngữ sử dụng</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Khả năng kết nối dữ liệu</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Cách triển khai</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Tính năng nâng cao khác</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4825">
                <a:tc>
                  <a:txBody>
                    <a:bodyPr/>
                    <a:lstStyle/>
                    <a:p>
                      <a:pPr indent="0" lvl="0" marL="0" marR="0" rtl="0" algn="l">
                        <a:lnSpc>
                          <a:spcPct val="100000"/>
                        </a:lnSpc>
                        <a:spcBef>
                          <a:spcPts val="0"/>
                        </a:spcBef>
                        <a:spcAft>
                          <a:spcPts val="0"/>
                        </a:spcAft>
                        <a:buClr>
                          <a:srgbClr val="000000"/>
                        </a:buClr>
                        <a:buSzPts val="800"/>
                        <a:buFont typeface="Arial"/>
                        <a:buNone/>
                      </a:pPr>
                      <a:r>
                        <a:rPr b="1" lang="vi" sz="800" u="none" cap="none" strike="noStrike"/>
                        <a:t>SAP</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SAP PowerDesigner</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sng" cap="none" strike="noStrike">
                          <a:solidFill>
                            <a:schemeClr val="hlink"/>
                          </a:solidFill>
                          <a:hlinkClick r:id="rId3"/>
                        </a:rPr>
                        <a:t>https://www.sap.com/products/powerdesigner-data-modeling-tools.html</a:t>
                      </a:r>
                      <a:endParaRPr sz="8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Phạm vi định giá cho một phiên bản HANA 1000 đến 2000 GB sẽ là chi phí một lần khoảng 6,2 triệu đô la. Ở mức 20% mỗi năm, điều này sẽ cộng thêm khoản phí hỗ trợ là 1,24 triệu đô la.</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Tùy chỉnh riêng của SAP</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Dripflow không tuân thủ hoàn toàn BPMN 2.0, chuẩn BPM riêng của SAP</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Đi kèm module SAP Operational Process Intelligence trong bộ sản phẩm database SAP HANA</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Private server</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Kéo thả, không hỗ trợ BPMN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Code thêm tính năng riêng chi phí lớn, thuê bên thứ ba</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 Tương thích và phù hợp với mọi sản phẩm trong hệ sinh thái của SAP</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4825">
                <a:tc>
                  <a:txBody>
                    <a:bodyPr/>
                    <a:lstStyle/>
                    <a:p>
                      <a:pPr indent="0" lvl="0" marL="0" marR="0" rtl="0" algn="l">
                        <a:lnSpc>
                          <a:spcPct val="115000"/>
                        </a:lnSpc>
                        <a:spcBef>
                          <a:spcPts val="0"/>
                        </a:spcBef>
                        <a:spcAft>
                          <a:spcPts val="0"/>
                        </a:spcAft>
                        <a:buClr>
                          <a:schemeClr val="dk1"/>
                        </a:buClr>
                        <a:buSzPts val="1100"/>
                        <a:buFont typeface="Arial"/>
                        <a:buNone/>
                      </a:pPr>
                      <a:r>
                        <a:rPr b="1" lang="vi" sz="800" u="none" cap="none" strike="noStrike">
                          <a:solidFill>
                            <a:schemeClr val="dk1"/>
                          </a:solidFill>
                        </a:rPr>
                        <a:t>Microsoft</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Microsoft Power Automate(tên cũ SharePoint)</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sng" cap="none" strike="noStrike">
                          <a:solidFill>
                            <a:schemeClr val="hlink"/>
                          </a:solidFill>
                          <a:hlinkClick r:id="rId4"/>
                        </a:rPr>
                        <a:t>https://flow.microsoft.com/en-us/pricing/</a:t>
                      </a:r>
                      <a:endParaRPr sz="8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15$/user/tháng cho bản ít tính năng.</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40$/user/tháng bản nâng cao.</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Không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Step flow dựng sẵn các kết nối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Dựng sẵn 700 kết nối với các phần mềm khác, ví dụ Micosoft 365, email, .. Cần code thêm để kết nối cơ sở dữ liệu của bên thứ ba</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không có bản cài trên server riêng của khách</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Không code thêm tính năng riêng cho từng khách hàng, thuê bên thứ ba</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Dựng sẵn 700 kết nối với các phần mềm của bên thứ ba</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19125">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Nội địa</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1Office</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sng" cap="none" strike="noStrike">
                          <a:solidFill>
                            <a:schemeClr val="hlink"/>
                          </a:solidFill>
                          <a:hlinkClick r:id="rId5"/>
                        </a:rPr>
                        <a:t>https://1office.vn/quy-trinh/</a:t>
                      </a:r>
                      <a:endParaRPr sz="8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60.000-100.000vnđ/user/ tháng, các modules khác phải trả thêm tiền</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Không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Drip flow tự phát triển bởi 1Office, không tuân thủ hoàn toàn BPMN 2.0</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Chỉ kết nối nội bộ các modules trong 1Office</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không có bản cài trên server riêng của khách</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Kéo thả, không hỗ trợ BPMN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Không code thêm tính năng riêng cho từng khách hàng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Do chỉ kết nối nội bộ các modules trong 1Office dẫn đến việc doanh nghiệp chỉ có thể sử dụng các tính năng của 1Office và phải thay đổi toàn bộ các phần mềm đang sử dụng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81" name="Google Shape;981;p88"/>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các phần mềm quy trình so với Movan ISO(tiếp)</a:t>
            </a:r>
            <a:endParaRPr b="0" i="0" sz="1100" u="none" cap="none" strike="noStrike">
              <a:solidFill>
                <a:srgbClr val="434343"/>
              </a:solidFill>
              <a:latin typeface="Arial"/>
              <a:ea typeface="Arial"/>
              <a:cs typeface="Arial"/>
              <a:sym typeface="Arial"/>
            </a:endParaRPr>
          </a:p>
        </p:txBody>
      </p:sp>
      <p:pic>
        <p:nvPicPr>
          <p:cNvPr id="982" name="Google Shape;982;p88"/>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8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988" name="Google Shape;988;p89"/>
          <p:cNvGraphicFramePr/>
          <p:nvPr/>
        </p:nvGraphicFramePr>
        <p:xfrm>
          <a:off x="152400" y="533400"/>
          <a:ext cx="3000000" cy="3000000"/>
        </p:xfrm>
        <a:graphic>
          <a:graphicData uri="http://schemas.openxmlformats.org/drawingml/2006/table">
            <a:tbl>
              <a:tblPr>
                <a:noFill/>
                <a:tableStyleId>{89BA9B87-31E1-4E58-B046-225C6A7A1261}</a:tableStyleId>
              </a:tblPr>
              <a:tblGrid>
                <a:gridCol w="428650"/>
                <a:gridCol w="533375"/>
                <a:gridCol w="638175"/>
                <a:gridCol w="1566500"/>
                <a:gridCol w="603800"/>
                <a:gridCol w="1000200"/>
                <a:gridCol w="806600"/>
                <a:gridCol w="1670600"/>
                <a:gridCol w="1496200"/>
              </a:tblGrid>
              <a:tr h="27622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Xuất xứ</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Tên sản phẩm</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URI</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Giá</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Chuẩn ISO BPMN 2.0</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Ngôn ngữ sử dụng</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Khả năng kết nối dữ liệu</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Cách triển khai</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Tính năng nâng cao khác</a:t>
                      </a:r>
                      <a:endParaRPr b="1"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33525">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Base Workflow + Base WeWork + Base Request</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sng" cap="none" strike="noStrike">
                          <a:solidFill>
                            <a:schemeClr val="hlink"/>
                          </a:solidFill>
                          <a:hlinkClick r:id="rId3"/>
                        </a:rPr>
                        <a:t>https://base.vn/workflow</a:t>
                      </a:r>
                      <a:endParaRPr sz="8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Mua riêng lẻ từng module:</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30 user giá riêng cho quản trị quy trình 1.2tr/ tháng~ 40.000vnd/ tài khoản/tháng (Bắt buộc thanh toán theo năm)</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60 user giá 2.4tr/ tháng ~ 40.000vnd/ tài khoản/tháng</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Trên 60 tài khoản sẽ bán theo package ( ví dụ có 65 user khách hàng sẽ phải mua theo khung 70 tài khoản).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Gói quản trị hiệu xuất làm việc: công việc, quy trình, đề xuất</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Gói quản trị nhân sự: chấm công tính lương</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Quản trị thông tin nội bộ công ty</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Không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Step flow, không hỗ trợ quy trình rẽ nhánh</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Chỉ kết nối nội bộ các modules trong Base</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không có bản cài trên server riêng của khách</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Kéo thả, không hỗ trợ quy trình phức tạp rẽ nhiều nhánh, không hỗ trợ BPMN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Không code thêm tính năng riêng cho từng khách hàng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 Do chỉ kết nối nội bộ các modules trong Bases dẫn đến việc doanh nghiệp chỉ có thể sử dụng các tính năng của Base và phải thay đổi toàn bộ các phần mềm đang sử dụng. Hiện tại có mở 1 số cổng API nhưng đang rất hạn chế.</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 Không hỗ trợ kỹ thuật viết thêm cổng kết nối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66475">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Fastwork Work+</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sng" cap="none" strike="noStrike">
                          <a:solidFill>
                            <a:schemeClr val="hlink"/>
                          </a:solidFill>
                          <a:hlinkClick r:id="rId4"/>
                        </a:rPr>
                        <a:t>https://fastwork.vn/phan-mem-quan-ly-quy-trinh/</a:t>
                      </a:r>
                      <a:endParaRPr sz="800" u="sng" cap="none" strike="noStrike">
                        <a:solidFill>
                          <a:schemeClr val="hlink"/>
                        </a:solidFill>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20.000vnđs/user/tháng. Bán theo gói user: 10 user 300.000 vnđ /tháng ~ 30.000 vnđ</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30user 700k/ tháng</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60 user 1.4 tr/ tháng</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Trên 60 user giá tính 20.000 vnđ/user/ tháng)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Không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Pieline cho các quy trình đơn giản và Step flow để sử dụng với những quy trình phức tạp hơn. Không hỗ trợ quy trình rẽ nhánh. Nếu quy trình phức tạp sẽ tách ra thành nhiều các quy trình con và sau đó nối các quy trình vào với nhau.</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Kết nối nội bộ các modules trong Fastwork. Có hỗ trợ kết nối với các phần mềm khác. Nhưng phải tuỳ thuộc đó là phần mềm nào.</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không có bản cài trên server riêng của khách</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Kéo thả, không hỗ trợ quy trình phức tạp rẽ nhiều nhánh, không hỗ trợ BPMN</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Không code thêm tính năng riêng cho từng khách hàng</a:t>
                      </a:r>
                      <a:endParaRPr sz="800" u="none" cap="none" strike="noStrike"/>
                    </a:p>
                    <a:p>
                      <a:pPr indent="0" lvl="0" marL="0" marR="0" rtl="0" algn="l">
                        <a:lnSpc>
                          <a:spcPct val="115000"/>
                        </a:lnSpc>
                        <a:spcBef>
                          <a:spcPts val="0"/>
                        </a:spcBef>
                        <a:spcAft>
                          <a:spcPts val="0"/>
                        </a:spcAft>
                        <a:buClr>
                          <a:srgbClr val="000000"/>
                        </a:buClr>
                        <a:buSzPts val="800"/>
                        <a:buFont typeface="Arial"/>
                        <a:buNone/>
                      </a:pPr>
                      <a:r>
                        <a:rPr lang="vi" sz="800" u="none" cap="none" strike="noStrike"/>
                        <a:t>Lưu trữ trên Viettel IDC. Sử dụng trên hệ thống riêng có mã sử dụng.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Fastwork chia thành nhiều modules nhỏ như Base và 1Office. Các cổng kết nối với bên thứ 3 còn hạn chế. Hiện tại không hỗ trợ viết thêm và nếu cần viết thêm họ sẽ đẩy về 1 bên thứ 3 xử lý</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89" name="Google Shape;989;p89"/>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các phần mềm quy trình so với Movan ISO(tiếp)</a:t>
            </a:r>
            <a:endParaRPr b="0" i="0" sz="1100" u="none" cap="none" strike="noStrike">
              <a:solidFill>
                <a:srgbClr val="434343"/>
              </a:solidFill>
              <a:latin typeface="Arial"/>
              <a:ea typeface="Arial"/>
              <a:cs typeface="Arial"/>
              <a:sym typeface="Arial"/>
            </a:endParaRPr>
          </a:p>
        </p:txBody>
      </p:sp>
      <p:pic>
        <p:nvPicPr>
          <p:cNvPr id="990" name="Google Shape;990;p89"/>
          <p:cNvPicPr preferRelativeResize="0"/>
          <p:nvPr/>
        </p:nvPicPr>
        <p:blipFill rotWithShape="1">
          <a:blip r:embed="rId5">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9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996" name="Google Shape;996;p90"/>
          <p:cNvGraphicFramePr/>
          <p:nvPr/>
        </p:nvGraphicFramePr>
        <p:xfrm>
          <a:off x="443400" y="609600"/>
          <a:ext cx="3000000" cy="3000000"/>
        </p:xfrm>
        <a:graphic>
          <a:graphicData uri="http://schemas.openxmlformats.org/drawingml/2006/table">
            <a:tbl>
              <a:tblPr>
                <a:noFill/>
                <a:tableStyleId>{89BA9B87-31E1-4E58-B046-225C6A7A1261}</a:tableStyleId>
              </a:tblPr>
              <a:tblGrid>
                <a:gridCol w="409700"/>
                <a:gridCol w="912050"/>
                <a:gridCol w="3757125"/>
                <a:gridCol w="3297900"/>
              </a:tblGrid>
              <a:tr h="20002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STT</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Tên các bước</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Movan ISO</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Các phần mềm CRM/ERP/EMS.. hiện có</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337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1</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Ngôn ngữ quy trình chuẩn quốc tế</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Kéo thả quy trình linh hoạt theo tiêu chuẩn ISO quốc tế</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Cần lập trình lại các module, để phù hợp với quy trình/yêu cầu thực tế của doanh nghiệp</a:t>
                      </a:r>
                      <a:endParaRPr sz="8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22400">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2</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Các bước triển khai</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Kéo thả quy trình đúng theo hoạt động thực tế của doanh nghiệp, kéo xong quy trình nào triển khai quy trình đó vào thực tế luôn. Giao diện phần mềm dễ dùng, thống nhất, thân thiện thiết bị di động; chỉ cần 15-30 phút đào tạo 1 lần là dùng được.</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Các modules được xây dựng sẵn. Tổ chức đào tạo sử dụng phần mềm theo modules, phòng ban. Lấy yêu cầu sửa đổi, chờ đội lập trình viên sẽ thực hiện thay đổi theo yêu cầu, sau đó đào tạo lại.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7552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3</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Phương thức triển khai</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Kéo thả quy trình, triển khai quy trình cùng lúc, ngay lập tức.Tiết kiệm rất nhiều thời gian và tiền bạc.</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Triển khai dạng SaaS, khách hàng chỉ cần trả tiền thuê bao và hoàn toàn yên tâm sử dụng. Movan sẽ chi trả toàn bộ chi phí máy chủ, hạ tầng CNTT, và nhân viên của Movan làm toàn bộ những công việc kỹ thuật phức tạp phía sau bảo trì, bảo mật..</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Lập trình thay đổi theo yêu cầu của doanh nghiệp. Tiến hành đào tạo nhiều ngày mất thời gian và tốn kém</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Khó áp dụng SaaS, như vậy cần thuê hoặc mua máy chủ riêng. Đồng thời doanh nghiệp cũng phải lo thuê nhân sự nội bộ hoặc thuê ngoài để vận hành, bảo trì hệ thống. Cũng như phải ký hợp đồng bảo trì, cập nhật mã phần mềm, ngoài ra còn phải chờ đợi để nhận được kết quả sau khi sửa đổi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207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4</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Thời gian triển khai</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Siêu nhanh, kéo quy trình tới đâu có thể kiểm tra và nghiệm thu ngay tới đó</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Mất nhiều thời gian và tốn kém khi một yêu cầu phải truyền tải yêu cầu qua rất nhiều người, bộ phận.. Cần chờ lập trình viên sửa đổi mã nguồn, kiểm thử phần mềm ..</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25750">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5</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Hỗ trợ kết nối mở</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Movan ISO được thiết kế với tư duy mở và hợp tác. Thiết kế của chúng tôi hướng tới tuân thủ các tiêu chuẩn quốc tế chung như các tiêu chuẩn ISO, các tiêu chuẩn truyền thông. Hiện tại chúng tôi đang hỗ trợ hơn 300 tiêu chuẩn kết nối đủ dùng cho hầu hết các nhu cầu kết nối và số hóa của tổ chức/doanh nghiệp, bao gồm RestAPI, pub/sub, mqtp..</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Movan ISO cũng hỗ trợ việc kết nối với các thiết bị máy móc phần cứng iOTs một cách linh hoạt</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Movan ISO Định vị là trung tâm kết nối, mở sẵn cổng kết nối an toàn, là giải pháp tuyệt vời để đồng bộ hóa Quy trình/Dữ liệu từ các nguồn khác nhau, đồng bộ các phần mềm hiện đang sử dụng của doanh nghiệp bạn.</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Hầu hết các phần mềm nội địa nội địa Việt Nam đều mang tính đóng rất cao, không kết nối với bên ngoài. Ví dụ: phần mềm kế toán MISA, các phần mềm tự chế khác . Không mở sẵn kết nối, muốn kết nối cần mất nhiều công sức can thiệp trực tiếp vào cơ sở dữ liệu, vừa không an toàn vừa mất nhiều tiền và thời gian.</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Không hỗ trợ/kém kết nối iOTs</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Rất khó để đồng bộ hóa Quy trình/Dữ liệu của các phần mềm khác nhau đang sử dụng trong doanh nghiệp bạn.</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97" name="Google Shape;997;p90"/>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số hóa quy trình bằng Movan ISO và các giải pháp quản trị khác</a:t>
            </a:r>
            <a:endParaRPr b="0" i="0" sz="1100" u="none" cap="none" strike="noStrike">
              <a:solidFill>
                <a:srgbClr val="434343"/>
              </a:solidFill>
              <a:latin typeface="Arial"/>
              <a:ea typeface="Arial"/>
              <a:cs typeface="Arial"/>
              <a:sym typeface="Arial"/>
            </a:endParaRPr>
          </a:p>
        </p:txBody>
      </p:sp>
      <p:pic>
        <p:nvPicPr>
          <p:cNvPr id="998" name="Google Shape;998;p90"/>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9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1004" name="Google Shape;1004;p91"/>
          <p:cNvGraphicFramePr/>
          <p:nvPr/>
        </p:nvGraphicFramePr>
        <p:xfrm>
          <a:off x="443400" y="533400"/>
          <a:ext cx="3000000" cy="3000000"/>
        </p:xfrm>
        <a:graphic>
          <a:graphicData uri="http://schemas.openxmlformats.org/drawingml/2006/table">
            <a:tbl>
              <a:tblPr>
                <a:noFill/>
                <a:tableStyleId>{89BA9B87-31E1-4E58-B046-225C6A7A1261}</a:tableStyleId>
              </a:tblPr>
              <a:tblGrid>
                <a:gridCol w="409700"/>
                <a:gridCol w="976550"/>
                <a:gridCol w="4192450"/>
                <a:gridCol w="2798075"/>
              </a:tblGrid>
              <a:tr h="13902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STT</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Tên các bước</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Movan ISO</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Các phần mềm CRM/ERP/EMS.. hiện có</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27475">
                <a:tc>
                  <a:txBody>
                    <a:bodyPr/>
                    <a:lstStyle/>
                    <a:p>
                      <a:pPr indent="0" lvl="0" marL="0" marR="0" rtl="0" algn="ctr">
                        <a:lnSpc>
                          <a:spcPct val="115000"/>
                        </a:lnSpc>
                        <a:spcBef>
                          <a:spcPts val="0"/>
                        </a:spcBef>
                        <a:spcAft>
                          <a:spcPts val="0"/>
                        </a:spcAft>
                        <a:buClr>
                          <a:srgbClr val="000000"/>
                        </a:buClr>
                        <a:buSzPts val="800"/>
                        <a:buFont typeface="Arial"/>
                        <a:buNone/>
                      </a:pPr>
                      <a:r>
                        <a:rPr b="1" lang="vi" sz="800" u="none" cap="none" strike="noStrike"/>
                        <a:t>6</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Vận hành &amp; bảo trì</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Movan ISO được cung cấp dưới dạng SaaS, thu duy nhất một phí thuê bao, không có chi phí ẩn. Chúng tôi thực hiện quản lý tập trung cho hàng nghìn người sử dụng cùng lúc, sử dụng hạ tầng điện toán đám mây hiệu suất cao. Chúng tôi có ngân sách và nhân sự để đảm nhận trọn gói vấn đề vận hành, bảo trì, bảo mật, backup dữ liệu, cập nhật phần mềm.. mà không tính thêm bất chi phí.</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Doanh nghiệp tiết kiệm được rất nhiều tiền và thời gian, để tập trung vào nghiệp vụ kinh doanh chính của mình</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Khách hàng tự thuê các nhân viên để triển khai hoặc vận hành hoặc thuê đơn vị khác làm.</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Mất một công quản lý về kỹ thuật phần mềm/CNTT mà công ty của bạn không chuyên/không có kinh nghiệm.</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Rất nhiều chi phí ẩn và rủi ro.</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20850">
                <a:tc>
                  <a:txBody>
                    <a:bodyPr/>
                    <a:lstStyle/>
                    <a:p>
                      <a:pPr indent="0" lvl="0" marL="0" marR="0" rtl="0" algn="ctr">
                        <a:lnSpc>
                          <a:spcPct val="115000"/>
                        </a:lnSpc>
                        <a:spcBef>
                          <a:spcPts val="0"/>
                        </a:spcBef>
                        <a:spcAft>
                          <a:spcPts val="0"/>
                        </a:spcAft>
                        <a:buClr>
                          <a:srgbClr val="000000"/>
                        </a:buClr>
                        <a:buSzPts val="800"/>
                        <a:buFont typeface="Arial"/>
                        <a:buNone/>
                      </a:pPr>
                      <a:r>
                        <a:rPr lang="vi" sz="800" u="none" cap="none" strike="noStrike"/>
                        <a:t>7</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Mở rộng quy mô, thay đổi quy trình, nghiệp vụ ..</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Movan ISO được thiết kế với tư duy linh hoạt và mềm dẻo ngay từ đầu.</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Chúng tôi với hệ thống kéo thả các khối theo tiêu chuẩn mở quốc tế, đi cùng với việc mở sẵn cổng kết nối an toàn với hơn 300 tiêu chuẩn kết nối mở của thế giới. Movan ISO hoàn toàn đáp ứng được việc thay đổi về quy mô, nghiệp vụ, quy trình, máy móc, công nghệ trong tương lai của doanh nghiệp/tổ chức của bạn. Khi thay đổi bạn chỉ cần kéo thả các khối dễ dàng như ý muốn.</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Khi dùng bản SaaS, quý khách không phải chi bất kỳ khoản tiền nào khác, mọi việc để Movan lo như việc cập nhật phần mềm, công nghệ, hạ tầng..</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Các phần mềm nghiệp vụ được thiết kế với tu duy đóng và yêu cầu khách hàng phải chi thêm tiền cho bất kỳ thay đổi nào đến từ phía khách hàng hay kể cả từ từ phía công nghệ (ví dụ thay phần cứng, thay phần mềm hệ điều hành)</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Bạn phải chi thêm rất nhiều tiền và thời gian chờ đợi để họ lập trình thêm và sửa đổi phần mềm của bạn cho phù hợp với sự thay đổi.</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71275">
                <a:tc>
                  <a:txBody>
                    <a:bodyPr/>
                    <a:lstStyle/>
                    <a:p>
                      <a:pPr indent="0" lvl="0" marL="0" marR="0" rtl="0" algn="ctr">
                        <a:lnSpc>
                          <a:spcPct val="115000"/>
                        </a:lnSpc>
                        <a:spcBef>
                          <a:spcPts val="0"/>
                        </a:spcBef>
                        <a:spcAft>
                          <a:spcPts val="0"/>
                        </a:spcAft>
                        <a:buClr>
                          <a:srgbClr val="000000"/>
                        </a:buClr>
                        <a:buSzPts val="800"/>
                        <a:buFont typeface="Arial"/>
                        <a:buNone/>
                      </a:pPr>
                      <a:r>
                        <a:rPr lang="vi" sz="800" u="none" cap="none" strike="noStrike"/>
                        <a:t>8</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So sánh về giá thành</a:t>
                      </a:r>
                      <a:endParaRPr b="1"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Với sứ mệnh giúp doanh nghiệp của khách hàng giàu có hơn, Movan ISO được thiết kế với mục tiêu mang lại cho khách hàng giải pháp tốt nhất về công nghệ, chi phí hợp lý nhất để triển khai. Chính vì vậy chúng tôi lựa chọn phân phối phần mềm dưới dạng cho thuê phần mềm SaaS, quản lý tập trung giúp giảm chi phí vận hành, bảo trì, bảo mật, backup..</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Đi đôi với đó là tính linh hoạt của công cụ kéo và thả quy trình nghiệp vụ giúp tiết kiệm rất nhiều thời gian, tiền bạc cũng như nhân lực để số hóa quy trình/dữ liệu của khách hàng.</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Mọi chi phí đã được chúng tối ưu để cung cấp cho các bạn dịch vụ cao cấp với giá tốt nhất. Cam kết minh bạch về chi phí, mọi thứ có thể đo lường và ước lượng ngay từ đầu, không có chi phí ẩn.</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vi" sz="800" u="none" cap="none" strike="noStrike"/>
                        <a:t>- Việc sửa đổi một ngôi nhà đã hoàn thiện mất rất nhiều thời gian và tiền bạc, ít có phần mềm nghiệp vụ nào mà phù hợp ngay với doanh nghiệp. Mất công chờ lập trình viên họ thay đổi các modules cho phù hợp với mình, rồi lại phải tổ chức đào tạo học phần mềm lại.</a:t>
                      </a:r>
                      <a:endParaRPr sz="800" u="none" cap="none" strike="noStrike"/>
                    </a:p>
                    <a:p>
                      <a:pPr indent="0" lvl="0" marL="0" marR="0" rtl="0" algn="just">
                        <a:lnSpc>
                          <a:spcPct val="115000"/>
                        </a:lnSpc>
                        <a:spcBef>
                          <a:spcPts val="0"/>
                        </a:spcBef>
                        <a:spcAft>
                          <a:spcPts val="0"/>
                        </a:spcAft>
                        <a:buClr>
                          <a:srgbClr val="000000"/>
                        </a:buClr>
                        <a:buSzPts val="800"/>
                        <a:buFont typeface="Arial"/>
                        <a:buNone/>
                      </a:pPr>
                      <a:r>
                        <a:rPr lang="vi" sz="800" u="none" cap="none" strike="noStrike"/>
                        <a:t>- Việc triển khai thì cũng khá đa dạng. Các công ty phần mềm khi muốn giảm giá thành thường dấu đi các chi phí ẩn bằng cách kêu khách hàng mua phần mềm trả một lần, rồi cài đặt trên máy tính của công ty khách hàng(nói rằng như vậy cho an toàn và bảo mật),.. nhưng thực tế sau khi sử dụng phát sinh rất nhiều chi phí ẩn: phí sửa phần mềm, phí cập nhật phần mềm, phí nhân viên hỗ trợ, phí phần cứng máy chủ bị hỏng(do khách không có kinh nghiệm vận hành, phòng data không đủ chuẩn), phí thuê nhân sự IT để vận hành..</a:t>
                      </a:r>
                      <a:endParaRPr sz="8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005" name="Google Shape;1005;p91"/>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số hóa quy trình bằng Movan ISO và các giải pháp quản trị khác(tiếp theo)</a:t>
            </a:r>
            <a:endParaRPr b="0" i="0" sz="1100" u="none" cap="none" strike="noStrike">
              <a:solidFill>
                <a:srgbClr val="434343"/>
              </a:solidFill>
              <a:latin typeface="Arial"/>
              <a:ea typeface="Arial"/>
              <a:cs typeface="Arial"/>
              <a:sym typeface="Arial"/>
            </a:endParaRPr>
          </a:p>
        </p:txBody>
      </p:sp>
      <p:pic>
        <p:nvPicPr>
          <p:cNvPr id="1006" name="Google Shape;1006;p91"/>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9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1012" name="Google Shape;1012;p92"/>
          <p:cNvGraphicFramePr/>
          <p:nvPr/>
        </p:nvGraphicFramePr>
        <p:xfrm>
          <a:off x="88425" y="554050"/>
          <a:ext cx="3000000" cy="3000000"/>
        </p:xfrm>
        <a:graphic>
          <a:graphicData uri="http://schemas.openxmlformats.org/drawingml/2006/table">
            <a:tbl>
              <a:tblPr>
                <a:noFill/>
                <a:tableStyleId>{89BA9B87-31E1-4E58-B046-225C6A7A1261}</a:tableStyleId>
              </a:tblPr>
              <a:tblGrid>
                <a:gridCol w="257150"/>
                <a:gridCol w="885825"/>
                <a:gridCol w="41910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281650"/>
              </a:tblGrid>
              <a:tr h="100000">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STT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Title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Movan ISO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Activiti</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Bizagi BPM Suite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HP Process Automation</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IBM BPM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Oracle BPM Suite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Sketch Miner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Visio Modeler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Camunda</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Cardanit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Eclipse BPMN2 Modeler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Enterprise Architect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Flowable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jBPM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LucidChart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Microsoft Visio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Signavio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TIBCO ActiveMatrix</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Yaoqiang BPMN Editor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4786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Creator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b="1" lang="vi" sz="800" u="none" cap="none" strike="noStrike"/>
                        <a:t>Movan JSC</a:t>
                      </a:r>
                      <a:endParaRPr b="1"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Alfresco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Bizagi</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HP</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IBM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Oracle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Cesare Pautasso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Trisotech</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Camunda</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Camunda</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ESTECO SpA</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Eclipse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Sparx</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Flowable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Red Hat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Lucid</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Microsoft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Signavio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TIBCO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史耀强</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120097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2</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Platform/OS</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or On-premise (Windows, Linux) server)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Windows, Linux</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Windows</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Java / Windows</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eclipse based tool</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Oracle Fusion Middleware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Browser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Windows</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Cross-platform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Cross-platform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Cross-platform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Windows, Linux,Mac</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Windows, Linux, Mac</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Cross-platform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Cross-platform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Windows</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Cloud or On-premise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Linux, Windows</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Windows,Linux, Mac</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30090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3</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Version</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4</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DMN support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5303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5</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Excel functions support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800"/>
                        <a:buFont typeface="Arial"/>
                        <a:buNone/>
                      </a:pPr>
                      <a:r>
                        <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6</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Docx support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3"/>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7</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PDF support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4"/>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8</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RestAPI</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5"/>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6"/>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7"/>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8"/>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9"/>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0"/>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bl>
          </a:graphicData>
        </a:graphic>
      </p:graphicFrame>
      <p:sp>
        <p:nvSpPr>
          <p:cNvPr id="1013" name="Google Shape;1013;p92"/>
          <p:cNvSpPr txBox="1"/>
          <p:nvPr>
            <p:ph idx="12" type="sldNum"/>
          </p:nvPr>
        </p:nvSpPr>
        <p:spPr>
          <a:xfrm>
            <a:off x="8556784" y="48260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014" name="Google Shape;1014;p92"/>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Movan ISO với các phần mềm BPMN khác</a:t>
            </a:r>
            <a:endParaRPr b="0" i="0" sz="1100" u="none" cap="none" strike="noStrike">
              <a:solidFill>
                <a:srgbClr val="434343"/>
              </a:solidFill>
              <a:latin typeface="Arial"/>
              <a:ea typeface="Arial"/>
              <a:cs typeface="Arial"/>
              <a:sym typeface="Arial"/>
            </a:endParaRPr>
          </a:p>
        </p:txBody>
      </p:sp>
      <p:pic>
        <p:nvPicPr>
          <p:cNvPr id="1015" name="Google Shape;1015;p92"/>
          <p:cNvPicPr preferRelativeResize="0"/>
          <p:nvPr/>
        </p:nvPicPr>
        <p:blipFill rotWithShape="1">
          <a:blip r:embed="rId11">
            <a:alphaModFix/>
          </a:blip>
          <a:srcRect b="0" l="0" r="0" t="0"/>
          <a:stretch/>
        </p:blipFill>
        <p:spPr>
          <a:xfrm>
            <a:off x="8344750" y="8005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p:txBody>
      </p:sp>
      <p:sp>
        <p:nvSpPr>
          <p:cNvPr id="123" name="Google Shape;123;p21"/>
          <p:cNvSpPr txBox="1"/>
          <p:nvPr/>
        </p:nvSpPr>
        <p:spPr>
          <a:xfrm>
            <a:off x="359450" y="580975"/>
            <a:ext cx="85569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26F21"/>
              </a:solidFill>
            </a:endParaRPr>
          </a:p>
          <a:p>
            <a:pPr indent="0" lvl="0" marL="0" rtl="0" algn="just">
              <a:spcBef>
                <a:spcPts val="600"/>
              </a:spcBef>
              <a:spcAft>
                <a:spcPts val="0"/>
              </a:spcAft>
              <a:buNone/>
            </a:pPr>
            <a:r>
              <a:rPr lang="vi">
                <a:solidFill>
                  <a:srgbClr val="F26F21"/>
                </a:solidFill>
              </a:rPr>
              <a:t>2.1.2.4 Tại sao mã thấp lại quan trọng?</a:t>
            </a:r>
            <a:endParaRPr>
              <a:solidFill>
                <a:srgbClr val="F26F21"/>
              </a:solidFill>
            </a:endParaRPr>
          </a:p>
          <a:p>
            <a:pPr indent="-317500" lvl="0" marL="457200" rtl="0" algn="just">
              <a:spcBef>
                <a:spcPts val="600"/>
              </a:spcBef>
              <a:spcAft>
                <a:spcPts val="0"/>
              </a:spcAft>
              <a:buClr>
                <a:schemeClr val="accent1"/>
              </a:buClr>
              <a:buSzPts val="1400"/>
              <a:buChar char="➢"/>
            </a:pPr>
            <a:r>
              <a:rPr lang="vi">
                <a:solidFill>
                  <a:schemeClr val="dk1"/>
                </a:solidFill>
              </a:rPr>
              <a:t>Tăng tốc chuyển đổi kỹ thuật số là lý do hàng đầu mà hầu hết các nhà lãnh đạo CNTT chọn một nền tảng mã thấp, với 69% tập trung vào hoàn thành công việc chuyển đổi kỹ thuật số. ( OutSystems )</a:t>
            </a:r>
            <a:endParaRPr>
              <a:solidFill>
                <a:schemeClr val="dk1"/>
              </a:solidFill>
            </a:endParaRPr>
          </a:p>
          <a:p>
            <a:pPr indent="-317500" lvl="0" marL="457200" rtl="0" algn="just">
              <a:spcBef>
                <a:spcPts val="0"/>
              </a:spcBef>
              <a:spcAft>
                <a:spcPts val="0"/>
              </a:spcAft>
              <a:buClr>
                <a:schemeClr val="accent1"/>
              </a:buClr>
              <a:buSzPts val="1400"/>
              <a:buChar char="➢"/>
            </a:pPr>
            <a:r>
              <a:rPr lang="vi">
                <a:solidFill>
                  <a:schemeClr val="dk1"/>
                </a:solidFill>
              </a:rPr>
              <a:t>Phát triển ứng dụng mã thấp</a:t>
            </a:r>
            <a:endParaRPr>
              <a:solidFill>
                <a:schemeClr val="dk1"/>
              </a:solidFill>
            </a:endParaRPr>
          </a:p>
          <a:p>
            <a:pPr indent="-317500" lvl="0" marL="457200" rtl="0" algn="just">
              <a:spcBef>
                <a:spcPts val="0"/>
              </a:spcBef>
              <a:spcAft>
                <a:spcPts val="0"/>
              </a:spcAft>
              <a:buClr>
                <a:schemeClr val="accent1"/>
              </a:buClr>
              <a:buSzPts val="1400"/>
              <a:buChar char="➢"/>
            </a:pPr>
            <a:r>
              <a:rPr lang="vi">
                <a:solidFill>
                  <a:schemeClr val="dk1"/>
                </a:solidFill>
              </a:rPr>
              <a:t>CNTT là lĩnh vực lớn thứ hai để các doanh nghiệp giải quyết khoảng cách kỹ năng tiềm ẩn sau khoa học dữ liệu. ( Mckinsey )</a:t>
            </a:r>
            <a:endParaRPr>
              <a:solidFill>
                <a:schemeClr val="dk1"/>
              </a:solidFill>
            </a:endParaRPr>
          </a:p>
          <a:p>
            <a:pPr indent="-317500" lvl="0" marL="457200" rtl="0" algn="just">
              <a:spcBef>
                <a:spcPts val="0"/>
              </a:spcBef>
              <a:spcAft>
                <a:spcPts val="0"/>
              </a:spcAft>
              <a:buClr>
                <a:schemeClr val="accent1"/>
              </a:buClr>
              <a:buSzPts val="1400"/>
              <a:buChar char="➢"/>
            </a:pPr>
            <a:r>
              <a:rPr lang="vi">
                <a:solidFill>
                  <a:schemeClr val="dk1"/>
                </a:solidFill>
              </a:rPr>
              <a:t>Mức lương trung bình của nhà phát triển phần mềm vào năm 2020 là hơn 100 nghìn đô la một năm ở Mỹ. Mặc dù các giải pháp không mã không thay thế hoàn toàn một nhà phát triển về mặt chức năng, nhưng chúng giúp các nhà phát triển tập trung vào các dự án khó hơn và chi phí thấp hơn đáng kể so với việc thuê một nhà phát triển mới. ( Tin tức Hoa Kỳ )</a:t>
            </a:r>
            <a:endParaRPr>
              <a:solidFill>
                <a:schemeClr val="dk1"/>
              </a:solidFill>
            </a:endParaRPr>
          </a:p>
          <a:p>
            <a:pPr indent="-317500" lvl="0" marL="457200" rtl="0" algn="just">
              <a:spcBef>
                <a:spcPts val="0"/>
              </a:spcBef>
              <a:spcAft>
                <a:spcPts val="0"/>
              </a:spcAft>
              <a:buClr>
                <a:schemeClr val="accent1"/>
              </a:buClr>
              <a:buSzPts val="1400"/>
              <a:buChar char="➢"/>
            </a:pPr>
            <a:r>
              <a:rPr lang="vi">
                <a:solidFill>
                  <a:schemeClr val="dk1"/>
                </a:solidFill>
              </a:rPr>
              <a:t>82% các công ty nói rằng việc phát triển ứng dụng tùy chỉnh ngoài CNTT là rất quan trọng. ( 451 Nghiên cứu )</a:t>
            </a:r>
            <a:endParaRPr>
              <a:solidFill>
                <a:schemeClr val="dk1"/>
              </a:solidFill>
            </a:endParaRPr>
          </a:p>
          <a:p>
            <a:pPr indent="-317500" lvl="0" marL="457200" rtl="0" algn="just">
              <a:spcBef>
                <a:spcPts val="0"/>
              </a:spcBef>
              <a:spcAft>
                <a:spcPts val="0"/>
              </a:spcAft>
              <a:buClr>
                <a:schemeClr val="accent1"/>
              </a:buClr>
              <a:buSzPts val="1400"/>
              <a:buChar char="➢"/>
            </a:pPr>
            <a:r>
              <a:rPr lang="vi">
                <a:solidFill>
                  <a:schemeClr val="dk1"/>
                </a:solidFill>
              </a:rPr>
              <a:t>Từ năm 2018 - 2023, hơn 500 triệu ứng dụng sẽ được tạo. Đó là nhiều hơn 40 năm trước đó cộng lại. ( IDC )</a:t>
            </a:r>
            <a:endParaRPr>
              <a:solidFill>
                <a:schemeClr val="dk1"/>
              </a:solidFill>
            </a:endParaRPr>
          </a:p>
          <a:p>
            <a:pPr indent="-317500" lvl="0" marL="457200" rtl="0" algn="just">
              <a:spcBef>
                <a:spcPts val="0"/>
              </a:spcBef>
              <a:spcAft>
                <a:spcPts val="0"/>
              </a:spcAft>
              <a:buClr>
                <a:schemeClr val="accent1"/>
              </a:buClr>
              <a:buSzPts val="1400"/>
              <a:buChar char="➢"/>
            </a:pPr>
            <a:r>
              <a:rPr lang="vi">
                <a:solidFill>
                  <a:schemeClr val="dk1"/>
                </a:solidFill>
              </a:rPr>
              <a:t>Các nhà cung cấp thường xuyên quảng cáo tính linh hoạt như một lợi ích của các nền tảng mã thấp. Ví dụ, Argos Labs cho phép người dùng kết nối ứng dụng với nhiều sản phẩm AI / ML . Điều này cho phép các công ty dễ dàng chuyển đổi các nhà cung cấp dịch vụ AI / ML.</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24" name="Google Shape;124;p21"/>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9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1021" name="Google Shape;1021;p93"/>
          <p:cNvGraphicFramePr/>
          <p:nvPr/>
        </p:nvGraphicFramePr>
        <p:xfrm>
          <a:off x="88425" y="554050"/>
          <a:ext cx="3000000" cy="3000000"/>
        </p:xfrm>
        <a:graphic>
          <a:graphicData uri="http://schemas.openxmlformats.org/drawingml/2006/table">
            <a:tbl>
              <a:tblPr>
                <a:noFill/>
                <a:tableStyleId>{89BA9B87-31E1-4E58-B046-225C6A7A1261}</a:tableStyleId>
              </a:tblPr>
              <a:tblGrid>
                <a:gridCol w="257150"/>
                <a:gridCol w="885825"/>
                <a:gridCol w="41910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281650"/>
              </a:tblGrid>
              <a:tr h="100000">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STT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Title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Movan ISO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Activiti</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Bizagi BPM Suite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HP Process Automation</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IBM BPM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Oracle BPM Suite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Sketch Miner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Visio Modeler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Camunda</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Cardanit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Eclipse BPMN2 Modeler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Enterprise Architect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Flowable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jBPM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LucidChart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Microsoft Visio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Signavio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TIBCO ActiveMatrix</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Yaoqiang BPMN Editor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9</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iOTs support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3"/>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Mobiles App</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4"/>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5"/>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3657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11</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Multi languages</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6"/>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7"/>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8"/>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657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12</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Oracle DB support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9"/>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0"/>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1"/>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2"/>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3657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13</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Automation Engine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3"/>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4"/>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5"/>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6"/>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7"/>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8"/>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9"/>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657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14</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SAP HANA support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20"/>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3657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15</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Mulesoft integration</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21"/>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5303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16</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Apache Camel integration</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22"/>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23"/>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24"/>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3657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17</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MQTT protocol</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25"/>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23125">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18</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Kubernetes container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26"/>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bl>
          </a:graphicData>
        </a:graphic>
      </p:graphicFrame>
      <p:sp>
        <p:nvSpPr>
          <p:cNvPr id="1022" name="Google Shape;1022;p9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023" name="Google Shape;1023;p93"/>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Movan ISO với các phần mềm BPMN khác</a:t>
            </a:r>
            <a:endParaRPr b="0" i="0" sz="1100" u="none" cap="none" strike="noStrike">
              <a:solidFill>
                <a:srgbClr val="434343"/>
              </a:solidFill>
              <a:latin typeface="Arial"/>
              <a:ea typeface="Arial"/>
              <a:cs typeface="Arial"/>
              <a:sym typeface="Arial"/>
            </a:endParaRPr>
          </a:p>
        </p:txBody>
      </p:sp>
      <p:pic>
        <p:nvPicPr>
          <p:cNvPr id="1024" name="Google Shape;1024;p93"/>
          <p:cNvPicPr preferRelativeResize="0"/>
          <p:nvPr/>
        </p:nvPicPr>
        <p:blipFill rotWithShape="1">
          <a:blip r:embed="rId27">
            <a:alphaModFix/>
          </a:blip>
          <a:srcRect b="0" l="0" r="0" t="0"/>
          <a:stretch/>
        </p:blipFill>
        <p:spPr>
          <a:xfrm>
            <a:off x="8270775" y="80050"/>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9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graphicFrame>
        <p:nvGraphicFramePr>
          <p:cNvPr id="1030" name="Google Shape;1030;p94"/>
          <p:cNvGraphicFramePr/>
          <p:nvPr/>
        </p:nvGraphicFramePr>
        <p:xfrm>
          <a:off x="88425" y="554050"/>
          <a:ext cx="3000000" cy="3000000"/>
        </p:xfrm>
        <a:graphic>
          <a:graphicData uri="http://schemas.openxmlformats.org/drawingml/2006/table">
            <a:tbl>
              <a:tblPr>
                <a:noFill/>
                <a:tableStyleId>{89BA9B87-31E1-4E58-B046-225C6A7A1261}</a:tableStyleId>
              </a:tblPr>
              <a:tblGrid>
                <a:gridCol w="257150"/>
                <a:gridCol w="885825"/>
                <a:gridCol w="41910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400050"/>
                <a:gridCol w="281650"/>
              </a:tblGrid>
              <a:tr h="100000">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STT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Title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Movan ISO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Activiti</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Bizagi BPM Suite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HP Process Automation</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IBM BPM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Oracle BPM Suite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Sketch Miner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 Visio Modeler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bpmn.io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Camunda</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Cardanit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Eclipse BPMN2 Modeler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Enterprise Architect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Flowable</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jBPM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LucidChart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Microsoft Visio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Signavio</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TIBCO ActiveMatrix</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Yaoqiang BPMN Editor</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19</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ActiveMQ</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3"/>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20</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Kafka</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4"/>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21</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Rabbi</a:t>
                      </a:r>
                      <a:r>
                        <a:rPr lang="vi" sz="800"/>
                        <a:t>TQM</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5"/>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22</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PostgreSQL</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6"/>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7"/>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8"/>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23</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PostgREST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9"/>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01150">
                <a:tc>
                  <a:txBody>
                    <a:bodyPr/>
                    <a:lstStyle/>
                    <a:p>
                      <a:pPr indent="0" lvl="0" marL="0" marR="0" rtl="0" algn="r">
                        <a:lnSpc>
                          <a:spcPct val="115000"/>
                        </a:lnSpc>
                        <a:spcBef>
                          <a:spcPts val="0"/>
                        </a:spcBef>
                        <a:spcAft>
                          <a:spcPts val="0"/>
                        </a:spcAft>
                        <a:buClr>
                          <a:srgbClr val="000000"/>
                        </a:buClr>
                        <a:buSzPts val="800"/>
                        <a:buFont typeface="Arial"/>
                        <a:buNone/>
                      </a:pPr>
                      <a:r>
                        <a:rPr lang="vi" sz="800" u="none" cap="none" strike="noStrike"/>
                        <a:t>24</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SaaS cloud</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0"/>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1"/>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solidFill>
                            <a:schemeClr val="hlink"/>
                          </a:solidFill>
                          <a:uFill>
                            <a:noFill/>
                          </a:uFill>
                          <a:hlinkClick r:id="rId12"/>
                        </a:rPr>
                        <a:t>✔️</a:t>
                      </a:r>
                      <a:endParaRPr sz="800" u="none" cap="none" strike="noStrike">
                        <a:solidFill>
                          <a:schemeClr val="hlink"/>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c>
                  <a:txBody>
                    <a:bodyPr/>
                    <a:lstStyle/>
                    <a:p>
                      <a:pPr indent="0" lvl="0" marL="0" marR="0" rtl="0" algn="l">
                        <a:lnSpc>
                          <a:spcPct val="115000"/>
                        </a:lnSpc>
                        <a:spcBef>
                          <a:spcPts val="0"/>
                        </a:spcBef>
                        <a:spcAft>
                          <a:spcPts val="0"/>
                        </a:spcAft>
                        <a:buClr>
                          <a:srgbClr val="000000"/>
                        </a:buClr>
                        <a:buSzPts val="800"/>
                        <a:buFont typeface="Arial"/>
                        <a:buNone/>
                      </a:pPr>
                      <a:r>
                        <a:rPr lang="vi" sz="800" u="none" cap="none" strike="noStrike"/>
                        <a:t>❌</a:t>
                      </a:r>
                      <a:endParaRPr sz="800" u="none" cap="none" strike="noStrike"/>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BEFF1"/>
                    </a:solidFill>
                  </a:tcPr>
                </a:tc>
              </a:tr>
            </a:tbl>
          </a:graphicData>
        </a:graphic>
      </p:graphicFrame>
      <p:sp>
        <p:nvSpPr>
          <p:cNvPr id="1031" name="Google Shape;1031;p94"/>
          <p:cNvSpPr txBox="1"/>
          <p:nvPr/>
        </p:nvSpPr>
        <p:spPr>
          <a:xfrm>
            <a:off x="133350" y="0"/>
            <a:ext cx="8771400" cy="338700"/>
          </a:xfrm>
          <a:prstGeom prst="rect">
            <a:avLst/>
          </a:prstGeom>
          <a:noFill/>
          <a:ln>
            <a:noFill/>
          </a:ln>
        </p:spPr>
        <p:txBody>
          <a:bodyPr anchorCtr="0" anchor="t" bIns="91425" lIns="91425" spcFirstLastPara="1" rIns="91425" wrap="square" tIns="91425">
            <a:noAutofit/>
          </a:bodyPr>
          <a:lstStyle/>
          <a:p>
            <a:pPr indent="0" lvl="0" marL="0" marR="12700" rtl="0" algn="l">
              <a:lnSpc>
                <a:spcPct val="100000"/>
              </a:lnSpc>
              <a:spcBef>
                <a:spcPts val="0"/>
              </a:spcBef>
              <a:spcAft>
                <a:spcPts val="0"/>
              </a:spcAft>
              <a:buClr>
                <a:srgbClr val="000000"/>
              </a:buClr>
              <a:buSzPts val="2500"/>
              <a:buFont typeface="Arial"/>
              <a:buNone/>
            </a:pPr>
            <a:r>
              <a:rPr b="1" lang="vi">
                <a:solidFill>
                  <a:srgbClr val="F26F21"/>
                </a:solidFill>
                <a:latin typeface="Roboto"/>
                <a:ea typeface="Roboto"/>
                <a:cs typeface="Roboto"/>
                <a:sym typeface="Roboto"/>
              </a:rPr>
              <a:t>So sánh Movan ISO với các phần mềm BPMN khác</a:t>
            </a:r>
            <a:endParaRPr b="0" i="0" sz="1100" u="none" cap="none" strike="noStrike">
              <a:solidFill>
                <a:srgbClr val="434343"/>
              </a:solidFill>
              <a:latin typeface="Arial"/>
              <a:ea typeface="Arial"/>
              <a:cs typeface="Arial"/>
              <a:sym typeface="Arial"/>
            </a:endParaRPr>
          </a:p>
        </p:txBody>
      </p:sp>
      <p:pic>
        <p:nvPicPr>
          <p:cNvPr id="1032" name="Google Shape;1032;p94"/>
          <p:cNvPicPr preferRelativeResize="0"/>
          <p:nvPr/>
        </p:nvPicPr>
        <p:blipFill rotWithShape="1">
          <a:blip r:embed="rId1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9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039" name="Google Shape;1039;p95"/>
          <p:cNvSpPr txBox="1"/>
          <p:nvPr/>
        </p:nvSpPr>
        <p:spPr>
          <a:xfrm>
            <a:off x="193800" y="71600"/>
            <a:ext cx="8874000" cy="482400"/>
          </a:xfrm>
          <a:prstGeom prst="rect">
            <a:avLst/>
          </a:prstGeom>
          <a:noFill/>
          <a:ln>
            <a:noFill/>
          </a:ln>
        </p:spPr>
        <p:txBody>
          <a:bodyPr anchorCtr="0" anchor="t" bIns="91425" lIns="91425" spcFirstLastPara="1" rIns="91425" wrap="square" tIns="91425">
            <a:noAutofit/>
          </a:bodyPr>
          <a:lstStyle/>
          <a:p>
            <a:pPr indent="0" lvl="0" marL="0" marR="12700" rtl="0" algn="l">
              <a:spcBef>
                <a:spcPts val="0"/>
              </a:spcBef>
              <a:spcAft>
                <a:spcPts val="0"/>
              </a:spcAft>
              <a:buClr>
                <a:schemeClr val="dk1"/>
              </a:buClr>
              <a:buSzPts val="2500"/>
              <a:buFont typeface="Arial"/>
              <a:buNone/>
            </a:pPr>
            <a:r>
              <a:rPr b="1" lang="vi" sz="2500">
                <a:solidFill>
                  <a:srgbClr val="F26F21"/>
                </a:solidFill>
                <a:latin typeface="Roboto"/>
                <a:ea typeface="Roboto"/>
                <a:cs typeface="Roboto"/>
                <a:sym typeface="Roboto"/>
              </a:rPr>
              <a:t>Triển khai Chuyển đổi số với Movan ISO</a:t>
            </a:r>
            <a:endParaRPr b="1" sz="2500">
              <a:solidFill>
                <a:srgbClr val="F26F21"/>
              </a:solidFill>
              <a:latin typeface="Roboto"/>
              <a:ea typeface="Roboto"/>
              <a:cs typeface="Roboto"/>
              <a:sym typeface="Roboto"/>
            </a:endParaRPr>
          </a:p>
          <a:p>
            <a:pPr indent="0" lvl="0" marL="0" marR="12700" rtl="0" algn="l">
              <a:lnSpc>
                <a:spcPct val="100000"/>
              </a:lnSpc>
              <a:spcBef>
                <a:spcPts val="0"/>
              </a:spcBef>
              <a:spcAft>
                <a:spcPts val="0"/>
              </a:spcAft>
              <a:buClr>
                <a:srgbClr val="000000"/>
              </a:buClr>
              <a:buSzPts val="2500"/>
              <a:buFont typeface="Arial"/>
              <a:buNone/>
            </a:pPr>
            <a:r>
              <a:t/>
            </a:r>
            <a:endParaRPr b="1" sz="2500">
              <a:solidFill>
                <a:srgbClr val="F26F21"/>
              </a:solidFill>
              <a:latin typeface="Roboto"/>
              <a:ea typeface="Roboto"/>
              <a:cs typeface="Roboto"/>
              <a:sym typeface="Roboto"/>
            </a:endParaRPr>
          </a:p>
        </p:txBody>
      </p:sp>
      <p:graphicFrame>
        <p:nvGraphicFramePr>
          <p:cNvPr id="1040" name="Google Shape;1040;p95"/>
          <p:cNvGraphicFramePr/>
          <p:nvPr/>
        </p:nvGraphicFramePr>
        <p:xfrm>
          <a:off x="269875" y="628750"/>
          <a:ext cx="3000000" cy="3000000"/>
        </p:xfrm>
        <a:graphic>
          <a:graphicData uri="http://schemas.openxmlformats.org/drawingml/2006/table">
            <a:tbl>
              <a:tblPr>
                <a:noFill/>
                <a:tableStyleId>{89BA9B87-31E1-4E58-B046-225C6A7A1261}</a:tableStyleId>
              </a:tblPr>
              <a:tblGrid>
                <a:gridCol w="447275"/>
                <a:gridCol w="1837950"/>
                <a:gridCol w="6265050"/>
              </a:tblGrid>
              <a:tr h="254125">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STT</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Tên các bước</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Ghi chú Số hóa/tự động hóa quy trình bằng Movan ISO</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275">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0</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b="1" lang="vi" sz="1300" u="none" cap="none" strike="noStrike"/>
                        <a:t>Thiết lập/khai báo thông tin</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vi" sz="1300" u="none" cap="none" strike="noStrike"/>
                        <a:t>Nếu khách hàng sử dụng server riêng thì sẽ mất thời gian từ 1 -2 ngày cài đặt. Nếu khách hàng sử dụng bản SaaS triển khai trên đám mây thì chỉ cần khai báo các thông tin để cài đặt cho doanh nghiệp, tuỳ thuộc số lượng nhân sự của khách hàng.</a:t>
                      </a:r>
                      <a:endParaRPr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35200">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1</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b="1" lang="vi" sz="1300" u="none" cap="none" strike="noStrike"/>
                        <a:t>Thu thập các yêu cầu</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vi" sz="1300" u="none" cap="none" strike="noStrike"/>
                        <a:t>Người Quản lý dự án(PM): Thu thập các yêu cầu số hóa của doanh nghiệp, lập dự án, phân bổ ngân sách, thời gian, bố trí nhân viên quy trình(BA). Rút ngắn thời gian lập dự án.</a:t>
                      </a:r>
                      <a:endParaRPr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01575">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2</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b="1" lang="vi" sz="1300" u="none" cap="none" strike="noStrike"/>
                        <a:t>Phân tích Nghiệp vụ Quy trình và hệ thống hạ tầng thông tin</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vi" sz="1300" u="none" cap="none" strike="noStrike"/>
                        <a:t>Nhân viên quy trình(BA): Phỏng vấn, thu thập thông tin về quy trình nghiệp vụ hiện tại, thực hiện số hóa bằng cách kéo thả các khối nghiệp vụ quy trình ngay trên giao diện Movan ISO ngay tại hiện trường, quy trình chạy được luôn, không cần chờ lập trình/coding, không cần lựa chọn công nghệ/kỹ thuật phức tạp.</a:t>
                      </a:r>
                      <a:endParaRPr sz="1300" u="none" cap="none" strike="noStrike"/>
                    </a:p>
                    <a:p>
                      <a:pPr indent="0" lvl="0" marL="0" marR="0" rtl="0" algn="l">
                        <a:lnSpc>
                          <a:spcPct val="115000"/>
                        </a:lnSpc>
                        <a:spcBef>
                          <a:spcPts val="0"/>
                        </a:spcBef>
                        <a:spcAft>
                          <a:spcPts val="0"/>
                        </a:spcAft>
                        <a:buClr>
                          <a:srgbClr val="000000"/>
                        </a:buClr>
                        <a:buSzPts val="1300"/>
                        <a:buFont typeface="Arial"/>
                        <a:buNone/>
                      </a:pPr>
                      <a:r>
                        <a:rPr lang="vi" sz="1300" u="none" cap="none" strike="noStrike"/>
                        <a:t>Nhân viên BA cùng khách hàng thực hiện chạy thử quy trình ngay trong khi kéo quy trình trên Movan ISO, làm đâu chắc đấy, triển khai xuất bản quy trình vào thực tế ngay lập tức.</a:t>
                      </a:r>
                      <a:endParaRPr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89800">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3</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300"/>
                        <a:buFont typeface="Arial"/>
                        <a:buNone/>
                      </a:pPr>
                      <a:r>
                        <a:rPr b="1" lang="vi" sz="1300" u="none" cap="none" strike="noStrike"/>
                        <a:t>Đào tạo sử dụng phần mềm</a:t>
                      </a:r>
                      <a:endParaRPr b="1"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vi" sz="1300" u="none" cap="none" strike="noStrike"/>
                        <a:t>Trong 15- 20p nhân sự có thể </a:t>
                      </a:r>
                      <a:r>
                        <a:rPr lang="vi" sz="1300" u="none" cap="none" strike="noStrike">
                          <a:solidFill>
                            <a:schemeClr val="dk1"/>
                          </a:solidFill>
                          <a:highlight>
                            <a:schemeClr val="lt1"/>
                          </a:highlight>
                        </a:rPr>
                        <a:t>hiểu giao diện 3 cột menu/danh sách/chi tiết, áp dụng ngay và sử dụng dễ dàng  trên cả Máy tính và Điện thoại</a:t>
                      </a:r>
                      <a:endParaRPr sz="1300" u="none" cap="none" strike="noStrike">
                        <a:solidFill>
                          <a:schemeClr val="dk1"/>
                        </a:solidFill>
                        <a:highlight>
                          <a:schemeClr val="lt1"/>
                        </a:highlight>
                      </a:endParaRPr>
                    </a:p>
                    <a:p>
                      <a:pPr indent="0" lvl="0" marL="0" marR="0" rtl="0" algn="l">
                        <a:lnSpc>
                          <a:spcPct val="115000"/>
                        </a:lnSpc>
                        <a:spcBef>
                          <a:spcPts val="0"/>
                        </a:spcBef>
                        <a:spcAft>
                          <a:spcPts val="0"/>
                        </a:spcAft>
                        <a:buClr>
                          <a:srgbClr val="000000"/>
                        </a:buClr>
                        <a:buSzPts val="1300"/>
                        <a:buFont typeface="Arial"/>
                        <a:buNone/>
                      </a:pPr>
                      <a:r>
                        <a:t/>
                      </a:r>
                      <a:endParaRPr sz="1300" u="none" cap="none" strike="noStrike"/>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1041" name="Google Shape;1041;p95"/>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96"/>
          <p:cNvSpPr txBox="1"/>
          <p:nvPr>
            <p:ph type="title"/>
          </p:nvPr>
        </p:nvSpPr>
        <p:spPr>
          <a:xfrm>
            <a:off x="265300" y="100675"/>
            <a:ext cx="9188100" cy="594300"/>
          </a:xfrm>
          <a:prstGeom prst="rect">
            <a:avLst/>
          </a:prstGeom>
          <a:noFill/>
          <a:ln>
            <a:noFill/>
          </a:ln>
        </p:spPr>
        <p:txBody>
          <a:bodyPr anchorCtr="0" anchor="t" bIns="17150" lIns="34275" spcFirstLastPara="1" rIns="34275" wrap="square" tIns="17150">
            <a:noAutofit/>
          </a:bodyPr>
          <a:lstStyle/>
          <a:p>
            <a:pPr indent="0" lvl="0" marL="0" marR="12700" rtl="0" algn="l">
              <a:spcBef>
                <a:spcPts val="0"/>
              </a:spcBef>
              <a:spcAft>
                <a:spcPts val="0"/>
              </a:spcAft>
              <a:buSzPts val="2500"/>
              <a:buNone/>
            </a:pPr>
            <a:r>
              <a:rPr lang="vi" sz="2500">
                <a:solidFill>
                  <a:srgbClr val="F26F21"/>
                </a:solidFill>
                <a:latin typeface="Roboto"/>
                <a:ea typeface="Roboto"/>
                <a:cs typeface="Roboto"/>
                <a:sym typeface="Roboto"/>
              </a:rPr>
              <a:t>Triển khai Chuyển đổi số với Movan ISO(tiếp theo)</a:t>
            </a:r>
            <a:endParaRPr sz="2500">
              <a:solidFill>
                <a:srgbClr val="F26F21"/>
              </a:solidFill>
              <a:latin typeface="Roboto"/>
              <a:ea typeface="Roboto"/>
              <a:cs typeface="Roboto"/>
              <a:sym typeface="Roboto"/>
            </a:endParaRPr>
          </a:p>
        </p:txBody>
      </p:sp>
      <p:sp>
        <p:nvSpPr>
          <p:cNvPr id="1047" name="Google Shape;1047;p96"/>
          <p:cNvSpPr txBox="1"/>
          <p:nvPr/>
        </p:nvSpPr>
        <p:spPr>
          <a:xfrm>
            <a:off x="230900" y="953125"/>
            <a:ext cx="4528800" cy="3576000"/>
          </a:xfrm>
          <a:prstGeom prst="rect">
            <a:avLst/>
          </a:prstGeom>
          <a:noFill/>
          <a:ln>
            <a:noFill/>
          </a:ln>
        </p:spPr>
        <p:txBody>
          <a:bodyPr anchorCtr="0" anchor="ctr" bIns="34275" lIns="34275" spcFirstLastPara="1" rIns="34275" wrap="square" tIns="34275">
            <a:noAutofit/>
          </a:bodyPr>
          <a:lstStyle/>
          <a:p>
            <a:pPr indent="0" lvl="0" marL="89998" marR="0" rtl="0" algn="just">
              <a:lnSpc>
                <a:spcPct val="100000"/>
              </a:lnSpc>
              <a:spcBef>
                <a:spcPts val="0"/>
              </a:spcBef>
              <a:spcAft>
                <a:spcPts val="0"/>
              </a:spcAft>
              <a:buClr>
                <a:srgbClr val="000000"/>
              </a:buClr>
              <a:buSzPts val="1400"/>
              <a:buFont typeface="Arial"/>
              <a:buNone/>
            </a:pPr>
            <a:r>
              <a:rPr b="1" i="0" lang="vi" sz="1400" u="none" cap="none" strike="noStrike">
                <a:solidFill>
                  <a:srgbClr val="333333"/>
                </a:solidFill>
                <a:highlight>
                  <a:schemeClr val="lt1"/>
                </a:highlight>
                <a:latin typeface="Arial"/>
                <a:ea typeface="Arial"/>
                <a:cs typeface="Arial"/>
                <a:sym typeface="Arial"/>
              </a:rPr>
              <a:t>Movan ISO </a:t>
            </a:r>
            <a:r>
              <a:rPr b="0" i="0" lang="vi" sz="1400" u="none" cap="none" strike="noStrike">
                <a:solidFill>
                  <a:srgbClr val="333333"/>
                </a:solidFill>
                <a:highlight>
                  <a:schemeClr val="lt1"/>
                </a:highlight>
                <a:latin typeface="Arial"/>
                <a:ea typeface="Arial"/>
                <a:cs typeface="Arial"/>
                <a:sym typeface="Arial"/>
              </a:rPr>
              <a:t>được thiết kế theo hướng</a:t>
            </a:r>
            <a:r>
              <a:rPr b="1" i="0" lang="vi" sz="1400" u="none" cap="none" strike="noStrike">
                <a:solidFill>
                  <a:srgbClr val="333333"/>
                </a:solidFill>
                <a:highlight>
                  <a:schemeClr val="lt1"/>
                </a:highlight>
                <a:latin typeface="Arial"/>
                <a:ea typeface="Arial"/>
                <a:cs typeface="Arial"/>
                <a:sym typeface="Arial"/>
              </a:rPr>
              <a:t> linh hoạt, Kéo &amp; Thả; triển khai, áp dụng nhanh, dễ điều chỉnh:</a:t>
            </a:r>
            <a:endParaRPr b="1" i="0" sz="1400" u="none" cap="none" strike="noStrike">
              <a:solidFill>
                <a:srgbClr val="333333"/>
              </a:solidFill>
              <a:highlight>
                <a:schemeClr val="lt1"/>
              </a:highlight>
              <a:latin typeface="Arial"/>
              <a:ea typeface="Arial"/>
              <a:cs typeface="Arial"/>
              <a:sym typeface="Arial"/>
            </a:endParaRPr>
          </a:p>
          <a:p>
            <a:pPr indent="-304800" lvl="0" marL="457200" marR="0" rtl="0" algn="just">
              <a:lnSpc>
                <a:spcPct val="115000"/>
              </a:lnSpc>
              <a:spcBef>
                <a:spcPts val="2300"/>
              </a:spcBef>
              <a:spcAft>
                <a:spcPts val="0"/>
              </a:spcAft>
              <a:buClr>
                <a:srgbClr val="0000FF"/>
              </a:buClr>
              <a:buSzPts val="1200"/>
              <a:buFont typeface="Arial"/>
              <a:buChar char="❖"/>
            </a:pPr>
            <a:r>
              <a:rPr b="0" i="0" lang="vi" sz="1200" u="none" cap="none" strike="noStrike">
                <a:solidFill>
                  <a:srgbClr val="333333"/>
                </a:solidFill>
                <a:highlight>
                  <a:schemeClr val="lt1"/>
                </a:highlight>
                <a:latin typeface="Arial"/>
                <a:ea typeface="Arial"/>
                <a:cs typeface="Arial"/>
                <a:sym typeface="Arial"/>
              </a:rPr>
              <a:t>Bàn giao quy trình </a:t>
            </a:r>
            <a:r>
              <a:rPr b="1" i="0" lang="vi" sz="1200" u="none" cap="none" strike="noStrike">
                <a:solidFill>
                  <a:srgbClr val="333333"/>
                </a:solidFill>
                <a:highlight>
                  <a:schemeClr val="lt1"/>
                </a:highlight>
                <a:latin typeface="Arial"/>
                <a:ea typeface="Arial"/>
                <a:cs typeface="Arial"/>
                <a:sym typeface="Arial"/>
              </a:rPr>
              <a:t>linh hoạt</a:t>
            </a:r>
            <a:r>
              <a:rPr b="0" i="0" lang="vi" sz="1200" u="none" cap="none" strike="noStrike">
                <a:solidFill>
                  <a:srgbClr val="333333"/>
                </a:solidFill>
                <a:highlight>
                  <a:schemeClr val="lt1"/>
                </a:highlight>
                <a:latin typeface="Arial"/>
                <a:ea typeface="Arial"/>
                <a:cs typeface="Arial"/>
                <a:sym typeface="Arial"/>
              </a:rPr>
              <a:t>; lập và vẽ quy trình ISO đến đâu đưa vào</a:t>
            </a:r>
            <a:r>
              <a:rPr b="1" i="0" lang="vi" sz="1200" u="none" cap="none" strike="noStrike">
                <a:solidFill>
                  <a:srgbClr val="333333"/>
                </a:solidFill>
                <a:highlight>
                  <a:schemeClr val="lt1"/>
                </a:highlight>
                <a:latin typeface="Arial"/>
                <a:ea typeface="Arial"/>
                <a:cs typeface="Arial"/>
                <a:sym typeface="Arial"/>
              </a:rPr>
              <a:t> áp dụng thực tế ngay</a:t>
            </a:r>
            <a:r>
              <a:rPr b="0" i="0" lang="vi" sz="1200" u="none" cap="none" strike="noStrike">
                <a:solidFill>
                  <a:srgbClr val="333333"/>
                </a:solidFill>
                <a:highlight>
                  <a:schemeClr val="lt1"/>
                </a:highlight>
                <a:latin typeface="Arial"/>
                <a:ea typeface="Arial"/>
                <a:cs typeface="Arial"/>
                <a:sym typeface="Arial"/>
              </a:rPr>
              <a:t> đến đó. Tích hợp sẵn tính năng </a:t>
            </a:r>
            <a:r>
              <a:rPr b="1" i="0" lang="vi" sz="1200" u="none" cap="none" strike="noStrike">
                <a:solidFill>
                  <a:srgbClr val="333333"/>
                </a:solidFill>
                <a:highlight>
                  <a:schemeClr val="lt1"/>
                </a:highlight>
                <a:latin typeface="Arial"/>
                <a:ea typeface="Arial"/>
                <a:cs typeface="Arial"/>
                <a:sym typeface="Arial"/>
              </a:rPr>
              <a:t>Quản lý phiên bản</a:t>
            </a:r>
            <a:r>
              <a:rPr b="0" i="0" lang="vi" sz="1200" u="none" cap="none" strike="noStrike">
                <a:solidFill>
                  <a:srgbClr val="333333"/>
                </a:solidFill>
                <a:highlight>
                  <a:schemeClr val="lt1"/>
                </a:highlight>
                <a:latin typeface="Arial"/>
                <a:ea typeface="Arial"/>
                <a:cs typeface="Arial"/>
                <a:sym typeface="Arial"/>
              </a:rPr>
              <a:t> Quy trình, Biểu mẫu thực hành theo PDCA.</a:t>
            </a:r>
            <a:endParaRPr b="0" i="0" sz="1200" u="none" cap="none" strike="noStrike">
              <a:solidFill>
                <a:srgbClr val="333333"/>
              </a:solidFill>
              <a:highlight>
                <a:schemeClr val="lt1"/>
              </a:highlight>
              <a:latin typeface="Arial"/>
              <a:ea typeface="Arial"/>
              <a:cs typeface="Arial"/>
              <a:sym typeface="Arial"/>
            </a:endParaRPr>
          </a:p>
          <a:p>
            <a:pPr indent="-304800" lvl="0" marL="457200" marR="0" rtl="0" algn="just">
              <a:lnSpc>
                <a:spcPct val="115000"/>
              </a:lnSpc>
              <a:spcBef>
                <a:spcPts val="1000"/>
              </a:spcBef>
              <a:spcAft>
                <a:spcPts val="0"/>
              </a:spcAft>
              <a:buClr>
                <a:srgbClr val="0000FF"/>
              </a:buClr>
              <a:buSzPts val="1200"/>
              <a:buFont typeface="Arial"/>
              <a:buChar char="❖"/>
            </a:pPr>
            <a:r>
              <a:rPr b="0" i="0" lang="vi" sz="1200" u="none" cap="none" strike="noStrike">
                <a:solidFill>
                  <a:srgbClr val="333333"/>
                </a:solidFill>
                <a:highlight>
                  <a:schemeClr val="lt1"/>
                </a:highlight>
                <a:latin typeface="Arial"/>
                <a:ea typeface="Arial"/>
                <a:cs typeface="Arial"/>
                <a:sym typeface="Arial"/>
              </a:rPr>
              <a:t>Với </a:t>
            </a:r>
            <a:r>
              <a:rPr b="1" i="0" lang="vi" sz="1200" u="none" cap="none" strike="noStrike">
                <a:solidFill>
                  <a:srgbClr val="333333"/>
                </a:solidFill>
                <a:highlight>
                  <a:schemeClr val="lt1"/>
                </a:highlight>
                <a:latin typeface="Arial"/>
                <a:ea typeface="Arial"/>
                <a:cs typeface="Arial"/>
                <a:sym typeface="Arial"/>
              </a:rPr>
              <a:t>Movan ISO</a:t>
            </a:r>
            <a:r>
              <a:rPr b="0" i="0" lang="vi" sz="1200" u="none" cap="none" strike="noStrike">
                <a:solidFill>
                  <a:srgbClr val="333333"/>
                </a:solidFill>
                <a:highlight>
                  <a:schemeClr val="lt1"/>
                </a:highlight>
                <a:latin typeface="Arial"/>
                <a:ea typeface="Arial"/>
                <a:cs typeface="Arial"/>
                <a:sym typeface="Arial"/>
              </a:rPr>
              <a:t> bằng cách </a:t>
            </a:r>
            <a:r>
              <a:rPr b="1" i="0" lang="vi" sz="1200" u="none" cap="none" strike="noStrike">
                <a:solidFill>
                  <a:srgbClr val="333333"/>
                </a:solidFill>
                <a:highlight>
                  <a:schemeClr val="lt1"/>
                </a:highlight>
                <a:latin typeface="Arial"/>
                <a:ea typeface="Arial"/>
                <a:cs typeface="Arial"/>
                <a:sym typeface="Arial"/>
              </a:rPr>
              <a:t>Kéo &amp; Thả quy trình bằng các khối logic</a:t>
            </a:r>
            <a:r>
              <a:rPr b="0" i="0" lang="vi" sz="1200" u="none" cap="none" strike="noStrike">
                <a:solidFill>
                  <a:srgbClr val="333333"/>
                </a:solidFill>
                <a:highlight>
                  <a:schemeClr val="lt1"/>
                </a:highlight>
                <a:latin typeface="Arial"/>
                <a:ea typeface="Arial"/>
                <a:cs typeface="Arial"/>
                <a:sym typeface="Arial"/>
              </a:rPr>
              <a:t> linh hoạt không phải chờ thời gian code kéo dài. Tiết kiệm tới </a:t>
            </a:r>
            <a:r>
              <a:rPr b="1" i="0" lang="vi" sz="1200" u="none" cap="none" strike="noStrike">
                <a:solidFill>
                  <a:srgbClr val="333333"/>
                </a:solidFill>
                <a:highlight>
                  <a:schemeClr val="lt1"/>
                </a:highlight>
                <a:latin typeface="Arial"/>
                <a:ea typeface="Arial"/>
                <a:cs typeface="Arial"/>
                <a:sym typeface="Arial"/>
              </a:rPr>
              <a:t>90% thời gian, chi phí </a:t>
            </a:r>
            <a:r>
              <a:rPr b="0" i="0" lang="vi" sz="1200" u="none" cap="none" strike="noStrike">
                <a:solidFill>
                  <a:srgbClr val="333333"/>
                </a:solidFill>
                <a:highlight>
                  <a:schemeClr val="lt1"/>
                </a:highlight>
                <a:latin typeface="Arial"/>
                <a:ea typeface="Arial"/>
                <a:cs typeface="Arial"/>
                <a:sym typeface="Arial"/>
              </a:rPr>
              <a:t>mà doanh nghiệp tự xây dựng phần mềm quản lý riêng mà rất khó sửa chữa, bảo trì. </a:t>
            </a:r>
            <a:endParaRPr b="0" i="0" sz="1200" u="none" cap="none" strike="noStrike">
              <a:solidFill>
                <a:srgbClr val="333333"/>
              </a:solidFill>
              <a:highlight>
                <a:schemeClr val="lt1"/>
              </a:highlight>
              <a:latin typeface="Arial"/>
              <a:ea typeface="Arial"/>
              <a:cs typeface="Arial"/>
              <a:sym typeface="Arial"/>
            </a:endParaRPr>
          </a:p>
          <a:p>
            <a:pPr indent="-304800" lvl="0" marL="457200" marR="0" rtl="0" algn="just">
              <a:lnSpc>
                <a:spcPct val="115000"/>
              </a:lnSpc>
              <a:spcBef>
                <a:spcPts val="1000"/>
              </a:spcBef>
              <a:spcAft>
                <a:spcPts val="1000"/>
              </a:spcAft>
              <a:buClr>
                <a:srgbClr val="0000FF"/>
              </a:buClr>
              <a:buSzPts val="1200"/>
              <a:buFont typeface="Arial"/>
              <a:buChar char="❖"/>
            </a:pPr>
            <a:r>
              <a:rPr b="0" i="0" lang="vi" sz="1200" u="none" cap="none" strike="noStrike">
                <a:solidFill>
                  <a:srgbClr val="333333"/>
                </a:solidFill>
                <a:highlight>
                  <a:schemeClr val="lt1"/>
                </a:highlight>
                <a:latin typeface="Arial"/>
                <a:ea typeface="Arial"/>
                <a:cs typeface="Arial"/>
                <a:sym typeface="Arial"/>
              </a:rPr>
              <a:t>Thân thiện người dùng </a:t>
            </a:r>
            <a:r>
              <a:rPr b="1" i="0" lang="vi" sz="1200" u="none" cap="none" strike="noStrike">
                <a:solidFill>
                  <a:srgbClr val="333333"/>
                </a:solidFill>
                <a:highlight>
                  <a:schemeClr val="lt1"/>
                </a:highlight>
                <a:latin typeface="Arial"/>
                <a:ea typeface="Arial"/>
                <a:cs typeface="Arial"/>
                <a:sym typeface="Arial"/>
              </a:rPr>
              <a:t>điện thoại/thiết bị di động</a:t>
            </a:r>
            <a:r>
              <a:rPr b="0" i="0" lang="vi" sz="1200" u="none" cap="none" strike="noStrike">
                <a:solidFill>
                  <a:srgbClr val="333333"/>
                </a:solidFill>
                <a:highlight>
                  <a:schemeClr val="lt1"/>
                </a:highlight>
                <a:latin typeface="Arial"/>
                <a:ea typeface="Arial"/>
                <a:cs typeface="Arial"/>
                <a:sym typeface="Arial"/>
              </a:rPr>
              <a:t>. ​​Sử dụng </a:t>
            </a:r>
            <a:r>
              <a:rPr b="1" i="0" lang="vi" sz="1200" u="none" cap="none" strike="noStrike">
                <a:solidFill>
                  <a:srgbClr val="333333"/>
                </a:solidFill>
                <a:highlight>
                  <a:schemeClr val="lt1"/>
                </a:highlight>
                <a:latin typeface="Arial"/>
                <a:ea typeface="Arial"/>
                <a:cs typeface="Arial"/>
                <a:sym typeface="Arial"/>
              </a:rPr>
              <a:t>ứng dụng di động</a:t>
            </a:r>
            <a:r>
              <a:rPr b="0" i="0" lang="vi" sz="1200" u="none" cap="none" strike="noStrike">
                <a:solidFill>
                  <a:srgbClr val="333333"/>
                </a:solidFill>
                <a:highlight>
                  <a:schemeClr val="lt1"/>
                </a:highlight>
                <a:latin typeface="Arial"/>
                <a:ea typeface="Arial"/>
                <a:cs typeface="Arial"/>
                <a:sym typeface="Arial"/>
              </a:rPr>
              <a:t> để hoàn thành công việc; trao đổi thông tin và báo cáo dễ dàng</a:t>
            </a:r>
            <a:endParaRPr b="0" i="0" sz="1200" u="none" cap="none" strike="noStrike">
              <a:solidFill>
                <a:srgbClr val="333333"/>
              </a:solidFill>
              <a:highlight>
                <a:schemeClr val="lt1"/>
              </a:highlight>
              <a:latin typeface="Arial"/>
              <a:ea typeface="Arial"/>
              <a:cs typeface="Arial"/>
              <a:sym typeface="Arial"/>
            </a:endParaRPr>
          </a:p>
        </p:txBody>
      </p:sp>
      <p:pic>
        <p:nvPicPr>
          <p:cNvPr id="1048" name="Google Shape;1048;p96"/>
          <p:cNvPicPr preferRelativeResize="0"/>
          <p:nvPr/>
        </p:nvPicPr>
        <p:blipFill rotWithShape="1">
          <a:blip r:embed="rId3">
            <a:alphaModFix/>
          </a:blip>
          <a:srcRect b="1619" l="0" r="0" t="-1620"/>
          <a:stretch/>
        </p:blipFill>
        <p:spPr>
          <a:xfrm>
            <a:off x="5195300" y="927126"/>
            <a:ext cx="3475899" cy="860879"/>
          </a:xfrm>
          <a:prstGeom prst="rect">
            <a:avLst/>
          </a:prstGeom>
          <a:noFill/>
          <a:ln>
            <a:noFill/>
          </a:ln>
          <a:effectLst>
            <a:outerShdw blurRad="57150" rotWithShape="0" algn="bl" dir="5400000" dist="19050">
              <a:srgbClr val="000000">
                <a:alpha val="48240"/>
              </a:srgbClr>
            </a:outerShdw>
          </a:effectLst>
        </p:spPr>
      </p:pic>
      <p:sp>
        <p:nvSpPr>
          <p:cNvPr id="1049" name="Google Shape;1049;p9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1050" name="Google Shape;1050;p96"/>
          <p:cNvPicPr preferRelativeResize="0"/>
          <p:nvPr/>
        </p:nvPicPr>
        <p:blipFill rotWithShape="1">
          <a:blip r:embed="rId4">
            <a:alphaModFix/>
          </a:blip>
          <a:srcRect b="0" l="0" r="0" t="0"/>
          <a:stretch/>
        </p:blipFill>
        <p:spPr>
          <a:xfrm>
            <a:off x="5199802" y="1787999"/>
            <a:ext cx="3471400" cy="3358607"/>
          </a:xfrm>
          <a:prstGeom prst="rect">
            <a:avLst/>
          </a:prstGeom>
          <a:noFill/>
          <a:ln>
            <a:noFill/>
          </a:ln>
          <a:effectLst>
            <a:outerShdw blurRad="57150" rotWithShape="0" algn="bl" dir="5400000" dist="19050">
              <a:srgbClr val="000000">
                <a:alpha val="48240"/>
              </a:srgbClr>
            </a:outerShdw>
          </a:effectLst>
        </p:spPr>
      </p:pic>
      <p:sp>
        <p:nvSpPr>
          <p:cNvPr id="1051" name="Google Shape;1051;p96"/>
          <p:cNvSpPr txBox="1"/>
          <p:nvPr/>
        </p:nvSpPr>
        <p:spPr>
          <a:xfrm>
            <a:off x="230900" y="401650"/>
            <a:ext cx="8874600" cy="393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1" i="0" lang="vi" sz="2200" u="none" cap="none" strike="noStrike">
                <a:solidFill>
                  <a:srgbClr val="222222"/>
                </a:solidFill>
                <a:latin typeface="Arial"/>
                <a:ea typeface="Arial"/>
                <a:cs typeface="Arial"/>
                <a:sym typeface="Arial"/>
              </a:rPr>
              <a:t>Chi phí hợp lý, Dễ dàng triển khai, thời gian triển khai nhanh</a:t>
            </a:r>
            <a:r>
              <a:rPr b="0" i="0" lang="vi" sz="2200" u="none" cap="none" strike="noStrike">
                <a:solidFill>
                  <a:srgbClr val="222222"/>
                </a:solidFill>
                <a:latin typeface="Arial"/>
                <a:ea typeface="Arial"/>
                <a:cs typeface="Arial"/>
                <a:sym typeface="Arial"/>
              </a:rPr>
              <a:t>.</a:t>
            </a:r>
            <a:endParaRPr b="0" i="0" sz="2200" u="none" cap="none" strike="noStrike">
              <a:solidFill>
                <a:srgbClr val="000000"/>
              </a:solidFill>
              <a:latin typeface="Arial"/>
              <a:ea typeface="Arial"/>
              <a:cs typeface="Arial"/>
              <a:sym typeface="Arial"/>
            </a:endParaRPr>
          </a:p>
        </p:txBody>
      </p:sp>
      <p:pic>
        <p:nvPicPr>
          <p:cNvPr id="1052" name="Google Shape;1052;p96"/>
          <p:cNvPicPr preferRelativeResize="0"/>
          <p:nvPr/>
        </p:nvPicPr>
        <p:blipFill rotWithShape="1">
          <a:blip r:embed="rId5">
            <a:alphaModFix/>
          </a:blip>
          <a:srcRect b="0" l="0" r="0" t="0"/>
          <a:stretch/>
        </p:blipFill>
        <p:spPr>
          <a:xfrm>
            <a:off x="5199800" y="953125"/>
            <a:ext cx="3471400" cy="834875"/>
          </a:xfrm>
          <a:prstGeom prst="rect">
            <a:avLst/>
          </a:prstGeom>
          <a:noFill/>
          <a:ln>
            <a:noFill/>
          </a:ln>
        </p:spPr>
      </p:pic>
      <p:pic>
        <p:nvPicPr>
          <p:cNvPr id="1053" name="Google Shape;1053;p96"/>
          <p:cNvPicPr preferRelativeResize="0"/>
          <p:nvPr/>
        </p:nvPicPr>
        <p:blipFill rotWithShape="1">
          <a:blip r:embed="rId6">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97"/>
          <p:cNvSpPr txBox="1"/>
          <p:nvPr/>
        </p:nvSpPr>
        <p:spPr>
          <a:xfrm>
            <a:off x="553900" y="480300"/>
            <a:ext cx="8610900" cy="402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vi" sz="2200" u="none" cap="none" strike="noStrike">
                <a:solidFill>
                  <a:srgbClr val="434343"/>
                </a:solidFill>
                <a:latin typeface="Open Sans"/>
                <a:ea typeface="Open Sans"/>
                <a:cs typeface="Open Sans"/>
                <a:sym typeface="Open Sans"/>
              </a:rPr>
              <a:t>Tự động hóa giao quy tr</a:t>
            </a:r>
            <a:r>
              <a:rPr b="1" lang="vi" sz="2200">
                <a:solidFill>
                  <a:srgbClr val="434343"/>
                </a:solidFill>
                <a:latin typeface="Open Sans"/>
                <a:ea typeface="Open Sans"/>
                <a:cs typeface="Open Sans"/>
                <a:sym typeface="Open Sans"/>
              </a:rPr>
              <a:t>ình </a:t>
            </a:r>
            <a:r>
              <a:rPr b="1" i="0" lang="vi" sz="2200" u="none" cap="none" strike="noStrike">
                <a:solidFill>
                  <a:srgbClr val="434343"/>
                </a:solidFill>
                <a:latin typeface="Open Sans"/>
                <a:ea typeface="Open Sans"/>
                <a:cs typeface="Open Sans"/>
                <a:sym typeface="Open Sans"/>
              </a:rPr>
              <a:t>/ Số hóa </a:t>
            </a:r>
            <a:r>
              <a:rPr b="1" lang="vi" sz="2200">
                <a:solidFill>
                  <a:srgbClr val="434343"/>
                </a:solidFill>
                <a:latin typeface="Open Sans"/>
                <a:ea typeface="Open Sans"/>
                <a:cs typeface="Open Sans"/>
                <a:sym typeface="Open Sans"/>
              </a:rPr>
              <a:t>tài liệu và biểu mẫu</a:t>
            </a:r>
            <a:endParaRPr b="0" i="0" sz="2200" u="none" cap="none" strike="noStrike">
              <a:solidFill>
                <a:srgbClr val="000000"/>
              </a:solidFill>
              <a:latin typeface="Arial"/>
              <a:ea typeface="Arial"/>
              <a:cs typeface="Arial"/>
              <a:sym typeface="Arial"/>
            </a:endParaRPr>
          </a:p>
        </p:txBody>
      </p:sp>
      <p:sp>
        <p:nvSpPr>
          <p:cNvPr id="1060" name="Google Shape;1060;p97"/>
          <p:cNvSpPr txBox="1"/>
          <p:nvPr>
            <p:ph idx="12" type="sldNum"/>
          </p:nvPr>
        </p:nvSpPr>
        <p:spPr>
          <a:xfrm>
            <a:off x="3208794" y="1781194"/>
            <a:ext cx="205800" cy="147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vi"/>
              <a:t>‹#›</a:t>
            </a:fld>
            <a:endParaRPr/>
          </a:p>
        </p:txBody>
      </p:sp>
      <p:pic>
        <p:nvPicPr>
          <p:cNvPr id="1061" name="Google Shape;1061;p97"/>
          <p:cNvPicPr preferRelativeResize="0"/>
          <p:nvPr/>
        </p:nvPicPr>
        <p:blipFill rotWithShape="1">
          <a:blip r:embed="rId3">
            <a:alphaModFix/>
          </a:blip>
          <a:srcRect b="0" l="0" r="0" t="0"/>
          <a:stretch/>
        </p:blipFill>
        <p:spPr>
          <a:xfrm>
            <a:off x="804882" y="1372453"/>
            <a:ext cx="3167626" cy="1760137"/>
          </a:xfrm>
          <a:prstGeom prst="rect">
            <a:avLst/>
          </a:prstGeom>
          <a:noFill/>
          <a:ln>
            <a:noFill/>
          </a:ln>
          <a:effectLst>
            <a:outerShdw blurRad="57150" rotWithShape="0" algn="bl" dir="5400000" dist="19050">
              <a:srgbClr val="000000">
                <a:alpha val="49800"/>
              </a:srgbClr>
            </a:outerShdw>
          </a:effectLst>
        </p:spPr>
      </p:pic>
      <p:pic>
        <p:nvPicPr>
          <p:cNvPr id="1062" name="Google Shape;1062;p97"/>
          <p:cNvPicPr preferRelativeResize="0"/>
          <p:nvPr/>
        </p:nvPicPr>
        <p:blipFill rotWithShape="1">
          <a:blip r:embed="rId4">
            <a:alphaModFix/>
          </a:blip>
          <a:srcRect b="0" l="0" r="0" t="0"/>
          <a:stretch/>
        </p:blipFill>
        <p:spPr>
          <a:xfrm>
            <a:off x="1205081" y="3196922"/>
            <a:ext cx="2310226" cy="1634935"/>
          </a:xfrm>
          <a:prstGeom prst="rect">
            <a:avLst/>
          </a:prstGeom>
          <a:noFill/>
          <a:ln>
            <a:noFill/>
          </a:ln>
          <a:effectLst>
            <a:outerShdw blurRad="57150" rotWithShape="0" algn="bl" dir="5400000" dist="19050">
              <a:srgbClr val="000000">
                <a:alpha val="49800"/>
              </a:srgbClr>
            </a:outerShdw>
          </a:effectLst>
        </p:spPr>
      </p:pic>
      <p:sp>
        <p:nvSpPr>
          <p:cNvPr id="1063" name="Google Shape;1063;p97"/>
          <p:cNvSpPr/>
          <p:nvPr/>
        </p:nvSpPr>
        <p:spPr>
          <a:xfrm>
            <a:off x="4142128" y="1374103"/>
            <a:ext cx="600447" cy="3478377"/>
          </a:xfrm>
          <a:custGeom>
            <a:rect b="b" l="l" r="r" t="t"/>
            <a:pathLst>
              <a:path extrusionOk="0" h="58318" w="29899">
                <a:moveTo>
                  <a:pt x="7401" y="0"/>
                </a:moveTo>
                <a:lnTo>
                  <a:pt x="29899" y="26347"/>
                </a:lnTo>
                <a:lnTo>
                  <a:pt x="9473" y="58022"/>
                </a:lnTo>
                <a:lnTo>
                  <a:pt x="2960" y="58318"/>
                </a:lnTo>
                <a:lnTo>
                  <a:pt x="12433" y="34932"/>
                </a:lnTo>
                <a:lnTo>
                  <a:pt x="15689" y="27827"/>
                </a:lnTo>
                <a:lnTo>
                  <a:pt x="0" y="0"/>
                </a:lnTo>
                <a:close/>
              </a:path>
            </a:pathLst>
          </a:custGeom>
          <a:solidFill>
            <a:srgbClr val="CCCCCC"/>
          </a:solidFill>
          <a:ln>
            <a:noFill/>
          </a:ln>
        </p:spPr>
      </p:sp>
      <p:pic>
        <p:nvPicPr>
          <p:cNvPr id="1064" name="Google Shape;1064;p97"/>
          <p:cNvPicPr preferRelativeResize="0"/>
          <p:nvPr/>
        </p:nvPicPr>
        <p:blipFill rotWithShape="1">
          <a:blip r:embed="rId5">
            <a:alphaModFix/>
          </a:blip>
          <a:srcRect b="0" l="0" r="0" t="0"/>
          <a:stretch/>
        </p:blipFill>
        <p:spPr>
          <a:xfrm>
            <a:off x="4928681" y="1333791"/>
            <a:ext cx="3850744" cy="1466353"/>
          </a:xfrm>
          <a:prstGeom prst="rect">
            <a:avLst/>
          </a:prstGeom>
          <a:noFill/>
          <a:ln>
            <a:noFill/>
          </a:ln>
          <a:effectLst>
            <a:outerShdw blurRad="57150" rotWithShape="0" algn="bl" dir="5400000" dist="19050">
              <a:srgbClr val="000000">
                <a:alpha val="49800"/>
              </a:srgbClr>
            </a:outerShdw>
          </a:effectLst>
        </p:spPr>
      </p:pic>
      <p:pic>
        <p:nvPicPr>
          <p:cNvPr id="1065" name="Google Shape;1065;p97"/>
          <p:cNvPicPr preferRelativeResize="0"/>
          <p:nvPr/>
        </p:nvPicPr>
        <p:blipFill rotWithShape="1">
          <a:blip r:embed="rId6">
            <a:alphaModFix/>
          </a:blip>
          <a:srcRect b="0" l="0" r="0" t="0"/>
          <a:stretch/>
        </p:blipFill>
        <p:spPr>
          <a:xfrm>
            <a:off x="5726812" y="2859432"/>
            <a:ext cx="1915875" cy="2134829"/>
          </a:xfrm>
          <a:prstGeom prst="rect">
            <a:avLst/>
          </a:prstGeom>
          <a:noFill/>
          <a:ln>
            <a:noFill/>
          </a:ln>
          <a:effectLst>
            <a:outerShdw blurRad="57150" rotWithShape="0" algn="bl" dir="5400000" dist="19050">
              <a:srgbClr val="000000">
                <a:alpha val="49800"/>
              </a:srgbClr>
            </a:outerShdw>
          </a:effectLst>
        </p:spPr>
      </p:pic>
      <p:sp>
        <p:nvSpPr>
          <p:cNvPr id="1066" name="Google Shape;1066;p97"/>
          <p:cNvSpPr txBox="1"/>
          <p:nvPr/>
        </p:nvSpPr>
        <p:spPr>
          <a:xfrm>
            <a:off x="444291" y="882909"/>
            <a:ext cx="8253900" cy="759600"/>
          </a:xfrm>
          <a:prstGeom prst="rect">
            <a:avLst/>
          </a:prstGeom>
          <a:noFill/>
          <a:ln>
            <a:noFill/>
          </a:ln>
        </p:spPr>
        <p:txBody>
          <a:bodyPr anchorCtr="0" anchor="t" bIns="34275" lIns="34275" spcFirstLastPara="1" rIns="34275" wrap="square" tIns="34275">
            <a:noAutofit/>
          </a:bodyPr>
          <a:lstStyle/>
          <a:p>
            <a:pPr indent="-146050" lvl="0" marL="177800" marR="0" rtl="0" algn="l">
              <a:lnSpc>
                <a:spcPct val="150000"/>
              </a:lnSpc>
              <a:spcBef>
                <a:spcPts val="0"/>
              </a:spcBef>
              <a:spcAft>
                <a:spcPts val="0"/>
              </a:spcAft>
              <a:buClr>
                <a:srgbClr val="222222"/>
              </a:buClr>
              <a:buSzPts val="1100"/>
              <a:buFont typeface="Arial"/>
              <a:buChar char="-"/>
            </a:pPr>
            <a:r>
              <a:rPr b="0" i="0" lang="vi" sz="1100" u="none" cap="none" strike="noStrike">
                <a:solidFill>
                  <a:srgbClr val="222222"/>
                </a:solidFill>
                <a:latin typeface="Arial"/>
                <a:ea typeface="Arial"/>
                <a:cs typeface="Arial"/>
                <a:sym typeface="Arial"/>
              </a:rPr>
              <a:t>Quy trình trên giấy, quy trình mô tả bằng lời được số hóa trên Movan ISO thành quy trình có thể chạy được và biểu mẫu điện tử lưu dữ liệu tập trung trên Movan ISO</a:t>
            </a:r>
            <a:endParaRPr b="0" i="0" sz="1100" u="none" cap="none" strike="noStrike">
              <a:solidFill>
                <a:srgbClr val="222222"/>
              </a:solidFill>
              <a:latin typeface="Arial"/>
              <a:ea typeface="Arial"/>
              <a:cs typeface="Arial"/>
              <a:sym typeface="Arial"/>
            </a:endParaRPr>
          </a:p>
        </p:txBody>
      </p:sp>
      <p:sp>
        <p:nvSpPr>
          <p:cNvPr id="1067" name="Google Shape;1067;p97"/>
          <p:cNvSpPr txBox="1"/>
          <p:nvPr>
            <p:ph type="title"/>
          </p:nvPr>
        </p:nvSpPr>
        <p:spPr>
          <a:xfrm>
            <a:off x="265300" y="100675"/>
            <a:ext cx="9188100" cy="393600"/>
          </a:xfrm>
          <a:prstGeom prst="rect">
            <a:avLst/>
          </a:prstGeom>
          <a:noFill/>
          <a:ln>
            <a:noFill/>
          </a:ln>
        </p:spPr>
        <p:txBody>
          <a:bodyPr anchorCtr="0" anchor="t" bIns="17150" lIns="34275" spcFirstLastPara="1" rIns="34275" wrap="square" tIns="17150">
            <a:noAutofit/>
          </a:bodyPr>
          <a:lstStyle/>
          <a:p>
            <a:pPr indent="0" lvl="0" marL="0" marR="12700" rtl="0" algn="l">
              <a:spcBef>
                <a:spcPts val="0"/>
              </a:spcBef>
              <a:spcAft>
                <a:spcPts val="0"/>
              </a:spcAft>
              <a:buSzPts val="2500"/>
              <a:buNone/>
            </a:pPr>
            <a:r>
              <a:rPr lang="vi" sz="2500">
                <a:solidFill>
                  <a:srgbClr val="F26F21"/>
                </a:solidFill>
                <a:latin typeface="Roboto"/>
                <a:ea typeface="Roboto"/>
                <a:cs typeface="Roboto"/>
                <a:sym typeface="Roboto"/>
              </a:rPr>
              <a:t>Triển khai Chuyển đổi số với Movan ISO(tiếp theo)</a:t>
            </a:r>
            <a:endParaRPr sz="2500">
              <a:solidFill>
                <a:srgbClr val="F26F21"/>
              </a:solidFill>
              <a:latin typeface="Roboto"/>
              <a:ea typeface="Roboto"/>
              <a:cs typeface="Roboto"/>
              <a:sym typeface="Roboto"/>
            </a:endParaRPr>
          </a:p>
        </p:txBody>
      </p:sp>
      <p:sp>
        <p:nvSpPr>
          <p:cNvPr id="1068" name="Google Shape;1068;p9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1069" name="Google Shape;1069;p97"/>
          <p:cNvPicPr preferRelativeResize="0"/>
          <p:nvPr/>
        </p:nvPicPr>
        <p:blipFill rotWithShape="1">
          <a:blip r:embed="rId7">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98"/>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Ví dụ về số hóa nhà máy</a:t>
            </a:r>
            <a:endParaRPr sz="1800">
              <a:solidFill>
                <a:srgbClr val="000000"/>
              </a:solidFill>
              <a:latin typeface="Roboto"/>
              <a:ea typeface="Roboto"/>
              <a:cs typeface="Roboto"/>
              <a:sym typeface="Roboto"/>
            </a:endParaRPr>
          </a:p>
        </p:txBody>
      </p:sp>
      <p:sp>
        <p:nvSpPr>
          <p:cNvPr id="1076" name="Google Shape;1076;p9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077" name="Google Shape;1077;p98"/>
          <p:cNvSpPr txBox="1"/>
          <p:nvPr>
            <p:ph type="title"/>
          </p:nvPr>
        </p:nvSpPr>
        <p:spPr>
          <a:xfrm>
            <a:off x="265300" y="5032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1800">
                <a:solidFill>
                  <a:srgbClr val="000000"/>
                </a:solidFill>
                <a:latin typeface="Roboto"/>
                <a:ea typeface="Roboto"/>
                <a:cs typeface="Roboto"/>
                <a:sym typeface="Roboto"/>
              </a:rPr>
              <a:t>Số hóa quy trình công đoạn sản xuất, gia công theo đơn đặt hàng</a:t>
            </a:r>
            <a:endParaRPr sz="1800">
              <a:solidFill>
                <a:srgbClr val="000000"/>
              </a:solidFill>
              <a:latin typeface="Roboto"/>
              <a:ea typeface="Roboto"/>
              <a:cs typeface="Roboto"/>
              <a:sym typeface="Roboto"/>
            </a:endParaRPr>
          </a:p>
        </p:txBody>
      </p:sp>
      <p:pic>
        <p:nvPicPr>
          <p:cNvPr id="1078" name="Google Shape;1078;p98"/>
          <p:cNvPicPr preferRelativeResize="0"/>
          <p:nvPr/>
        </p:nvPicPr>
        <p:blipFill rotWithShape="1">
          <a:blip r:embed="rId3">
            <a:alphaModFix/>
          </a:blip>
          <a:srcRect b="0" l="0" r="0" t="0"/>
          <a:stretch/>
        </p:blipFill>
        <p:spPr>
          <a:xfrm>
            <a:off x="1684794" y="905875"/>
            <a:ext cx="5583894" cy="3932825"/>
          </a:xfrm>
          <a:prstGeom prst="rect">
            <a:avLst/>
          </a:prstGeom>
          <a:noFill/>
          <a:ln>
            <a:noFill/>
          </a:ln>
        </p:spPr>
      </p:pic>
      <p:pic>
        <p:nvPicPr>
          <p:cNvPr id="1079" name="Google Shape;1079;p98"/>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99"/>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Ví dụ về số hóa nhà máy(tiếp theo)</a:t>
            </a:r>
            <a:endParaRPr sz="1800">
              <a:solidFill>
                <a:srgbClr val="000000"/>
              </a:solidFill>
              <a:latin typeface="Roboto"/>
              <a:ea typeface="Roboto"/>
              <a:cs typeface="Roboto"/>
              <a:sym typeface="Roboto"/>
            </a:endParaRPr>
          </a:p>
        </p:txBody>
      </p:sp>
      <p:sp>
        <p:nvSpPr>
          <p:cNvPr id="1086" name="Google Shape;1086;p9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087" name="Google Shape;1087;p99"/>
          <p:cNvSpPr txBox="1"/>
          <p:nvPr>
            <p:ph type="title"/>
          </p:nvPr>
        </p:nvSpPr>
        <p:spPr>
          <a:xfrm>
            <a:off x="265300" y="5032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1800">
                <a:solidFill>
                  <a:srgbClr val="000000"/>
                </a:solidFill>
                <a:latin typeface="Roboto"/>
                <a:ea typeface="Roboto"/>
                <a:cs typeface="Roboto"/>
                <a:sym typeface="Roboto"/>
              </a:rPr>
              <a:t>Số hóa quy trình công đoạn sản xuất, gia công theo đơn đặt hàng</a:t>
            </a:r>
            <a:endParaRPr sz="1800">
              <a:solidFill>
                <a:srgbClr val="000000"/>
              </a:solidFill>
              <a:latin typeface="Roboto"/>
              <a:ea typeface="Roboto"/>
              <a:cs typeface="Roboto"/>
              <a:sym typeface="Roboto"/>
            </a:endParaRPr>
          </a:p>
        </p:txBody>
      </p:sp>
      <p:pic>
        <p:nvPicPr>
          <p:cNvPr id="1088" name="Google Shape;1088;p99"/>
          <p:cNvPicPr preferRelativeResize="0"/>
          <p:nvPr/>
        </p:nvPicPr>
        <p:blipFill rotWithShape="1">
          <a:blip r:embed="rId3">
            <a:alphaModFix/>
          </a:blip>
          <a:srcRect b="0" l="0" r="0" t="0"/>
          <a:stretch/>
        </p:blipFill>
        <p:spPr>
          <a:xfrm>
            <a:off x="1320788" y="1031675"/>
            <a:ext cx="6767832" cy="3623426"/>
          </a:xfrm>
          <a:prstGeom prst="rect">
            <a:avLst/>
          </a:prstGeom>
          <a:noFill/>
          <a:ln>
            <a:noFill/>
          </a:ln>
        </p:spPr>
      </p:pic>
      <p:pic>
        <p:nvPicPr>
          <p:cNvPr id="1089" name="Google Shape;1089;p99"/>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pic>
        <p:nvPicPr>
          <p:cNvPr id="1095" name="Google Shape;1095;p100"/>
          <p:cNvPicPr preferRelativeResize="0"/>
          <p:nvPr/>
        </p:nvPicPr>
        <p:blipFill>
          <a:blip r:embed="rId3">
            <a:alphaModFix/>
          </a:blip>
          <a:stretch>
            <a:fillRect/>
          </a:stretch>
        </p:blipFill>
        <p:spPr>
          <a:xfrm>
            <a:off x="806375" y="797625"/>
            <a:ext cx="7796652" cy="4019699"/>
          </a:xfrm>
          <a:prstGeom prst="rect">
            <a:avLst/>
          </a:prstGeom>
          <a:noFill/>
          <a:ln>
            <a:noFill/>
          </a:ln>
        </p:spPr>
      </p:pic>
      <p:sp>
        <p:nvSpPr>
          <p:cNvPr id="1096" name="Google Shape;1096;p100"/>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2500">
                <a:solidFill>
                  <a:srgbClr val="F26F21"/>
                </a:solidFill>
                <a:latin typeface="Roboto"/>
                <a:ea typeface="Roboto"/>
                <a:cs typeface="Roboto"/>
                <a:sym typeface="Roboto"/>
              </a:rPr>
              <a:t>Ví dụ về số hóa nhà máy(tiếp theo)</a:t>
            </a:r>
            <a:endParaRPr sz="1800">
              <a:solidFill>
                <a:srgbClr val="000000"/>
              </a:solidFill>
              <a:latin typeface="Roboto"/>
              <a:ea typeface="Roboto"/>
              <a:cs typeface="Roboto"/>
              <a:sym typeface="Roboto"/>
            </a:endParaRPr>
          </a:p>
        </p:txBody>
      </p:sp>
      <p:sp>
        <p:nvSpPr>
          <p:cNvPr id="1097" name="Google Shape;1097;p10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098" name="Google Shape;1098;p100"/>
          <p:cNvSpPr txBox="1"/>
          <p:nvPr>
            <p:ph type="title"/>
          </p:nvPr>
        </p:nvSpPr>
        <p:spPr>
          <a:xfrm>
            <a:off x="265300" y="5032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1800">
                <a:solidFill>
                  <a:srgbClr val="000000"/>
                </a:solidFill>
                <a:latin typeface="Roboto"/>
                <a:ea typeface="Roboto"/>
                <a:cs typeface="Roboto"/>
                <a:sym typeface="Roboto"/>
              </a:rPr>
              <a:t>Số hóa quy trình công đoạn sản xuất, gia công theo đơn đặt hàng</a:t>
            </a:r>
            <a:endParaRPr sz="1800">
              <a:solidFill>
                <a:srgbClr val="000000"/>
              </a:solidFill>
              <a:latin typeface="Roboto"/>
              <a:ea typeface="Roboto"/>
              <a:cs typeface="Roboto"/>
              <a:sym typeface="Roboto"/>
            </a:endParaRPr>
          </a:p>
        </p:txBody>
      </p:sp>
      <p:pic>
        <p:nvPicPr>
          <p:cNvPr id="1099" name="Google Shape;1099;p100"/>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01"/>
          <p:cNvSpPr txBox="1"/>
          <p:nvPr>
            <p:ph type="title"/>
          </p:nvPr>
        </p:nvSpPr>
        <p:spPr>
          <a:xfrm>
            <a:off x="265300" y="100675"/>
            <a:ext cx="88788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Clr>
                <a:schemeClr val="dk1"/>
              </a:buClr>
              <a:buSzPts val="2800"/>
              <a:buFont typeface="Arial"/>
              <a:buNone/>
            </a:pPr>
            <a:r>
              <a:rPr lang="vi" sz="2500">
                <a:solidFill>
                  <a:srgbClr val="F26F21"/>
                </a:solidFill>
                <a:latin typeface="Roboto"/>
                <a:ea typeface="Roboto"/>
                <a:cs typeface="Roboto"/>
                <a:sym typeface="Roboto"/>
              </a:rPr>
              <a:t>Ví dụ về số hóa nhà máy(tiếp theo)</a:t>
            </a:r>
            <a:endParaRPr sz="1800">
              <a:latin typeface="Roboto"/>
              <a:ea typeface="Roboto"/>
              <a:cs typeface="Roboto"/>
              <a:sym typeface="Roboto"/>
            </a:endParaRPr>
          </a:p>
          <a:p>
            <a:pPr indent="0" lvl="0" marL="0" rtl="0" algn="l">
              <a:lnSpc>
                <a:spcPct val="100000"/>
              </a:lnSpc>
              <a:spcBef>
                <a:spcPts val="0"/>
              </a:spcBef>
              <a:spcAft>
                <a:spcPts val="0"/>
              </a:spcAft>
              <a:buSzPts val="2800"/>
              <a:buNone/>
            </a:pPr>
            <a:r>
              <a:t/>
            </a:r>
            <a:endParaRPr sz="2500">
              <a:solidFill>
                <a:srgbClr val="F26F21"/>
              </a:solidFill>
              <a:latin typeface="Roboto"/>
              <a:ea typeface="Roboto"/>
              <a:cs typeface="Roboto"/>
              <a:sym typeface="Roboto"/>
            </a:endParaRPr>
          </a:p>
        </p:txBody>
      </p:sp>
      <p:sp>
        <p:nvSpPr>
          <p:cNvPr id="1106" name="Google Shape;1106;p10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107" name="Google Shape;1107;p101"/>
          <p:cNvSpPr txBox="1"/>
          <p:nvPr>
            <p:ph type="title"/>
          </p:nvPr>
        </p:nvSpPr>
        <p:spPr>
          <a:xfrm>
            <a:off x="265300" y="503275"/>
            <a:ext cx="8878800" cy="4026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SzPts val="2800"/>
              <a:buNone/>
            </a:pPr>
            <a:r>
              <a:rPr lang="vi" sz="1800">
                <a:solidFill>
                  <a:srgbClr val="000000"/>
                </a:solidFill>
                <a:latin typeface="Roboto"/>
                <a:ea typeface="Roboto"/>
                <a:cs typeface="Roboto"/>
                <a:sym typeface="Roboto"/>
              </a:rPr>
              <a:t>Số hóa quy trình công đoạn sản xuất, gia công theo đơn đặt hàng</a:t>
            </a:r>
            <a:endParaRPr sz="1800">
              <a:solidFill>
                <a:srgbClr val="000000"/>
              </a:solidFill>
              <a:latin typeface="Roboto"/>
              <a:ea typeface="Roboto"/>
              <a:cs typeface="Roboto"/>
              <a:sym typeface="Roboto"/>
            </a:endParaRPr>
          </a:p>
        </p:txBody>
      </p:sp>
      <p:pic>
        <p:nvPicPr>
          <p:cNvPr id="1108" name="Google Shape;1108;p101"/>
          <p:cNvPicPr preferRelativeResize="0"/>
          <p:nvPr/>
        </p:nvPicPr>
        <p:blipFill rotWithShape="1">
          <a:blip r:embed="rId3">
            <a:alphaModFix/>
          </a:blip>
          <a:srcRect b="0" l="0" r="0" t="0"/>
          <a:stretch/>
        </p:blipFill>
        <p:spPr>
          <a:xfrm>
            <a:off x="410225" y="827350"/>
            <a:ext cx="8489250" cy="3802001"/>
          </a:xfrm>
          <a:prstGeom prst="rect">
            <a:avLst/>
          </a:prstGeom>
          <a:noFill/>
          <a:ln>
            <a:noFill/>
          </a:ln>
        </p:spPr>
      </p:pic>
      <p:pic>
        <p:nvPicPr>
          <p:cNvPr id="1109" name="Google Shape;1109;p101"/>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02"/>
          <p:cNvSpPr txBox="1"/>
          <p:nvPr/>
        </p:nvSpPr>
        <p:spPr>
          <a:xfrm>
            <a:off x="270000" y="665175"/>
            <a:ext cx="8550000" cy="3522000"/>
          </a:xfrm>
          <a:prstGeom prst="rect">
            <a:avLst/>
          </a:prstGeom>
          <a:noFill/>
          <a:ln>
            <a:noFill/>
          </a:ln>
        </p:spPr>
        <p:txBody>
          <a:bodyPr anchorCtr="0" anchor="t" bIns="91425" lIns="91425" spcFirstLastPara="1" rIns="91425" wrap="square" tIns="91425">
            <a:noAutofit/>
          </a:bodyPr>
          <a:lstStyle/>
          <a:p>
            <a:pPr indent="-304800" lvl="0" marL="457200" marR="0" rtl="0" algn="just">
              <a:lnSpc>
                <a:spcPct val="115000"/>
              </a:lnSpc>
              <a:spcBef>
                <a:spcPts val="0"/>
              </a:spcBef>
              <a:spcAft>
                <a:spcPts val="0"/>
              </a:spcAft>
              <a:buClr>
                <a:srgbClr val="0000FF"/>
              </a:buClr>
              <a:buSzPts val="1200"/>
              <a:buFont typeface="Roboto"/>
              <a:buChar char="❖"/>
            </a:pPr>
            <a:r>
              <a:rPr b="1" i="0" lang="vi" sz="1200" u="none" cap="none" strike="noStrike">
                <a:solidFill>
                  <a:srgbClr val="000000"/>
                </a:solidFill>
                <a:highlight>
                  <a:srgbClr val="FFFFFF"/>
                </a:highlight>
                <a:latin typeface="Roboto"/>
                <a:ea typeface="Roboto"/>
                <a:cs typeface="Roboto"/>
                <a:sym typeface="Roboto"/>
              </a:rPr>
              <a:t>Dễ dàng triển khai</a:t>
            </a:r>
            <a:endParaRPr b="1"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Kéo &amp; Thả Quy trình/Biểu mẫu ngay trên phần mềm, kh</a:t>
            </a:r>
            <a:r>
              <a:rPr lang="vi" sz="1200">
                <a:highlight>
                  <a:srgbClr val="FFFFFF"/>
                </a:highlight>
                <a:latin typeface="Roboto"/>
                <a:ea typeface="Roboto"/>
                <a:cs typeface="Roboto"/>
                <a:sym typeface="Roboto"/>
              </a:rPr>
              <a:t>ông cần chờ lập trình, thông tin liền mạch.</a:t>
            </a:r>
            <a:endParaRPr b="0"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15 phút đào tạo để nhân viên có thể hiểu giao diện 3 cột menu/danh sách/chi tiết, áp dụng ngay và sử dụng dễ dàng  trên cả Máy tính và Điện thoại</a:t>
            </a:r>
            <a:endParaRPr b="0"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Nắm bắt toàn bộ tiến trình công việc, biểu mẫu, quy trình trên một màn hình</a:t>
            </a:r>
            <a:endParaRPr b="0" i="0" sz="1200" u="none" cap="none" strike="noStrike">
              <a:solidFill>
                <a:srgbClr val="000000"/>
              </a:solidFill>
              <a:highlight>
                <a:srgbClr val="FFFFFF"/>
              </a:highlight>
              <a:latin typeface="Roboto"/>
              <a:ea typeface="Roboto"/>
              <a:cs typeface="Roboto"/>
              <a:sym typeface="Roboto"/>
            </a:endParaRPr>
          </a:p>
          <a:p>
            <a:pPr indent="0" lvl="0" marL="91440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Roboto"/>
              <a:ea typeface="Roboto"/>
              <a:cs typeface="Roboto"/>
              <a:sym typeface="Roboto"/>
            </a:endParaRPr>
          </a:p>
          <a:p>
            <a:pPr indent="-304800" lvl="0" marL="457200" marR="0" rtl="0" algn="just">
              <a:lnSpc>
                <a:spcPct val="115000"/>
              </a:lnSpc>
              <a:spcBef>
                <a:spcPts val="0"/>
              </a:spcBef>
              <a:spcAft>
                <a:spcPts val="0"/>
              </a:spcAft>
              <a:buClr>
                <a:srgbClr val="0000FF"/>
              </a:buClr>
              <a:buSzPts val="1200"/>
              <a:buFont typeface="Roboto"/>
              <a:buChar char="❖"/>
            </a:pPr>
            <a:r>
              <a:rPr b="1" i="0" lang="vi" sz="1200" u="none" cap="none" strike="noStrike">
                <a:solidFill>
                  <a:srgbClr val="000000"/>
                </a:solidFill>
                <a:highlight>
                  <a:srgbClr val="FFFFFF"/>
                </a:highlight>
                <a:latin typeface="Roboto"/>
                <a:ea typeface="Roboto"/>
                <a:cs typeface="Roboto"/>
                <a:sym typeface="Roboto"/>
              </a:rPr>
              <a:t>Cơ sở hạ tầng cao cấp</a:t>
            </a:r>
            <a:endParaRPr b="1"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Bảo vệ toàn vẹn dữ liệu theo luật pháp An Toàn Thông Tin.</a:t>
            </a:r>
            <a:endParaRPr b="0"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Sử dụng hạ tầng Google Cloud, </a:t>
            </a:r>
            <a:r>
              <a:rPr b="0" i="0" lang="vi" sz="1200" u="none" cap="none" strike="noStrike">
                <a:solidFill>
                  <a:schemeClr val="dk1"/>
                </a:solidFill>
                <a:highlight>
                  <a:schemeClr val="lt1"/>
                </a:highlight>
                <a:latin typeface="Roboto"/>
                <a:ea typeface="Roboto"/>
                <a:cs typeface="Roboto"/>
                <a:sym typeface="Roboto"/>
              </a:rPr>
              <a:t>Uptime 99.5% </a:t>
            </a:r>
            <a:r>
              <a:rPr b="0" i="0" lang="vi" sz="1200" u="none" cap="none" strike="noStrike">
                <a:solidFill>
                  <a:srgbClr val="000000"/>
                </a:solidFill>
                <a:highlight>
                  <a:srgbClr val="FFFFFF"/>
                </a:highlight>
                <a:latin typeface="Roboto"/>
                <a:ea typeface="Roboto"/>
                <a:cs typeface="Roboto"/>
                <a:sym typeface="Roboto"/>
              </a:rPr>
              <a:t>.</a:t>
            </a:r>
            <a:endParaRPr b="0"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Sao lưu dữ liệu</a:t>
            </a:r>
            <a:r>
              <a:rPr b="0" i="0" lang="vi" sz="1200" u="none" cap="none" strike="noStrike">
                <a:solidFill>
                  <a:schemeClr val="dk1"/>
                </a:solidFill>
                <a:highlight>
                  <a:schemeClr val="lt1"/>
                </a:highlight>
                <a:latin typeface="Roboto"/>
                <a:ea typeface="Roboto"/>
                <a:cs typeface="Roboto"/>
                <a:sym typeface="Roboto"/>
              </a:rPr>
              <a:t> hàng ngày.</a:t>
            </a:r>
            <a:endParaRPr b="0" i="0" sz="1200" u="none" cap="none" strike="noStrike">
              <a:solidFill>
                <a:srgbClr val="000000"/>
              </a:solidFill>
              <a:highlight>
                <a:srgbClr val="FFFFFF"/>
              </a:highlight>
              <a:latin typeface="Roboto"/>
              <a:ea typeface="Roboto"/>
              <a:cs typeface="Roboto"/>
              <a:sym typeface="Roboto"/>
            </a:endParaRPr>
          </a:p>
          <a:p>
            <a:pPr indent="0" lvl="0" marL="91440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Roboto"/>
              <a:ea typeface="Roboto"/>
              <a:cs typeface="Roboto"/>
              <a:sym typeface="Roboto"/>
            </a:endParaRPr>
          </a:p>
          <a:p>
            <a:pPr indent="-304800" lvl="0" marL="457200" marR="0" rtl="0" algn="just">
              <a:lnSpc>
                <a:spcPct val="115000"/>
              </a:lnSpc>
              <a:spcBef>
                <a:spcPts val="0"/>
              </a:spcBef>
              <a:spcAft>
                <a:spcPts val="0"/>
              </a:spcAft>
              <a:buClr>
                <a:srgbClr val="0000FF"/>
              </a:buClr>
              <a:buSzPts val="1200"/>
              <a:buFont typeface="Roboto"/>
              <a:buChar char="❖"/>
            </a:pPr>
            <a:r>
              <a:rPr b="1" i="0" lang="vi" sz="1200" u="none" cap="none" strike="noStrike">
                <a:solidFill>
                  <a:srgbClr val="000000"/>
                </a:solidFill>
                <a:highlight>
                  <a:srgbClr val="FFFFFF"/>
                </a:highlight>
                <a:latin typeface="Roboto"/>
                <a:ea typeface="Roboto"/>
                <a:cs typeface="Roboto"/>
                <a:sym typeface="Roboto"/>
              </a:rPr>
              <a:t>24/7 Hỗ trợ </a:t>
            </a:r>
            <a:endParaRPr b="1"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Đội ngũ chăm sóc khách hàng chuyên nghiệp.</a:t>
            </a:r>
            <a:endParaRPr b="0"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Đảm bảo vận hành doanh nghiệp và tính ổn định sản phẩm của được thông suốt.</a:t>
            </a:r>
            <a:endParaRPr b="0" i="0" sz="1200" u="none" cap="none" strike="noStrike">
              <a:solidFill>
                <a:srgbClr val="000000"/>
              </a:solidFill>
              <a:highlight>
                <a:srgbClr val="FFFFFF"/>
              </a:highlight>
              <a:latin typeface="Roboto"/>
              <a:ea typeface="Roboto"/>
              <a:cs typeface="Roboto"/>
              <a:sym typeface="Roboto"/>
            </a:endParaRPr>
          </a:p>
          <a:p>
            <a:pPr indent="-304800" lvl="1" marL="914400" marR="0" rtl="0" algn="just">
              <a:lnSpc>
                <a:spcPct val="115000"/>
              </a:lnSpc>
              <a:spcBef>
                <a:spcPts val="0"/>
              </a:spcBef>
              <a:spcAft>
                <a:spcPts val="0"/>
              </a:spcAft>
              <a:buClr>
                <a:srgbClr val="0000FF"/>
              </a:buClr>
              <a:buSzPts val="1200"/>
              <a:buFont typeface="Roboto"/>
              <a:buChar char="➢"/>
            </a:pPr>
            <a:r>
              <a:rPr b="0" i="0" lang="vi" sz="1200" u="none" cap="none" strike="noStrike">
                <a:solidFill>
                  <a:srgbClr val="000000"/>
                </a:solidFill>
                <a:highlight>
                  <a:srgbClr val="FFFFFF"/>
                </a:highlight>
                <a:latin typeface="Roboto"/>
                <a:ea typeface="Roboto"/>
                <a:cs typeface="Roboto"/>
                <a:sym typeface="Roboto"/>
              </a:rPr>
              <a:t>Hỗ trợ ticket 24/7</a:t>
            </a:r>
            <a:endParaRPr b="0" i="0" sz="1200" u="none" cap="none" strike="noStrike">
              <a:solidFill>
                <a:srgbClr val="000000"/>
              </a:solidFill>
              <a:highlight>
                <a:srgbClr val="FFFFFF"/>
              </a:highlight>
              <a:latin typeface="Roboto"/>
              <a:ea typeface="Roboto"/>
              <a:cs typeface="Roboto"/>
              <a:sym typeface="Roboto"/>
            </a:endParaRPr>
          </a:p>
          <a:p>
            <a:pPr indent="0" lvl="0" marL="91440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Roboto"/>
              <a:ea typeface="Roboto"/>
              <a:cs typeface="Roboto"/>
              <a:sym typeface="Roboto"/>
            </a:endParaRPr>
          </a:p>
          <a:p>
            <a:pPr indent="0" lvl="0" marL="914400" marR="0" rtl="0" algn="ctr">
              <a:lnSpc>
                <a:spcPct val="115000"/>
              </a:lnSpc>
              <a:spcBef>
                <a:spcPts val="0"/>
              </a:spcBef>
              <a:spcAft>
                <a:spcPts val="0"/>
              </a:spcAft>
              <a:buClr>
                <a:srgbClr val="000000"/>
              </a:buClr>
              <a:buSzPts val="1400"/>
              <a:buFont typeface="Arial"/>
              <a:buNone/>
            </a:pPr>
            <a:r>
              <a:t/>
            </a:r>
            <a:endParaRPr b="0" i="0" sz="1400" u="sng" cap="none" strike="noStrike">
              <a:solidFill>
                <a:srgbClr val="000000"/>
              </a:solidFill>
              <a:highlight>
                <a:srgbClr val="FFFFFF"/>
              </a:highlight>
              <a:latin typeface="Roboto"/>
              <a:ea typeface="Roboto"/>
              <a:cs typeface="Roboto"/>
              <a:sym typeface="Roboto"/>
            </a:endParaRPr>
          </a:p>
        </p:txBody>
      </p:sp>
      <p:sp>
        <p:nvSpPr>
          <p:cNvPr id="1115" name="Google Shape;1115;p10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sp>
        <p:nvSpPr>
          <p:cNvPr id="1116" name="Google Shape;1116;p102"/>
          <p:cNvSpPr txBox="1"/>
          <p:nvPr/>
        </p:nvSpPr>
        <p:spPr>
          <a:xfrm>
            <a:off x="193800" y="71600"/>
            <a:ext cx="8874000" cy="482400"/>
          </a:xfrm>
          <a:prstGeom prst="rect">
            <a:avLst/>
          </a:prstGeom>
          <a:noFill/>
          <a:ln>
            <a:noFill/>
          </a:ln>
        </p:spPr>
        <p:txBody>
          <a:bodyPr anchorCtr="0" anchor="t" bIns="91425" lIns="91425" spcFirstLastPara="1" rIns="91425" wrap="square" tIns="91425">
            <a:noAutofit/>
          </a:bodyPr>
          <a:lstStyle/>
          <a:p>
            <a:pPr indent="0" lvl="0" marL="0" marR="12700" rtl="0" algn="l">
              <a:spcBef>
                <a:spcPts val="0"/>
              </a:spcBef>
              <a:spcAft>
                <a:spcPts val="0"/>
              </a:spcAft>
              <a:buClr>
                <a:schemeClr val="dk1"/>
              </a:buClr>
              <a:buSzPts val="2500"/>
              <a:buFont typeface="Arial"/>
              <a:buNone/>
            </a:pPr>
            <a:r>
              <a:rPr b="1" lang="vi" sz="2500">
                <a:solidFill>
                  <a:srgbClr val="F26F21"/>
                </a:solidFill>
                <a:latin typeface="Roboto"/>
                <a:ea typeface="Roboto"/>
                <a:cs typeface="Roboto"/>
                <a:sym typeface="Roboto"/>
              </a:rPr>
              <a:t>Chuyển đổi số toàn diện với Movan ISO</a:t>
            </a:r>
            <a:endParaRPr b="1" i="0" sz="2500" u="none" cap="none" strike="noStrike">
              <a:solidFill>
                <a:srgbClr val="F26F21"/>
              </a:solidFill>
              <a:latin typeface="Roboto"/>
              <a:ea typeface="Roboto"/>
              <a:cs typeface="Roboto"/>
              <a:sym typeface="Roboto"/>
            </a:endParaRPr>
          </a:p>
        </p:txBody>
      </p:sp>
      <p:pic>
        <p:nvPicPr>
          <p:cNvPr id="1117" name="Google Shape;1117;p102"/>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265300" y="100675"/>
            <a:ext cx="8556900" cy="402600"/>
          </a:xfrm>
          <a:prstGeom prst="rect">
            <a:avLst/>
          </a:prstGeom>
          <a:noFill/>
          <a:ln>
            <a:noFill/>
          </a:ln>
        </p:spPr>
        <p:txBody>
          <a:bodyPr anchorCtr="0" anchor="t" bIns="17150" lIns="34275" spcFirstLastPara="1" rIns="34275" wrap="square" tIns="17150">
            <a:noAutofit/>
          </a:bodyPr>
          <a:lstStyle/>
          <a:p>
            <a:pPr indent="0" lvl="0" marL="0" rtl="0" algn="l">
              <a:spcBef>
                <a:spcPts val="0"/>
              </a:spcBef>
              <a:spcAft>
                <a:spcPts val="0"/>
              </a:spcAft>
              <a:buSzPts val="2800"/>
              <a:buNone/>
            </a:pPr>
            <a:r>
              <a:rPr lang="vi" sz="2500">
                <a:solidFill>
                  <a:srgbClr val="F26F21"/>
                </a:solidFill>
                <a:latin typeface="Roboto"/>
                <a:ea typeface="Roboto"/>
                <a:cs typeface="Roboto"/>
                <a:sym typeface="Roboto"/>
              </a:rPr>
              <a:t>2. Tổng quan thống kê triển khai Chuyển đổi số trên Thế giới</a:t>
            </a:r>
            <a:endParaRPr sz="2500">
              <a:solidFill>
                <a:srgbClr val="F26F21"/>
              </a:solidFill>
              <a:latin typeface="Roboto"/>
              <a:ea typeface="Roboto"/>
              <a:cs typeface="Roboto"/>
              <a:sym typeface="Roboto"/>
            </a:endParaRPr>
          </a:p>
        </p:txBody>
      </p:sp>
      <p:sp>
        <p:nvSpPr>
          <p:cNvPr id="130" name="Google Shape;130;p22"/>
          <p:cNvSpPr txBox="1"/>
          <p:nvPr/>
        </p:nvSpPr>
        <p:spPr>
          <a:xfrm>
            <a:off x="56600" y="628250"/>
            <a:ext cx="8556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a:solidFill>
                <a:srgbClr val="F26F21"/>
              </a:solidFill>
            </a:endParaRPr>
          </a:p>
          <a:p>
            <a:pPr indent="0" lvl="0" marL="457200" rtl="0" algn="l">
              <a:spcBef>
                <a:spcPts val="0"/>
              </a:spcBef>
              <a:spcAft>
                <a:spcPts val="0"/>
              </a:spcAft>
              <a:buNone/>
            </a:pPr>
            <a:r>
              <a:rPr lang="vi">
                <a:solidFill>
                  <a:srgbClr val="F26F21"/>
                </a:solidFill>
              </a:rPr>
              <a:t>2.1.2.5 Các trường hợp sử dụng mã thấp:</a:t>
            </a:r>
            <a:endParaRPr>
              <a:solidFill>
                <a:srgbClr val="F26F21"/>
              </a:solidFill>
            </a:endParaRPr>
          </a:p>
          <a:p>
            <a:pPr indent="0" lvl="0" marL="457200" rtl="0" algn="l">
              <a:spcBef>
                <a:spcPts val="0"/>
              </a:spcBef>
              <a:spcAft>
                <a:spcPts val="0"/>
              </a:spcAft>
              <a:buNone/>
            </a:pPr>
            <a:r>
              <a:t/>
            </a:r>
            <a:endParaRPr>
              <a:solidFill>
                <a:srgbClr val="F26F21"/>
              </a:solidFill>
            </a:endParaRPr>
          </a:p>
          <a:p>
            <a:pPr indent="-317500" lvl="0" marL="457200" rtl="0" algn="l">
              <a:spcBef>
                <a:spcPts val="0"/>
              </a:spcBef>
              <a:spcAft>
                <a:spcPts val="0"/>
              </a:spcAft>
              <a:buClr>
                <a:schemeClr val="accent1"/>
              </a:buClr>
              <a:buSzPts val="1400"/>
              <a:buChar char="➢"/>
            </a:pPr>
            <a:r>
              <a:rPr lang="vi">
                <a:solidFill>
                  <a:schemeClr val="dk1"/>
                </a:solidFill>
              </a:rPr>
              <a:t>Theo khảo sát, các trường hợp sử dụng phát triển mã thấp hàng đầu là </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Biểu mẫu thu thập dữ liệu (58%)</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Ứng dụng điều phối các quy trình kinh doanh và quy trình làm việc trong ứng dụng (49%).</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Ứng dụng thay thế giấy, email hoặc bảng tính (42%)</a:t>
            </a:r>
            <a:endParaRPr>
              <a:solidFill>
                <a:schemeClr val="dk1"/>
              </a:solidFill>
            </a:endParaRPr>
          </a:p>
          <a:p>
            <a:pPr indent="-317500" lvl="0" marL="457200" rtl="0" algn="l">
              <a:spcBef>
                <a:spcPts val="0"/>
              </a:spcBef>
              <a:spcAft>
                <a:spcPts val="0"/>
              </a:spcAft>
              <a:buClr>
                <a:schemeClr val="accent1"/>
              </a:buClr>
              <a:buSzPts val="1400"/>
              <a:buChar char="➢"/>
            </a:pPr>
            <a:r>
              <a:rPr lang="vi">
                <a:solidFill>
                  <a:schemeClr val="dk1"/>
                </a:solidFill>
              </a:rPr>
              <a:t>Tùy chỉnh giao diện người dùng ứng dụng mới cho các ứng dụng tại chỗ hiện tại (22%) (Gartner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31" name="Google Shape;131;p22"/>
          <p:cNvPicPr preferRelativeResize="0"/>
          <p:nvPr/>
        </p:nvPicPr>
        <p:blipFill rotWithShape="1">
          <a:blip r:embed="rId3">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03"/>
          <p:cNvSpPr/>
          <p:nvPr/>
        </p:nvSpPr>
        <p:spPr>
          <a:xfrm>
            <a:off x="1231575" y="1746400"/>
            <a:ext cx="7064712" cy="2356668"/>
          </a:xfrm>
          <a:custGeom>
            <a:rect b="b" l="l" r="r" t="t"/>
            <a:pathLst>
              <a:path extrusionOk="0" h="21600" w="21600">
                <a:moveTo>
                  <a:pt x="0" y="0"/>
                </a:moveTo>
                <a:lnTo>
                  <a:pt x="21600" y="0"/>
                </a:lnTo>
                <a:lnTo>
                  <a:pt x="21600" y="21599"/>
                </a:lnTo>
                <a:lnTo>
                  <a:pt x="0" y="21599"/>
                </a:lnTo>
                <a:close/>
              </a:path>
            </a:pathLst>
          </a:cu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dk1"/>
              </a:buClr>
              <a:buSzPts val="1100"/>
              <a:buFont typeface="Arial"/>
              <a:buNone/>
            </a:pPr>
            <a:r>
              <a:rPr b="1" i="0" lang="vi" sz="1800" u="none" cap="none" strike="noStrike">
                <a:solidFill>
                  <a:srgbClr val="000000"/>
                </a:solidFill>
                <a:latin typeface="Open Sans"/>
                <a:ea typeface="Open Sans"/>
                <a:cs typeface="Open Sans"/>
                <a:sym typeface="Open Sans"/>
              </a:rPr>
              <a:t>CÔNG TY CỔ PHẦN GIẢI PHÁP CÔNG NGHỆ MOVAN VIỆT NAM</a:t>
            </a:r>
            <a:endParaRPr b="1" i="0" sz="18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8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1100"/>
              <a:buFont typeface="Arial"/>
              <a:buNone/>
            </a:pPr>
            <a:r>
              <a:rPr b="0" i="0" lang="vi" sz="1800" u="none" cap="none" strike="noStrike">
                <a:solidFill>
                  <a:srgbClr val="000000"/>
                </a:solidFill>
                <a:latin typeface="Open Sans"/>
                <a:ea typeface="Open Sans"/>
                <a:cs typeface="Open Sans"/>
                <a:sym typeface="Open Sans"/>
              </a:rPr>
              <a:t>185 Giảng Võ - Đống Đa - Hà Nội  </a:t>
            </a:r>
            <a:endParaRPr b="0" i="0" sz="18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1100"/>
              <a:buFont typeface="Arial"/>
              <a:buNone/>
            </a:pPr>
            <a:r>
              <a:t/>
            </a:r>
            <a:endParaRPr b="0" i="0" sz="18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b="0" i="0" lang="vi" sz="1500" u="none" cap="none" strike="noStrike">
                <a:solidFill>
                  <a:srgbClr val="FF9900"/>
                </a:solidFill>
                <a:latin typeface="Open Sans"/>
                <a:ea typeface="Open Sans"/>
                <a:cs typeface="Open Sans"/>
                <a:sym typeface="Open Sans"/>
              </a:rPr>
              <a:t>Website:</a:t>
            </a:r>
            <a:r>
              <a:rPr b="0" i="0" lang="vi" sz="1500" u="none" cap="none" strike="noStrike">
                <a:solidFill>
                  <a:srgbClr val="000000"/>
                </a:solidFill>
                <a:latin typeface="Open Sans"/>
                <a:ea typeface="Open Sans"/>
                <a:cs typeface="Open Sans"/>
                <a:sym typeface="Open Sans"/>
              </a:rPr>
              <a:t> https://movan.vn</a:t>
            </a:r>
            <a:endParaRPr b="0" i="0" sz="15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lang="vi" sz="1500">
                <a:solidFill>
                  <a:srgbClr val="FF9900"/>
                </a:solidFill>
                <a:latin typeface="Open Sans"/>
                <a:ea typeface="Open Sans"/>
                <a:cs typeface="Open Sans"/>
                <a:sym typeface="Open Sans"/>
              </a:rPr>
              <a:t>Hà Nội</a:t>
            </a:r>
            <a:r>
              <a:rPr b="0" i="0" lang="vi" sz="1500" u="none" cap="none" strike="noStrike">
                <a:solidFill>
                  <a:srgbClr val="FF9900"/>
                </a:solidFill>
                <a:latin typeface="Open Sans"/>
                <a:ea typeface="Open Sans"/>
                <a:cs typeface="Open Sans"/>
                <a:sym typeface="Open Sans"/>
              </a:rPr>
              <a:t>:</a:t>
            </a:r>
            <a:r>
              <a:rPr b="0" i="0" lang="vi" sz="1500" u="none" cap="none" strike="noStrike">
                <a:solidFill>
                  <a:srgbClr val="000000"/>
                </a:solidFill>
                <a:latin typeface="Open Sans"/>
                <a:ea typeface="Open Sans"/>
                <a:cs typeface="Open Sans"/>
                <a:sym typeface="Open Sans"/>
              </a:rPr>
              <a:t> (+84) 356.000.123</a:t>
            </a:r>
            <a:r>
              <a:rPr lang="vi" sz="1500">
                <a:latin typeface="Open Sans"/>
                <a:ea typeface="Open Sans"/>
                <a:cs typeface="Open Sans"/>
                <a:sym typeface="Open Sans"/>
              </a:rPr>
              <a:t> / 0989.685.069</a:t>
            </a:r>
            <a:r>
              <a:rPr b="0" i="0" lang="vi" sz="1500" u="none" cap="none" strike="noStrike">
                <a:solidFill>
                  <a:srgbClr val="000000"/>
                </a:solidFill>
                <a:latin typeface="Open Sans"/>
                <a:ea typeface="Open Sans"/>
                <a:cs typeface="Open Sans"/>
                <a:sym typeface="Open Sans"/>
              </a:rPr>
              <a:t>(ms.T</a:t>
            </a:r>
            <a:r>
              <a:rPr lang="vi" sz="1500">
                <a:latin typeface="Open Sans"/>
                <a:ea typeface="Open Sans"/>
                <a:cs typeface="Open Sans"/>
                <a:sym typeface="Open Sans"/>
              </a:rPr>
              <a:t>ới</a:t>
            </a:r>
            <a:r>
              <a:rPr b="0" i="0" lang="vi" sz="1500" u="none" cap="none" strike="noStrike">
                <a:solidFill>
                  <a:srgbClr val="000000"/>
                </a:solidFill>
                <a:latin typeface="Open Sans"/>
                <a:ea typeface="Open Sans"/>
                <a:cs typeface="Open Sans"/>
                <a:sym typeface="Open Sans"/>
              </a:rPr>
              <a:t>)</a:t>
            </a:r>
            <a:endParaRPr sz="1500">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lang="vi" sz="1500">
                <a:solidFill>
                  <a:srgbClr val="FF9900"/>
                </a:solidFill>
                <a:latin typeface="Open Sans"/>
                <a:ea typeface="Open Sans"/>
                <a:cs typeface="Open Sans"/>
                <a:sym typeface="Open Sans"/>
              </a:rPr>
              <a:t>Tp.HCM:</a:t>
            </a:r>
            <a:r>
              <a:rPr lang="vi" sz="1500">
                <a:solidFill>
                  <a:schemeClr val="dk1"/>
                </a:solidFill>
                <a:latin typeface="Open Sans"/>
                <a:ea typeface="Open Sans"/>
                <a:cs typeface="Open Sans"/>
                <a:sym typeface="Open Sans"/>
              </a:rPr>
              <a:t> </a:t>
            </a:r>
            <a:r>
              <a:rPr lang="vi" sz="1500">
                <a:latin typeface="Open Sans"/>
                <a:ea typeface="Open Sans"/>
                <a:cs typeface="Open Sans"/>
                <a:sym typeface="Open Sans"/>
              </a:rPr>
              <a:t>(+84)0963.071.765(ms.Yến)</a:t>
            </a:r>
            <a:r>
              <a:rPr b="0" i="0" lang="vi" sz="1500" u="none" cap="none" strike="noStrike">
                <a:solidFill>
                  <a:srgbClr val="000000"/>
                </a:solidFill>
                <a:latin typeface="Open Sans"/>
                <a:ea typeface="Open Sans"/>
                <a:cs typeface="Open Sans"/>
                <a:sym typeface="Open Sans"/>
              </a:rPr>
              <a:t> </a:t>
            </a:r>
            <a:endParaRPr b="0" i="0" sz="15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b="0" i="0" lang="vi" sz="1500" u="none" cap="none" strike="noStrike">
                <a:solidFill>
                  <a:srgbClr val="FF9900"/>
                </a:solidFill>
                <a:latin typeface="Open Sans"/>
                <a:ea typeface="Open Sans"/>
                <a:cs typeface="Open Sans"/>
                <a:sym typeface="Open Sans"/>
              </a:rPr>
              <a:t>Email:</a:t>
            </a:r>
            <a:r>
              <a:rPr b="0" i="0" lang="vi" sz="1500" u="none" cap="none" strike="noStrike">
                <a:solidFill>
                  <a:srgbClr val="000000"/>
                </a:solidFill>
                <a:latin typeface="Open Sans"/>
                <a:ea typeface="Open Sans"/>
                <a:cs typeface="Open Sans"/>
                <a:sym typeface="Open Sans"/>
              </a:rPr>
              <a:t> </a:t>
            </a:r>
            <a:r>
              <a:rPr b="0" i="0" lang="vi" sz="1500" u="sng" cap="none" strike="noStrike">
                <a:solidFill>
                  <a:schemeClr val="hlink"/>
                </a:solidFill>
                <a:latin typeface="Open Sans"/>
                <a:ea typeface="Open Sans"/>
                <a:cs typeface="Open Sans"/>
                <a:sym typeface="Open Sans"/>
                <a:hlinkClick r:id="rId3"/>
              </a:rPr>
              <a:t>info@Movan.vn</a:t>
            </a:r>
            <a:endParaRPr b="0" i="0" sz="15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Open Sans"/>
              <a:ea typeface="Open Sans"/>
              <a:cs typeface="Open Sans"/>
              <a:sym typeface="Open Sans"/>
            </a:endParaRPr>
          </a:p>
        </p:txBody>
      </p:sp>
      <p:sp>
        <p:nvSpPr>
          <p:cNvPr id="1123" name="Google Shape;1123;p103"/>
          <p:cNvSpPr txBox="1"/>
          <p:nvPr/>
        </p:nvSpPr>
        <p:spPr>
          <a:xfrm>
            <a:off x="230900" y="477600"/>
            <a:ext cx="8913000" cy="63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500"/>
              <a:buFont typeface="Arial"/>
              <a:buNone/>
            </a:pPr>
            <a:r>
              <a:rPr b="1" i="0" lang="vi" sz="3500" u="none" cap="none" strike="noStrike">
                <a:solidFill>
                  <a:srgbClr val="F26F21"/>
                </a:solidFill>
                <a:latin typeface="Arial"/>
                <a:ea typeface="Arial"/>
                <a:cs typeface="Arial"/>
                <a:sym typeface="Arial"/>
              </a:rPr>
              <a:t>Trân trọng cảm ơn</a:t>
            </a:r>
            <a:endParaRPr b="1" i="0" sz="3500" u="none" cap="none" strike="noStrike">
              <a:solidFill>
                <a:srgbClr val="F26F21"/>
              </a:solidFill>
              <a:latin typeface="Arial"/>
              <a:ea typeface="Arial"/>
              <a:cs typeface="Arial"/>
              <a:sym typeface="Arial"/>
            </a:endParaRPr>
          </a:p>
        </p:txBody>
      </p:sp>
      <p:sp>
        <p:nvSpPr>
          <p:cNvPr id="1124" name="Google Shape;1124;p10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vi"/>
              <a:t>‹#›</a:t>
            </a:fld>
            <a:endParaRPr/>
          </a:p>
        </p:txBody>
      </p:sp>
      <p:pic>
        <p:nvPicPr>
          <p:cNvPr id="1125" name="Google Shape;1125;p103"/>
          <p:cNvPicPr preferRelativeResize="0"/>
          <p:nvPr/>
        </p:nvPicPr>
        <p:blipFill rotWithShape="1">
          <a:blip r:embed="rId4">
            <a:alphaModFix/>
          </a:blip>
          <a:srcRect b="0" l="0" r="0" t="0"/>
          <a:stretch/>
        </p:blipFill>
        <p:spPr>
          <a:xfrm>
            <a:off x="265300" y="4817325"/>
            <a:ext cx="760725" cy="258650"/>
          </a:xfrm>
          <a:prstGeom prst="rect">
            <a:avLst/>
          </a:prstGeom>
          <a:noFill/>
          <a:ln>
            <a:noFill/>
          </a:ln>
          <a:effectLst>
            <a:outerShdw blurRad="57150" rotWithShape="0" algn="bl" dir="5400000" dist="19050">
              <a:srgbClr val="000000">
                <a:alpha val="4902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