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7" r:id="rId2"/>
    <p:sldId id="338" r:id="rId3"/>
    <p:sldId id="304" r:id="rId4"/>
    <p:sldId id="305" r:id="rId5"/>
    <p:sldId id="307" r:id="rId6"/>
    <p:sldId id="341" r:id="rId7"/>
    <p:sldId id="325" r:id="rId8"/>
    <p:sldId id="309" r:id="rId9"/>
    <p:sldId id="340" r:id="rId10"/>
    <p:sldId id="339" r:id="rId11"/>
    <p:sldId id="323" r:id="rId12"/>
    <p:sldId id="32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5071" autoAdjust="0"/>
  </p:normalViewPr>
  <p:slideViewPr>
    <p:cSldViewPr snapToGrid="0">
      <p:cViewPr>
        <p:scale>
          <a:sx n="80" d="100"/>
          <a:sy n="80" d="100"/>
        </p:scale>
        <p:origin x="40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82A82-D0A0-4F43-9DF2-33030F4251B3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CA093-3F54-4414-9B19-BA39E725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5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B3C-6003-49B6-AE6D-2C069F7EA3A6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7F55-D0E6-4304-8A08-6DA653893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9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B3C-6003-49B6-AE6D-2C069F7EA3A6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7F55-D0E6-4304-8A08-6DA653893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9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B3C-6003-49B6-AE6D-2C069F7EA3A6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7F55-D0E6-4304-8A08-6DA653893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8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B3C-6003-49B6-AE6D-2C069F7EA3A6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7F55-D0E6-4304-8A08-6DA653893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8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B3C-6003-49B6-AE6D-2C069F7EA3A6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7F55-D0E6-4304-8A08-6DA653893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2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B3C-6003-49B6-AE6D-2C069F7EA3A6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7F55-D0E6-4304-8A08-6DA653893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3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B3C-6003-49B6-AE6D-2C069F7EA3A6}" type="datetimeFigureOut">
              <a:rPr lang="en-US" smtClean="0"/>
              <a:t>4/27/20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7F55-D0E6-4304-8A08-6DA653893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9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B3C-6003-49B6-AE6D-2C069F7EA3A6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7F55-D0E6-4304-8A08-6DA653893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6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B3C-6003-49B6-AE6D-2C069F7EA3A6}" type="datetimeFigureOut">
              <a:rPr lang="en-US" smtClean="0"/>
              <a:t>4/27/20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7F55-D0E6-4304-8A08-6DA653893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2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B3C-6003-49B6-AE6D-2C069F7EA3A6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7F55-D0E6-4304-8A08-6DA653893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B3C-6003-49B6-AE6D-2C069F7EA3A6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7F55-D0E6-4304-8A08-6DA653893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3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9B3C-6003-49B6-AE6D-2C069F7EA3A6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7F55-D0E6-4304-8A08-6DA653893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8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6" y="304800"/>
            <a:ext cx="11774905" cy="269507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xuyên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MXH </a:t>
            </a:r>
            <a:r>
              <a:rPr lang="en-US" dirty="0" err="1" smtClean="0"/>
              <a:t>không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xuyên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MXH </a:t>
            </a:r>
            <a:r>
              <a:rPr lang="en-US" dirty="0" err="1" smtClean="0"/>
              <a:t>không</a:t>
            </a:r>
            <a:r>
              <a:rPr lang="en-US" dirty="0" smtClean="0"/>
              <a:t> ?</a:t>
            </a:r>
            <a:br>
              <a:rPr lang="en-US" dirty="0" smtClean="0"/>
            </a:b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MXH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tiền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6" y="2999874"/>
            <a:ext cx="11911785" cy="3614739"/>
          </a:xfrm>
        </p:spPr>
      </p:pic>
    </p:spTree>
    <p:extLst>
      <p:ext uri="{BB962C8B-B14F-4D97-AF65-F5344CB8AC3E}">
        <p14:creationId xmlns:p14="http://schemas.microsoft.com/office/powerpoint/2010/main" val="8842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541"/>
            <a:ext cx="10515600" cy="26026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AI CÓ THỂ THAM GIA VITAE ?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Tất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cả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công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dân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tròn</a:t>
            </a:r>
            <a:r>
              <a:rPr lang="en-US" b="1" dirty="0" smtClean="0">
                <a:solidFill>
                  <a:schemeClr val="bg1"/>
                </a:solidFill>
              </a:rPr>
              <a:t> 18 </a:t>
            </a:r>
            <a:r>
              <a:rPr lang="en-US" b="1" dirty="0" err="1" smtClean="0">
                <a:solidFill>
                  <a:schemeClr val="bg1"/>
                </a:solidFill>
              </a:rPr>
              <a:t>tuổi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lên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KHI NÀO THÌ TÔI CÓ THỂ THAM GIA 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541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0668000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2670"/>
            <a:ext cx="12192000" cy="1309268"/>
          </a:xfrm>
          <a:prstGeom prst="rect">
            <a:avLst/>
          </a:prstGeom>
        </p:spPr>
      </p:pic>
      <p:pic>
        <p:nvPicPr>
          <p:cNvPr id="4" name="Grafik 6">
            <a:extLst>
              <a:ext uri="{FF2B5EF4-FFF2-40B4-BE49-F238E27FC236}">
                <a16:creationId xmlns="" xmlns:a16="http://schemas.microsoft.com/office/drawing/2014/main" id="{A053931C-A9D1-0346-9E81-6FA5A9123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7268" y="0"/>
            <a:ext cx="1812228" cy="1193897"/>
          </a:xfrm>
          <a:prstGeom prst="rect">
            <a:avLst/>
          </a:prstGeom>
        </p:spPr>
      </p:pic>
      <p:sp>
        <p:nvSpPr>
          <p:cNvPr id="20" name="Right Brace 19"/>
          <p:cNvSpPr/>
          <p:nvPr/>
        </p:nvSpPr>
        <p:spPr>
          <a:xfrm>
            <a:off x="5643886" y="1274238"/>
            <a:ext cx="411898" cy="5681733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7167348" y="4661495"/>
            <a:ext cx="1879707" cy="30253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3x8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10"/>
            <a:ext cx="2623127" cy="131345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61063" y="1118271"/>
            <a:ext cx="4568611" cy="101532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CÓ MẠO HIỂM, RỦI RO =&gt; CƠ HỘI </a:t>
            </a:r>
            <a:r>
              <a:rPr lang="en-US" b="1" dirty="0" smtClean="0">
                <a:solidFill>
                  <a:srgbClr val="002060"/>
                </a:solidFill>
              </a:rPr>
              <a:t>LỚN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808872" y="1718731"/>
            <a:ext cx="4036274" cy="127909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LÀM VIỆC NHIỀU HƠN, XÂY SỰ NGHIỆP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=&gt; </a:t>
            </a:r>
            <a:r>
              <a:rPr lang="en-US" b="1" dirty="0" smtClean="0">
                <a:solidFill>
                  <a:srgbClr val="002060"/>
                </a:solidFill>
              </a:rPr>
              <a:t>CÓ THU NHẬP.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330036" y="1999985"/>
            <a:ext cx="4762359" cy="227207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KIÊN TRÌ TRONG VÀI THÁNG ĐẾN VÀI NĂM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=&gt; THU NHẬP THỤ ĐỘNG VÀ THỊNH VƯỢNG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-379485" y="3611359"/>
            <a:ext cx="6529291" cy="306545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KẾT LUẬN: 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ĐÂY LÀ CƠ HỘI CHO NHỮNG THÀNH VIÊN CÓ TẦM NHÌN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VÀ XÁC ĐỊNH LÀM VIỆC NGHIÊM TÚC, CÙNG VỚI VITAE AG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XÂY DỰNG THƯƠNG HIỆU MẠNG XÃ HỘI PHÂN QUYỀN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TOÀN CẦU.</a:t>
            </a:r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endParaRPr lang="en-US" dirty="0" smtClean="0"/>
          </a:p>
        </p:txBody>
      </p:sp>
      <p:sp>
        <p:nvSpPr>
          <p:cNvPr id="54" name="Rounded Rectangle 53"/>
          <p:cNvSpPr/>
          <p:nvPr/>
        </p:nvSpPr>
        <p:spPr>
          <a:xfrm>
            <a:off x="7614015" y="1281258"/>
            <a:ext cx="4478693" cy="65784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KHÔNG MẠO HIỂM, RỦI RO =&gt; CƠ HỘI ÍT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665270" y="1999984"/>
            <a:ext cx="4327523" cy="65784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KHÔNG CẦN NỖ LỰC NHIỀU, THAM GIA TƯƠNG TÁC CÓ $$$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244688" y="2631850"/>
            <a:ext cx="4565818" cy="134834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THỪA HƯỞNG THÀNH QUẢ CỦA CÔNG CUỘC XÂY DỰNG BETA =&gt; NGƯỜI ĐẾN SAU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110836" y="5737110"/>
            <a:ext cx="6166620" cy="150011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CHÚNG </a:t>
            </a:r>
            <a:r>
              <a:rPr lang="en-US" b="1" dirty="0">
                <a:solidFill>
                  <a:srgbClr val="FF0000"/>
                </a:solidFill>
              </a:rPr>
              <a:t>TA LÀ NHỮNG CỔ ĐÔNG SÁNG LẬP CỦA VITAE </a:t>
            </a:r>
            <a:r>
              <a:rPr lang="en-US" b="1" dirty="0" smtClean="0">
                <a:solidFill>
                  <a:srgbClr val="FF0000"/>
                </a:solidFill>
              </a:rPr>
              <a:t>AG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VÀ SẼ NHẬN ĐƯỢC NHỮNG THÀNH QUẢ XỨNG ĐÁNG</a:t>
            </a:r>
          </a:p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5651619" y="3921590"/>
            <a:ext cx="6346854" cy="178234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KẾT LUẬN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GIAI ĐOẠN CHÍNH THỨC AI (CÁ NHÂN, DOANH NGHIỆP, TỔ CHỨC) ĐỀU SỬ DỤNG VITAE, SỐ LƯỢNG PHÁT TRIỂN NHƯ VŨ BÃO VÀ KHÔNG GIỚI HẠN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5737907" y="6029177"/>
            <a:ext cx="6435269" cy="94754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VITAE LÀ CỘNG ĐỒNG THỊNH VƯỢNG, CỘNG SINH, PHÁT TRIỂN NHANH CHÓNG VÀ BỀN CHẶT</a:t>
            </a:r>
            <a:r>
              <a:rPr lang="en-US" dirty="0" smtClean="0"/>
              <a:t>.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37" grpId="0"/>
      <p:bldP spid="41" grpId="0"/>
      <p:bldP spid="52" grpId="0"/>
      <p:bldP spid="54" grpId="0"/>
      <p:bldP spid="57" grpId="0"/>
      <p:bldP spid="58" grpId="0"/>
      <p:bldP spid="9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154418"/>
          </a:xfrm>
          <a:prstGeom prst="rect">
            <a:avLst/>
          </a:prstGeom>
        </p:spPr>
      </p:pic>
      <p:pic>
        <p:nvPicPr>
          <p:cNvPr id="8" name="Picture 2" descr="Kết quả hình ảnh cho vitaec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92" y="0"/>
            <a:ext cx="10247808" cy="115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6">
            <a:extLst>
              <a:ext uri="{FF2B5EF4-FFF2-40B4-BE49-F238E27FC236}">
                <a16:creationId xmlns="" xmlns:a16="http://schemas.microsoft.com/office/drawing/2014/main" id="{A053931C-A9D1-0346-9E81-6FA5A9123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7268" y="0"/>
            <a:ext cx="1812228" cy="1193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3896"/>
            <a:ext cx="3437914" cy="56069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3969" y="1193896"/>
            <a:ext cx="3811359" cy="27551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7914" y="3961287"/>
            <a:ext cx="3817414" cy="28517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5329" y="1193896"/>
            <a:ext cx="4936671" cy="563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HÔM NAY CHƯA CẦN QUAN TÂM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746"/>
            <a:ext cx="10515600" cy="5309937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Cách</a:t>
            </a:r>
            <a:r>
              <a:rPr lang="en-US" b="1" dirty="0" smtClean="0"/>
              <a:t> VITAE </a:t>
            </a:r>
            <a:r>
              <a:rPr lang="en-US" b="1" dirty="0" err="1" smtClean="0"/>
              <a:t>vận</a:t>
            </a:r>
            <a:r>
              <a:rPr lang="en-US" b="1" dirty="0" smtClean="0"/>
              <a:t> </a:t>
            </a:r>
            <a:r>
              <a:rPr lang="en-US" b="1" dirty="0" err="1" smtClean="0"/>
              <a:t>hành</a:t>
            </a:r>
            <a:r>
              <a:rPr lang="en-US" b="1" dirty="0"/>
              <a:t> </a:t>
            </a:r>
            <a:r>
              <a:rPr lang="en-US" b="1" dirty="0" smtClean="0"/>
              <a:t>? VITAE </a:t>
            </a:r>
            <a:r>
              <a:rPr lang="en-US" b="1" dirty="0" err="1" smtClean="0"/>
              <a:t>lấy</a:t>
            </a:r>
            <a:r>
              <a:rPr lang="en-US" b="1" dirty="0" smtClean="0"/>
              <a:t> </a:t>
            </a:r>
            <a:r>
              <a:rPr lang="en-US" b="1" dirty="0" err="1" smtClean="0"/>
              <a:t>tiền</a:t>
            </a:r>
            <a:r>
              <a:rPr lang="en-US" b="1" dirty="0" smtClean="0"/>
              <a:t> </a:t>
            </a:r>
            <a:r>
              <a:rPr lang="en-US" b="1" dirty="0" err="1" smtClean="0"/>
              <a:t>đâu</a:t>
            </a:r>
            <a:r>
              <a:rPr lang="en-US" b="1" dirty="0" smtClean="0"/>
              <a:t> </a:t>
            </a:r>
            <a:r>
              <a:rPr lang="en-US" b="1" dirty="0" err="1" smtClean="0"/>
              <a:t>trả</a:t>
            </a:r>
            <a:r>
              <a:rPr lang="en-US" b="1" dirty="0" smtClean="0"/>
              <a:t> </a:t>
            </a:r>
            <a:r>
              <a:rPr lang="en-US" b="1" dirty="0" err="1" smtClean="0"/>
              <a:t>cho</a:t>
            </a:r>
            <a:r>
              <a:rPr lang="en-US" b="1" dirty="0" smtClean="0"/>
              <a:t> </a:t>
            </a:r>
            <a:r>
              <a:rPr lang="en-US" b="1" dirty="0" err="1" smtClean="0"/>
              <a:t>mình</a:t>
            </a:r>
            <a:r>
              <a:rPr lang="en-US" b="1" dirty="0"/>
              <a:t> </a:t>
            </a:r>
            <a:r>
              <a:rPr lang="en-US" b="1" dirty="0" smtClean="0"/>
              <a:t>? </a:t>
            </a:r>
            <a:r>
              <a:rPr lang="en-US" b="1" dirty="0" err="1" smtClean="0"/>
              <a:t>Tôi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bắt</a:t>
            </a:r>
            <a:r>
              <a:rPr lang="en-US" b="1" dirty="0" smtClean="0"/>
              <a:t> </a:t>
            </a:r>
            <a:r>
              <a:rPr lang="en-US" b="1" dirty="0" err="1" smtClean="0"/>
              <a:t>đầu</a:t>
            </a:r>
            <a:r>
              <a:rPr lang="en-US" b="1" dirty="0" smtClean="0"/>
              <a:t> </a:t>
            </a:r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đâu</a:t>
            </a:r>
            <a:r>
              <a:rPr lang="en-US" b="1" dirty="0" smtClean="0"/>
              <a:t> 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CHỈ CẦN TRẢ LỜI 3 CÂU HỎI</a:t>
            </a:r>
          </a:p>
          <a:p>
            <a:r>
              <a:rPr lang="en-US" b="1" dirty="0">
                <a:solidFill>
                  <a:schemeClr val="bg1"/>
                </a:solidFill>
              </a:rPr>
              <a:t>1. </a:t>
            </a:r>
            <a:r>
              <a:rPr lang="en-US" b="1" dirty="0" err="1">
                <a:solidFill>
                  <a:schemeClr val="bg1"/>
                </a:solidFill>
              </a:rPr>
              <a:t>Bạn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có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cần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thêm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một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nguồn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nhập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không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2. </a:t>
            </a:r>
            <a:r>
              <a:rPr lang="en-US" b="1" dirty="0" err="1">
                <a:solidFill>
                  <a:schemeClr val="bg1"/>
                </a:solidFill>
              </a:rPr>
              <a:t>Bạn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có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sẵn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sàng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giúp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người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khác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có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điều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tương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tự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không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3. Vitae </a:t>
            </a:r>
            <a:r>
              <a:rPr lang="en-US" b="1" dirty="0" err="1">
                <a:solidFill>
                  <a:schemeClr val="bg1"/>
                </a:solidFill>
              </a:rPr>
              <a:t>có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làm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được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cả</a:t>
            </a:r>
            <a:r>
              <a:rPr lang="en-US" b="1" dirty="0">
                <a:solidFill>
                  <a:schemeClr val="bg1"/>
                </a:solidFill>
              </a:rPr>
              <a:t> 2 </a:t>
            </a:r>
            <a:r>
              <a:rPr lang="en-US" b="1" dirty="0" err="1">
                <a:solidFill>
                  <a:schemeClr val="bg1"/>
                </a:solidFill>
              </a:rPr>
              <a:t>điều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trên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không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b="1" dirty="0" err="1" smtClean="0"/>
              <a:t>Câu</a:t>
            </a:r>
            <a:r>
              <a:rPr lang="en-US" b="1" dirty="0" smtClean="0"/>
              <a:t> 1 </a:t>
            </a:r>
            <a:r>
              <a:rPr lang="en-US" b="1" dirty="0" err="1" smtClean="0"/>
              <a:t>và</a:t>
            </a:r>
            <a:r>
              <a:rPr lang="en-US" b="1" dirty="0" smtClean="0"/>
              <a:t> 2 </a:t>
            </a:r>
            <a:r>
              <a:rPr lang="en-US" b="1" dirty="0" err="1" smtClean="0"/>
              <a:t>bạn</a:t>
            </a:r>
            <a:r>
              <a:rPr lang="en-US" b="1" dirty="0" smtClean="0"/>
              <a:t> </a:t>
            </a:r>
            <a:r>
              <a:rPr lang="en-US" b="1" dirty="0" err="1" smtClean="0"/>
              <a:t>cần</a:t>
            </a:r>
            <a:r>
              <a:rPr lang="en-US" b="1" dirty="0" smtClean="0"/>
              <a:t> </a:t>
            </a:r>
            <a:r>
              <a:rPr lang="en-US" b="1" dirty="0" err="1" smtClean="0"/>
              <a:t>trả</a:t>
            </a:r>
            <a:r>
              <a:rPr lang="en-US" b="1" dirty="0" smtClean="0"/>
              <a:t> </a:t>
            </a:r>
            <a:r>
              <a:rPr lang="en-US" b="1" dirty="0" err="1" smtClean="0"/>
              <a:t>lời</a:t>
            </a:r>
            <a:r>
              <a:rPr lang="en-US" b="1" dirty="0"/>
              <a:t> </a:t>
            </a:r>
            <a:r>
              <a:rPr lang="en-US" b="1" dirty="0" err="1" smtClean="0"/>
              <a:t>ngay</a:t>
            </a:r>
            <a:r>
              <a:rPr lang="en-US" b="1" dirty="0" smtClean="0"/>
              <a:t> </a:t>
            </a:r>
            <a:r>
              <a:rPr lang="en-US" b="1" dirty="0" err="1" smtClean="0"/>
              <a:t>bây</a:t>
            </a:r>
            <a:r>
              <a:rPr lang="en-US" b="1" dirty="0" smtClean="0"/>
              <a:t> </a:t>
            </a:r>
            <a:r>
              <a:rPr lang="en-US" b="1" dirty="0" err="1" smtClean="0"/>
              <a:t>giờ</a:t>
            </a:r>
            <a:r>
              <a:rPr lang="en-US" b="1" dirty="0" smtClean="0"/>
              <a:t>. </a:t>
            </a:r>
            <a:r>
              <a:rPr lang="en-US" b="1" dirty="0" err="1" smtClean="0"/>
              <a:t>Nếu</a:t>
            </a:r>
            <a:r>
              <a:rPr lang="en-US" b="1" dirty="0" smtClean="0"/>
              <a:t> 1 </a:t>
            </a:r>
            <a:r>
              <a:rPr lang="en-US" b="1" dirty="0" err="1" smtClean="0"/>
              <a:t>trong</a:t>
            </a:r>
            <a:r>
              <a:rPr lang="en-US" b="1" dirty="0" smtClean="0"/>
              <a:t> 2 </a:t>
            </a:r>
            <a:r>
              <a:rPr lang="en-US" b="1" dirty="0" err="1" smtClean="0"/>
              <a:t>câu</a:t>
            </a:r>
            <a:r>
              <a:rPr lang="en-US" b="1" dirty="0" smtClean="0"/>
              <a:t> </a:t>
            </a:r>
            <a:r>
              <a:rPr lang="en-US" b="1" dirty="0" err="1" smtClean="0"/>
              <a:t>trả</a:t>
            </a:r>
            <a:r>
              <a:rPr lang="en-US" b="1" dirty="0" smtClean="0"/>
              <a:t> </a:t>
            </a:r>
            <a:r>
              <a:rPr lang="en-US" b="1" dirty="0" err="1" smtClean="0"/>
              <a:t>lời</a:t>
            </a:r>
            <a:r>
              <a:rPr lang="en-US" b="1" dirty="0" smtClean="0"/>
              <a:t> </a:t>
            </a:r>
            <a:r>
              <a:rPr lang="en-US" b="1" dirty="0" err="1" smtClean="0"/>
              <a:t>là</a:t>
            </a:r>
            <a:r>
              <a:rPr lang="en-US" b="1" dirty="0" smtClean="0"/>
              <a:t> KHÔNG </a:t>
            </a:r>
            <a:r>
              <a:rPr lang="en-US" b="1" dirty="0" err="1" smtClean="0"/>
              <a:t>thì</a:t>
            </a:r>
            <a:r>
              <a:rPr lang="en-US" b="1" dirty="0" smtClean="0"/>
              <a:t> </a:t>
            </a:r>
            <a:r>
              <a:rPr lang="en-US" b="1" dirty="0" err="1" smtClean="0"/>
              <a:t>bạn</a:t>
            </a:r>
            <a:r>
              <a:rPr lang="en-US" b="1" dirty="0" smtClean="0"/>
              <a:t> </a:t>
            </a:r>
            <a:r>
              <a:rPr lang="en-US" b="1" dirty="0" err="1" smtClean="0"/>
              <a:t>chưa</a:t>
            </a:r>
            <a:r>
              <a:rPr lang="en-US" b="1" dirty="0" smtClean="0"/>
              <a:t> </a:t>
            </a:r>
            <a:r>
              <a:rPr lang="en-US" b="1" dirty="0" err="1" smtClean="0"/>
              <a:t>phù</a:t>
            </a:r>
            <a:r>
              <a:rPr lang="en-US" b="1" dirty="0" smtClean="0"/>
              <a:t> </a:t>
            </a:r>
            <a:r>
              <a:rPr lang="en-US" b="1" dirty="0" err="1" smtClean="0"/>
              <a:t>hợp</a:t>
            </a:r>
            <a:r>
              <a:rPr lang="en-US" b="1" dirty="0" smtClean="0"/>
              <a:t> VITAE </a:t>
            </a:r>
            <a:r>
              <a:rPr lang="en-US" b="1" dirty="0" err="1" smtClean="0"/>
              <a:t>ở</a:t>
            </a:r>
            <a:r>
              <a:rPr lang="en-US" b="1" dirty="0" smtClean="0"/>
              <a:t> </a:t>
            </a:r>
            <a:r>
              <a:rPr lang="en-US" b="1" dirty="0" err="1" smtClean="0"/>
              <a:t>thời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này</a:t>
            </a:r>
            <a:r>
              <a:rPr lang="en-US" b="1" dirty="0" smtClean="0"/>
              <a:t>. </a:t>
            </a:r>
            <a:r>
              <a:rPr lang="en-US" b="1" dirty="0" err="1" smtClean="0"/>
              <a:t>Nếu</a:t>
            </a:r>
            <a:r>
              <a:rPr lang="en-US" b="1" dirty="0" smtClean="0"/>
              <a:t> </a:t>
            </a:r>
            <a:r>
              <a:rPr lang="en-US" b="1" dirty="0" err="1" smtClean="0"/>
              <a:t>cả</a:t>
            </a:r>
            <a:r>
              <a:rPr lang="en-US" b="1" dirty="0" smtClean="0"/>
              <a:t> 2 </a:t>
            </a:r>
            <a:r>
              <a:rPr lang="en-US" b="1" dirty="0" err="1" smtClean="0"/>
              <a:t>đều</a:t>
            </a:r>
            <a:r>
              <a:rPr lang="en-US" b="1" dirty="0" smtClean="0"/>
              <a:t> </a:t>
            </a:r>
            <a:r>
              <a:rPr lang="en-US" b="1" dirty="0" err="1" smtClean="0"/>
              <a:t>là</a:t>
            </a:r>
            <a:r>
              <a:rPr lang="en-US" b="1" dirty="0" smtClean="0"/>
              <a:t> CÓ </a:t>
            </a:r>
            <a:r>
              <a:rPr lang="en-US" b="1" dirty="0" err="1" smtClean="0"/>
              <a:t>thì</a:t>
            </a:r>
            <a:r>
              <a:rPr lang="en-US" b="1" dirty="0" smtClean="0"/>
              <a:t> </a:t>
            </a:r>
            <a:r>
              <a:rPr lang="en-US" b="1" dirty="0" err="1" smtClean="0"/>
              <a:t>xin</a:t>
            </a:r>
            <a:r>
              <a:rPr lang="en-US" b="1" dirty="0" smtClean="0"/>
              <a:t> </a:t>
            </a:r>
            <a:r>
              <a:rPr lang="en-US" b="1" dirty="0" err="1" smtClean="0"/>
              <a:t>mời</a:t>
            </a:r>
            <a:r>
              <a:rPr lang="en-US" b="1" dirty="0" smtClean="0"/>
              <a:t> </a:t>
            </a:r>
            <a:r>
              <a:rPr lang="en-US" b="1" dirty="0" err="1" smtClean="0"/>
              <a:t>bạn</a:t>
            </a:r>
            <a:r>
              <a:rPr lang="en-US" b="1" dirty="0" smtClean="0"/>
              <a:t> </a:t>
            </a:r>
            <a:r>
              <a:rPr lang="en-US" b="1" dirty="0" err="1" smtClean="0"/>
              <a:t>đi</a:t>
            </a:r>
            <a:r>
              <a:rPr lang="en-US" b="1" dirty="0" smtClean="0"/>
              <a:t> </a:t>
            </a:r>
            <a:r>
              <a:rPr lang="en-US" b="1" dirty="0" err="1" smtClean="0"/>
              <a:t>tiếp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Câu</a:t>
            </a:r>
            <a:r>
              <a:rPr lang="en-US" b="1" dirty="0" smtClean="0"/>
              <a:t> 3 </a:t>
            </a:r>
            <a:r>
              <a:rPr lang="en-US" b="1" dirty="0" err="1" smtClean="0"/>
              <a:t>bạn</a:t>
            </a:r>
            <a:r>
              <a:rPr lang="en-US" b="1" dirty="0" smtClean="0"/>
              <a:t> </a:t>
            </a:r>
            <a:r>
              <a:rPr lang="en-US" b="1" dirty="0" err="1" smtClean="0"/>
              <a:t>sẽ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câu</a:t>
            </a:r>
            <a:r>
              <a:rPr lang="en-US" b="1" dirty="0" smtClean="0"/>
              <a:t> </a:t>
            </a:r>
            <a:r>
              <a:rPr lang="en-US" b="1" dirty="0" err="1" smtClean="0"/>
              <a:t>trả</a:t>
            </a:r>
            <a:r>
              <a:rPr lang="en-US" b="1" dirty="0" smtClean="0"/>
              <a:t> </a:t>
            </a:r>
            <a:r>
              <a:rPr lang="en-US" b="1" dirty="0" err="1" smtClean="0"/>
              <a:t>lời</a:t>
            </a:r>
            <a:r>
              <a:rPr lang="en-US" b="1" dirty="0" smtClean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 </a:t>
            </a:r>
            <a:r>
              <a:rPr lang="en-US" b="1" dirty="0" err="1" smtClean="0"/>
              <a:t>buổi</a:t>
            </a:r>
            <a:r>
              <a:rPr lang="en-US" b="1" dirty="0" smtClean="0"/>
              <a:t> </a:t>
            </a:r>
            <a:r>
              <a:rPr lang="en-US" b="1" dirty="0" err="1" smtClean="0"/>
              <a:t>này</a:t>
            </a:r>
            <a:r>
              <a:rPr lang="en-US" b="1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64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9726" y="2866910"/>
            <a:ext cx="8839199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“THỊNH </a:t>
            </a:r>
            <a:r>
              <a:rPr lang="en-US" sz="4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VƯỢNG TOÀN </a:t>
            </a:r>
            <a:r>
              <a:rPr lang="en-US" sz="4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CẦU”</a:t>
            </a:r>
          </a:p>
          <a:p>
            <a:pPr algn="ctr"/>
            <a:endParaRPr lang="en-US" sz="54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2209" y="5005590"/>
            <a:ext cx="6172200" cy="703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8260" y="5572646"/>
            <a:ext cx="6172200" cy="7530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2021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2119" y="2134123"/>
            <a:ext cx="5294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    VITAE </a:t>
            </a:r>
            <a:r>
              <a:rPr lang="en-US" sz="4400" b="1" dirty="0" err="1" smtClean="0">
                <a:solidFill>
                  <a:srgbClr val="FF0000"/>
                </a:solidFill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</a:rPr>
              <a:t> SỰ SỐNG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05" y="3963717"/>
            <a:ext cx="7128710" cy="269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vitaetoken.io/images/MichaelWeber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65" y="2048164"/>
            <a:ext cx="29718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190144" y="3244335"/>
            <a:ext cx="1888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all" dirty="0">
                <a:solidFill>
                  <a:schemeClr val="bg1"/>
                </a:solidFill>
              </a:rPr>
              <a:t>MICHAEL WEBER - ceo</a:t>
            </a:r>
          </a:p>
        </p:txBody>
      </p:sp>
      <p:pic>
        <p:nvPicPr>
          <p:cNvPr id="10" name="Picture 9" descr="https://vitaetoken.io/images/Vitae_Russell_Photo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70994"/>
            <a:ext cx="24384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vitaetoken.io/images/VItae_Maria_Tomaino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65" y="5270994"/>
            <a:ext cx="2825214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vitaetoken.io/images/ShragePosen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92098"/>
            <a:ext cx="2438400" cy="1556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vitaetoken.io/images/MendyZicherman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70130"/>
            <a:ext cx="2438400" cy="155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vitaetoken.io/images/JonathanO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01734"/>
            <a:ext cx="2438400" cy="155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8153400" cy="1219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1371600"/>
            <a:ext cx="12118108" cy="6096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MXH Phần quyền Vitae.co và Vitaetoken.io do Michael Weber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và 5 cộng sự thành lập ngày 26/12/2018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3733801"/>
            <a:ext cx="2590800" cy="146607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848600" y="3694146"/>
            <a:ext cx="2590800" cy="146607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253965" y="6563887"/>
            <a:ext cx="1752600" cy="1761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Russell Agnew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05800" y="3375929"/>
            <a:ext cx="1752600" cy="1761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Maria Victoria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47900" y="6553200"/>
            <a:ext cx="1752600" cy="1761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Shrage Posen - COO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171700" y="3376808"/>
            <a:ext cx="1752600" cy="1761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Mendy Z Richman - CCO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305800" y="6626268"/>
            <a:ext cx="1752600" cy="1761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Jonathan Oerth - CTO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3891" y="3750223"/>
            <a:ext cx="12044217" cy="14264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rgbClr val="FFFFFF"/>
              </a:solidFill>
              <a:latin typeface="Helvetica Neue"/>
            </a:endParaRPr>
          </a:p>
          <a:p>
            <a:pPr algn="ctr"/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 xã </a:t>
            </a:r>
            <a:r>
              <a:rPr lang="vi-V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tương lai</a:t>
            </a:r>
            <a:r>
              <a:rPr lang="vi-V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 lưới phần thưởng </a:t>
            </a:r>
            <a:r>
              <a:rPr lang="vi-VN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 </a:t>
            </a:r>
            <a:r>
              <a:rPr lang="vi-VN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hội </a:t>
            </a:r>
            <a:r>
              <a:rPr lang="vi-V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người </a:t>
            </a:r>
            <a:r>
              <a:rPr lang="vi-V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sự thịnh vượng toàn cầu!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4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-1"/>
            <a:ext cx="9259910" cy="94225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17903" y="1634836"/>
            <a:ext cx="6150847" cy="47222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MẠNG XÃ HỘI </a:t>
            </a:r>
            <a:r>
              <a:rPr lang="en-US" sz="2400" dirty="0" smtClean="0">
                <a:solidFill>
                  <a:srgbClr val="FF0000"/>
                </a:solidFill>
              </a:rPr>
              <a:t>“TẬP TRUNG” </a:t>
            </a:r>
            <a:r>
              <a:rPr lang="en-US" sz="2400" b="1" dirty="0">
                <a:solidFill>
                  <a:srgbClr val="FF0000"/>
                </a:solidFill>
              </a:rPr>
              <a:t>FACEBOOK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53199" y="1634836"/>
            <a:ext cx="5592051" cy="47222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MẠNG XÃ HỘI </a:t>
            </a:r>
            <a:r>
              <a:rPr lang="en-US" sz="2400" dirty="0" smtClean="0">
                <a:solidFill>
                  <a:srgbClr val="FF0000"/>
                </a:solidFill>
              </a:rPr>
              <a:t>“PHÂN QUYỀN” </a:t>
            </a:r>
            <a:r>
              <a:rPr lang="en-US" sz="2400" b="1" dirty="0">
                <a:solidFill>
                  <a:srgbClr val="FF0000"/>
                </a:solidFill>
              </a:rPr>
              <a:t>VITAE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166431" y="1870947"/>
            <a:ext cx="0" cy="477851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0" y="2107059"/>
            <a:ext cx="5914160" cy="974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THÀNH VIÊN THAM GIA MIỄN PHÍ, NHƯNG ĐỂ CÓ THU NHẬP PHẢI BỎ RA </a:t>
            </a:r>
            <a:r>
              <a:rPr lang="en-US" b="1" dirty="0" smtClean="0">
                <a:solidFill>
                  <a:srgbClr val="FF0000"/>
                </a:solidFill>
              </a:rPr>
              <a:t>RẤT NHIỀU CHI PHÍ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00800" y="2107059"/>
            <a:ext cx="5791200" cy="974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THÀNH VIÊN THAM </a:t>
            </a:r>
            <a:r>
              <a:rPr lang="en-US" b="1" smtClean="0">
                <a:solidFill>
                  <a:srgbClr val="002060"/>
                </a:solidFill>
              </a:rPr>
              <a:t>GIA MIỄN </a:t>
            </a:r>
            <a:r>
              <a:rPr lang="en-US" b="1" dirty="0" smtClean="0">
                <a:solidFill>
                  <a:srgbClr val="002060"/>
                </a:solidFill>
              </a:rPr>
              <a:t>PHÍ (GIAI ĐOẠN </a:t>
            </a:r>
            <a:r>
              <a:rPr lang="en-US" b="1" dirty="0" smtClean="0">
                <a:solidFill>
                  <a:srgbClr val="FF0000"/>
                </a:solidFill>
              </a:rPr>
              <a:t>BETA BỎ RẤT ÍT PHÍ</a:t>
            </a:r>
            <a:r>
              <a:rPr lang="en-US" b="1" dirty="0" smtClean="0">
                <a:solidFill>
                  <a:srgbClr val="002060"/>
                </a:solidFill>
              </a:rPr>
              <a:t>) CÓ NGUỒN THU NHẬP KHÔNG GIỚI HẠN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-30027" y="3283384"/>
            <a:ext cx="6259132" cy="135181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FACEBOOK KHÔNG CHIA SẺ </a:t>
            </a:r>
            <a:r>
              <a:rPr lang="en-US" b="1" smtClean="0">
                <a:solidFill>
                  <a:srgbClr val="002060"/>
                </a:solidFill>
              </a:rPr>
              <a:t>DOANH THU CHO NGƯỜI DÙNG</a:t>
            </a:r>
          </a:p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002060"/>
                </a:solidFill>
              </a:rPr>
              <a:t>CỘNG </a:t>
            </a:r>
            <a:r>
              <a:rPr lang="en-US" b="1" dirty="0" smtClean="0">
                <a:solidFill>
                  <a:srgbClr val="002060"/>
                </a:solidFill>
              </a:rPr>
              <a:t>ĐỒNG ẢO QUYỀN LỰC</a:t>
            </a:r>
            <a:r>
              <a:rPr lang="en-US" b="1" smtClean="0">
                <a:solidFill>
                  <a:srgbClr val="002060"/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</a:rPr>
              <a:t>100</a:t>
            </a:r>
            <a:r>
              <a:rPr lang="en-US" b="1" dirty="0" smtClean="0">
                <a:solidFill>
                  <a:srgbClr val="FF0000"/>
                </a:solidFill>
              </a:rPr>
              <a:t>% </a:t>
            </a:r>
            <a:r>
              <a:rPr lang="en-US" b="1" smtClean="0">
                <a:solidFill>
                  <a:srgbClr val="002060"/>
                </a:solidFill>
              </a:rPr>
              <a:t>DOANH THU QUẢNG CÁO FACE BOOK NẮM </a:t>
            </a:r>
            <a:r>
              <a:rPr lang="en-US" b="1" dirty="0" smtClean="0">
                <a:solidFill>
                  <a:srgbClr val="002060"/>
                </a:solidFill>
              </a:rPr>
              <a:t>GIỮ</a:t>
            </a:r>
            <a:r>
              <a:rPr lang="en-US" b="1" smtClean="0">
                <a:solidFill>
                  <a:srgbClr val="002060"/>
                </a:solidFill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i="1" smtClean="0">
                <a:solidFill>
                  <a:srgbClr val="002060"/>
                </a:solidFill>
              </a:rPr>
              <a:t>(NĂM 2019 ĐẠT GẦN </a:t>
            </a:r>
            <a:r>
              <a:rPr lang="en-US" i="1" dirty="0" smtClean="0">
                <a:solidFill>
                  <a:srgbClr val="002060"/>
                </a:solidFill>
              </a:rPr>
              <a:t>71 TỶ$)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-17903" y="4931510"/>
            <a:ext cx="5932063" cy="79034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MỘT ĐẾ CHẾ RIÊNG VÀ KHÔNG TUÂN THỦ LUẬT PHÁP CÁC QUỐC GIA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-30027" y="5920509"/>
            <a:ext cx="5944187" cy="8214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MONG MUỐN ỨNG DỤNG BLOCKCHAIN VÀO THANH TOÁN.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=&gt; LIBRA RA ĐỜI</a:t>
            </a:r>
            <a:r>
              <a:rPr lang="en-US" b="1" dirty="0" smtClean="0">
                <a:solidFill>
                  <a:srgbClr val="002060"/>
                </a:solidFill>
              </a:rPr>
              <a:t>, BỊ PHẢN ĐỐI VÀ CẤM ĐOÁN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052869" y="3039711"/>
            <a:ext cx="4164630" cy="183916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100%</a:t>
            </a:r>
            <a:r>
              <a:rPr lang="en-US" b="1" dirty="0" smtClean="0">
                <a:solidFill>
                  <a:srgbClr val="002060"/>
                </a:solidFill>
              </a:rPr>
              <a:t> DOANH THU VITAE CHIA LẠI CHO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12%</a:t>
            </a:r>
            <a:r>
              <a:rPr lang="en-US" b="1" dirty="0" smtClean="0">
                <a:solidFill>
                  <a:srgbClr val="002060"/>
                </a:solidFill>
              </a:rPr>
              <a:t> CHO NHÀ MÔI GIỚI QUẢNG CÁO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78%</a:t>
            </a:r>
            <a:r>
              <a:rPr lang="en-US" b="1" dirty="0" smtClean="0">
                <a:solidFill>
                  <a:srgbClr val="002060"/>
                </a:solidFill>
              </a:rPr>
              <a:t> CHO CỘNG ĐỒNG SỬ DỤNG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10%</a:t>
            </a:r>
            <a:r>
              <a:rPr lang="en-US" b="1" dirty="0" smtClean="0">
                <a:solidFill>
                  <a:srgbClr val="002060"/>
                </a:solidFill>
              </a:rPr>
              <a:t> CHO VẬN HÀNH NỀN TẢNG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/>
          </a:p>
        </p:txBody>
      </p:sp>
      <p:sp>
        <p:nvSpPr>
          <p:cNvPr id="40" name="Rounded Rectangle 39"/>
          <p:cNvSpPr/>
          <p:nvPr/>
        </p:nvSpPr>
        <p:spPr>
          <a:xfrm>
            <a:off x="6388676" y="4878872"/>
            <a:ext cx="5803324" cy="79034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XÂY DỰNG CỘNG ĐỒNG THỊNH VƯỢNG VÀ TUÂN THỦ LUẬT PHÁP QUỐC GIA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166431" y="5903857"/>
            <a:ext cx="6091707" cy="8214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CÔNG </a:t>
            </a:r>
            <a:r>
              <a:rPr lang="en-US" b="1" smtClean="0">
                <a:solidFill>
                  <a:srgbClr val="002060"/>
                </a:solidFill>
              </a:rPr>
              <a:t>CỤ </a:t>
            </a:r>
            <a:r>
              <a:rPr lang="en-US" b="1" smtClean="0">
                <a:solidFill>
                  <a:srgbClr val="FF0000"/>
                </a:solidFill>
              </a:rPr>
              <a:t>BLOCKCHAIN</a:t>
            </a:r>
            <a:r>
              <a:rPr lang="en-US" b="1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RA ĐỜI TRƯỚC VÀ ỨNG DỤNG HOÀN HẢO =&gt; VITAECOIN ĐƯỢC CỘNG ĐỒNG </a:t>
            </a:r>
            <a:r>
              <a:rPr lang="en-US" b="1" smtClean="0">
                <a:solidFill>
                  <a:srgbClr val="002060"/>
                </a:solidFill>
              </a:rPr>
              <a:t>CHẤP NHẬN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0667" y="953064"/>
            <a:ext cx="7964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MỘT XU HƯỚNG – HAI CON ĐƯỜNG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3" grpId="0"/>
      <p:bldP spid="28" grpId="0"/>
      <p:bldP spid="30" grpId="0"/>
      <p:bldP spid="33" grpId="0"/>
      <p:bldP spid="36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GIAO DIỆN MXH VITAE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6" y="1464316"/>
            <a:ext cx="9669379" cy="5280388"/>
          </a:xfrm>
        </p:spPr>
      </p:pic>
    </p:spTree>
    <p:extLst>
      <p:ext uri="{BB962C8B-B14F-4D97-AF65-F5344CB8AC3E}">
        <p14:creationId xmlns:p14="http://schemas.microsoft.com/office/powerpoint/2010/main" val="113479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vitaetoken.io/images/MichaelWeber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75572"/>
            <a:ext cx="25146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206473" y="2537575"/>
            <a:ext cx="1888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all" dirty="0">
                <a:solidFill>
                  <a:schemeClr val="bg1"/>
                </a:solidFill>
              </a:rPr>
              <a:t>MICHAEL WEBER - ceo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8" y="0"/>
            <a:ext cx="9285669" cy="1219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52600" y="3733801"/>
            <a:ext cx="2590800" cy="146607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800600" y="3733800"/>
            <a:ext cx="2590800" cy="146607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848600" y="3694146"/>
            <a:ext cx="2590800" cy="146607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" y="3445718"/>
            <a:ext cx="1752599" cy="3429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700" b="1" dirty="0">
                <a:solidFill>
                  <a:srgbClr val="FF0000"/>
                </a:solidFill>
              </a:rPr>
              <a:t>Tháng 11/2018</a:t>
            </a:r>
            <a:r>
              <a:rPr lang="en-US" sz="1700" dirty="0"/>
              <a:t>, Michael Weber đưa Vitae tới </a:t>
            </a:r>
            <a:r>
              <a:rPr lang="en-US" sz="1700" b="1" dirty="0">
                <a:solidFill>
                  <a:srgbClr val="FF0000"/>
                </a:solidFill>
              </a:rPr>
              <a:t>Thung lũng Silicon </a:t>
            </a:r>
            <a:r>
              <a:rPr lang="en-US" sz="1700" dirty="0"/>
              <a:t>và nói về MXH và cách kiếm tiền của tỷ phú online trong tương </a:t>
            </a:r>
            <a:r>
              <a:rPr lang="en-US" sz="1700" dirty="0" smtClean="0"/>
              <a:t>lai.</a:t>
            </a:r>
            <a:endParaRPr lang="en-US" sz="1700" dirty="0"/>
          </a:p>
        </p:txBody>
      </p:sp>
      <p:sp>
        <p:nvSpPr>
          <p:cNvPr id="26" name="Rounded Rectangle 25"/>
          <p:cNvSpPr/>
          <p:nvPr/>
        </p:nvSpPr>
        <p:spPr>
          <a:xfrm>
            <a:off x="6080789" y="3404554"/>
            <a:ext cx="1895472" cy="3429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700" b="1" smtClean="0">
                <a:solidFill>
                  <a:srgbClr val="FF0000"/>
                </a:solidFill>
              </a:rPr>
              <a:t>Ngày </a:t>
            </a:r>
            <a:r>
              <a:rPr lang="en-US" sz="1700" b="1" dirty="0">
                <a:solidFill>
                  <a:srgbClr val="FF0000"/>
                </a:solidFill>
              </a:rPr>
              <a:t>5/12/2019, </a:t>
            </a:r>
            <a:r>
              <a:rPr lang="en-US" sz="1700" dirty="0"/>
              <a:t>Vitae liên kết với </a:t>
            </a:r>
            <a:r>
              <a:rPr lang="en-US" sz="1700" b="1" i="1" dirty="0" smtClean="0">
                <a:solidFill>
                  <a:srgbClr val="FF0000"/>
                </a:solidFill>
              </a:rPr>
              <a:t>Tổ </a:t>
            </a:r>
            <a:r>
              <a:rPr lang="en-US" sz="1700" b="1" i="1" dirty="0">
                <a:solidFill>
                  <a:srgbClr val="FF0000"/>
                </a:solidFill>
              </a:rPr>
              <a:t>chức Trọng tài Quốc </a:t>
            </a:r>
            <a:r>
              <a:rPr lang="en-US" sz="1700" b="1" i="1" dirty="0" smtClean="0">
                <a:solidFill>
                  <a:srgbClr val="FF0000"/>
                </a:solidFill>
              </a:rPr>
              <a:t>tế ICC,</a:t>
            </a:r>
            <a:r>
              <a:rPr lang="vi-VN" sz="1700" dirty="0"/>
              <a:t> </a:t>
            </a:r>
            <a:r>
              <a:rPr lang="en-US" sz="1700" dirty="0"/>
              <a:t> để giải quyết tất cả mọi vấn đề phát sinh và tranh chấp giữa thành viên với </a:t>
            </a:r>
            <a:r>
              <a:rPr lang="en-US" sz="1700" dirty="0" smtClean="0"/>
              <a:t>Vitae.</a:t>
            </a:r>
            <a:endParaRPr lang="en-US" sz="1700" dirty="0"/>
          </a:p>
        </p:txBody>
      </p:sp>
      <p:sp>
        <p:nvSpPr>
          <p:cNvPr id="24" name="Rounded Rectangle 23"/>
          <p:cNvSpPr/>
          <p:nvPr/>
        </p:nvSpPr>
        <p:spPr>
          <a:xfrm>
            <a:off x="1902691" y="3439436"/>
            <a:ext cx="1947147" cy="3429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700" b="1" dirty="0">
                <a:solidFill>
                  <a:srgbClr val="FF0000"/>
                </a:solidFill>
              </a:rPr>
              <a:t>Ngày 6/6/2019</a:t>
            </a:r>
            <a:r>
              <a:rPr lang="en-US" sz="1700" dirty="0"/>
              <a:t>, Vitae ra mắt tại Bỉ với 200 Leader TG; </a:t>
            </a:r>
            <a:r>
              <a:rPr lang="en-US" sz="1700"/>
              <a:t>Ngày </a:t>
            </a:r>
            <a:r>
              <a:rPr lang="en-US" sz="1700" b="1" smtClean="0">
                <a:solidFill>
                  <a:srgbClr val="FF0000"/>
                </a:solidFill>
              </a:rPr>
              <a:t>02/7/2019</a:t>
            </a:r>
            <a:r>
              <a:rPr lang="en-US" sz="1700" dirty="0"/>
              <a:t>, Vitae chính thức công bố chiến lược phát triển Vitae toàn cầu tại </a:t>
            </a:r>
            <a:r>
              <a:rPr lang="en-US" sz="1700" dirty="0" smtClean="0"/>
              <a:t>NewYork/Mỹ.</a:t>
            </a:r>
            <a:endParaRPr lang="en-US" sz="1700" dirty="0"/>
          </a:p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972677" y="3438882"/>
            <a:ext cx="1973398" cy="3429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00" dirty="0"/>
          </a:p>
          <a:p>
            <a:pPr algn="ctr"/>
            <a:endParaRPr lang="en-US" sz="1700" b="1" smtClean="0">
              <a:solidFill>
                <a:srgbClr val="FF0000"/>
              </a:solidFill>
            </a:endParaRPr>
          </a:p>
          <a:p>
            <a:pPr algn="ctr"/>
            <a:r>
              <a:rPr lang="en-US" sz="1700" b="1" smtClean="0">
                <a:solidFill>
                  <a:srgbClr val="FF0000"/>
                </a:solidFill>
              </a:rPr>
              <a:t>Ngày 29/8/2019</a:t>
            </a:r>
            <a:r>
              <a:rPr lang="en-US" sz="1700" dirty="0"/>
              <a:t>, CP Thụy Sỹ cấp giấy phép thành lập công ty Vitae AG. </a:t>
            </a:r>
            <a:endParaRPr lang="en-US" sz="1700" dirty="0" smtClean="0"/>
          </a:p>
          <a:p>
            <a:pPr algn="ctr"/>
            <a:r>
              <a:rPr lang="en-US" sz="1700" dirty="0" smtClean="0"/>
              <a:t>Mọi </a:t>
            </a:r>
            <a:r>
              <a:rPr lang="en-US" sz="1700" dirty="0"/>
              <a:t>hoạt động của thành viên được điều chỉnh theo </a:t>
            </a:r>
            <a:endParaRPr lang="en-US" sz="1700" dirty="0" smtClean="0"/>
          </a:p>
          <a:p>
            <a:pPr algn="ctr"/>
            <a:r>
              <a:rPr lang="en-US" sz="1700" dirty="0" smtClean="0"/>
              <a:t>Luật </a:t>
            </a:r>
            <a:r>
              <a:rPr lang="en-US" sz="1700" dirty="0"/>
              <a:t>của bang Zug, </a:t>
            </a:r>
          </a:p>
          <a:p>
            <a:pPr algn="ctr"/>
            <a:r>
              <a:rPr lang="en-US" sz="1700" dirty="0"/>
              <a:t>Thụy Sĩ.</a:t>
            </a:r>
          </a:p>
          <a:p>
            <a:pPr algn="ctr"/>
            <a:endParaRPr lang="en-US" sz="1700" dirty="0"/>
          </a:p>
        </p:txBody>
      </p:sp>
      <p:sp>
        <p:nvSpPr>
          <p:cNvPr id="27" name="Rounded Rectangle 26"/>
          <p:cNvSpPr/>
          <p:nvPr/>
        </p:nvSpPr>
        <p:spPr>
          <a:xfrm>
            <a:off x="8076823" y="3429000"/>
            <a:ext cx="2040652" cy="3429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Ngày </a:t>
            </a:r>
            <a:r>
              <a:rPr lang="en-US" sz="1700" dirty="0" smtClean="0"/>
              <a:t>19/12/2019</a:t>
            </a:r>
            <a:r>
              <a:rPr lang="en-US" sz="1700" dirty="0"/>
              <a:t>, Vitae liên kết với đơn vị </a:t>
            </a:r>
            <a:r>
              <a:rPr lang="en-US" sz="1700" b="1" dirty="0">
                <a:solidFill>
                  <a:srgbClr val="FF0000"/>
                </a:solidFill>
              </a:rPr>
              <a:t>thu thuế online toàn cầu Valitax</a:t>
            </a:r>
            <a:r>
              <a:rPr lang="en-US" sz="1700" b="1" dirty="0"/>
              <a:t> </a:t>
            </a:r>
            <a:r>
              <a:rPr lang="en-US" sz="1700" dirty="0"/>
              <a:t>để thực hiện trách nhiệm của thành viên trên từng quốc gia khác </a:t>
            </a:r>
            <a:r>
              <a:rPr lang="en-US" sz="1700" dirty="0" smtClean="0"/>
              <a:t>nhau.</a:t>
            </a:r>
            <a:endParaRPr lang="en-US" sz="17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295401"/>
            <a:ext cx="4580659" cy="15606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Michael có 25 năm kinh nghiệm trong ngành kinh doanh mạng lưới, 15 năm kinh nghiệm trong quản lý Doanh </a:t>
            </a:r>
            <a:r>
              <a:rPr lang="en-US" dirty="0" smtClean="0"/>
              <a:t>nghiệp.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7391400" y="1255806"/>
            <a:ext cx="4800600" cy="16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Michael có ý tưởng xây dựng MXH từ </a:t>
            </a:r>
            <a:r>
              <a:rPr lang="en-US" dirty="0" smtClean="0"/>
              <a:t>2014, </a:t>
            </a:r>
            <a:r>
              <a:rPr lang="en-US" dirty="0"/>
              <a:t>ông đã nghiên cứu và chuẩn bị đầy đủ tư liệu và ý tưởng cho 1 MXH phân quyền trong tương lai.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224350" y="3445718"/>
            <a:ext cx="1939357" cy="3429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Ngày </a:t>
            </a:r>
            <a:r>
              <a:rPr lang="en-US" sz="1700" dirty="0" smtClean="0"/>
              <a:t>12/3/2020, Vitae liên kết với công ty </a:t>
            </a:r>
            <a:r>
              <a:rPr lang="en-US" sz="1700" b="1" dirty="0" smtClean="0">
                <a:solidFill>
                  <a:srgbClr val="FF0000"/>
                </a:solidFill>
              </a:rPr>
              <a:t>Fractal,</a:t>
            </a:r>
            <a:r>
              <a:rPr lang="en-US" sz="1700" dirty="0" smtClean="0"/>
              <a:t> một công  ty uy tín để </a:t>
            </a:r>
            <a:r>
              <a:rPr lang="en-US" sz="1700" b="1" dirty="0" smtClean="0">
                <a:solidFill>
                  <a:srgbClr val="FF0000"/>
                </a:solidFill>
              </a:rPr>
              <a:t>xác minh danh tính (KYC</a:t>
            </a:r>
            <a:r>
              <a:rPr lang="en-US" sz="1700" dirty="0" smtClean="0"/>
              <a:t>) của tất cả các thành viên trên toàn </a:t>
            </a:r>
            <a:r>
              <a:rPr lang="en-US" sz="1700" smtClean="0"/>
              <a:t>cầu. Đảm bảo tài khoản thật 100%</a:t>
            </a:r>
            <a:endParaRPr lang="en-US" sz="1700" dirty="0"/>
          </a:p>
        </p:txBody>
      </p:sp>
      <p:cxnSp>
        <p:nvCxnSpPr>
          <p:cNvPr id="30" name="Straight Arrow Connector 29"/>
          <p:cNvCxnSpPr>
            <a:endCxn id="16" idx="0"/>
          </p:cNvCxnSpPr>
          <p:nvPr/>
        </p:nvCxnSpPr>
        <p:spPr>
          <a:xfrm flipH="1">
            <a:off x="876301" y="2875772"/>
            <a:ext cx="5105399" cy="5699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2876265" y="2882237"/>
            <a:ext cx="3115837" cy="5571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5" idx="0"/>
          </p:cNvCxnSpPr>
          <p:nvPr/>
        </p:nvCxnSpPr>
        <p:spPr>
          <a:xfrm flipH="1">
            <a:off x="4959376" y="2890982"/>
            <a:ext cx="986702" cy="547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6" idx="0"/>
          </p:cNvCxnSpPr>
          <p:nvPr/>
        </p:nvCxnSpPr>
        <p:spPr>
          <a:xfrm>
            <a:off x="5887130" y="2882237"/>
            <a:ext cx="1141395" cy="522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7" idx="0"/>
          </p:cNvCxnSpPr>
          <p:nvPr/>
        </p:nvCxnSpPr>
        <p:spPr>
          <a:xfrm>
            <a:off x="5874825" y="2882237"/>
            <a:ext cx="3222324" cy="546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3" idx="0"/>
          </p:cNvCxnSpPr>
          <p:nvPr/>
        </p:nvCxnSpPr>
        <p:spPr>
          <a:xfrm>
            <a:off x="5992102" y="2890982"/>
            <a:ext cx="5201927" cy="554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70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39106"/>
            <a:ext cx="47976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MÔ HÌNH MA TRẬN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5*5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Thu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nhập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chủ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3568" y="3985388"/>
            <a:ext cx="43685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MÔ HÌNH MA TRẬN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3*8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Thu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nhập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thụ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2428" y="5417572"/>
            <a:ext cx="457689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MÔ HÌNH MA TRẬN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2*10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Thu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nhập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may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mắn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0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433951"/>
            <a:ext cx="12191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VITAE TẠO RA THU NHẬP CHO BẠN NHƯ THẾ NÀO?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7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KẾT QUẢ ĐÂU 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9" y="1427747"/>
            <a:ext cx="10607722" cy="5278605"/>
          </a:xfrm>
        </p:spPr>
      </p:pic>
    </p:spTree>
    <p:extLst>
      <p:ext uri="{BB962C8B-B14F-4D97-AF65-F5344CB8AC3E}">
        <p14:creationId xmlns:p14="http://schemas.microsoft.com/office/powerpoint/2010/main" val="10414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21006</TotalTime>
  <Words>788</Words>
  <Application>Microsoft Macintosh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Helvetica Neue</vt:lpstr>
      <vt:lpstr>Arial</vt:lpstr>
      <vt:lpstr>Office Theme</vt:lpstr>
      <vt:lpstr>Bạn thường xuyên dùng MXH không? Bạn có thu nhập thường xuyên tại các MXH không ? Nếu có một MXH trả tiền cho bạn hàng ngày thì sao ?  </vt:lpstr>
      <vt:lpstr>HÔM NAY CHƯA CẦN QUAN TÂM</vt:lpstr>
      <vt:lpstr>PowerPoint Presentation</vt:lpstr>
      <vt:lpstr>PowerPoint Presentation</vt:lpstr>
      <vt:lpstr>PowerPoint Presentation</vt:lpstr>
      <vt:lpstr>GIAO DIỆN MXH VITAE</vt:lpstr>
      <vt:lpstr>PowerPoint Presentation</vt:lpstr>
      <vt:lpstr>PowerPoint Presentation</vt:lpstr>
      <vt:lpstr>KẾT QUẢ ĐÂU ?</vt:lpstr>
      <vt:lpstr>AI CÓ THỂ THAM GIA VITAE ? Tất cả công dân tròn 18 tuổi trở lên.    KHI NÀO THÌ TÔI CÓ THỂ THAM GIA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Office User</cp:lastModifiedBy>
  <cp:revision>381</cp:revision>
  <dcterms:created xsi:type="dcterms:W3CDTF">2019-11-03T07:25:26Z</dcterms:created>
  <dcterms:modified xsi:type="dcterms:W3CDTF">2020-04-27T13:30:36Z</dcterms:modified>
</cp:coreProperties>
</file>