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3" r:id="rId4"/>
    <p:sldId id="284" r:id="rId5"/>
    <p:sldId id="285" r:id="rId6"/>
    <p:sldId id="257" r:id="rId7"/>
    <p:sldId id="258" r:id="rId8"/>
    <p:sldId id="259" r:id="rId9"/>
    <p:sldId id="260" r:id="rId10"/>
    <p:sldId id="261" r:id="rId11"/>
    <p:sldId id="263" r:id="rId12"/>
    <p:sldId id="288" r:id="rId13"/>
    <p:sldId id="286" r:id="rId14"/>
    <p:sldId id="264" r:id="rId15"/>
    <p:sldId id="265" r:id="rId16"/>
    <p:sldId id="266" r:id="rId17"/>
    <p:sldId id="267" r:id="rId18"/>
    <p:sldId id="268" r:id="rId19"/>
    <p:sldId id="269" r:id="rId20"/>
    <p:sldId id="270" r:id="rId21"/>
    <p:sldId id="272" r:id="rId22"/>
    <p:sldId id="273" r:id="rId23"/>
    <p:sldId id="274" r:id="rId24"/>
    <p:sldId id="275" r:id="rId25"/>
    <p:sldId id="276" r:id="rId26"/>
    <p:sldId id="277" r:id="rId27"/>
    <p:sldId id="278" r:id="rId28"/>
    <p:sldId id="279" r:id="rId29"/>
    <p:sldId id="280" r:id="rId30"/>
    <p:sldId id="28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91" d="100"/>
          <a:sy n="91" d="100"/>
        </p:scale>
        <p:origin x="372"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6504A0-3260-4869-9932-2887B392EDD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184890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504A0-3260-4869-9932-2887B392EDD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2300393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504A0-3260-4869-9932-2887B392EDD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353309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504A0-3260-4869-9932-2887B392EDD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39415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6504A0-3260-4869-9932-2887B392EDD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3656968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6504A0-3260-4869-9932-2887B392EDDC}"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104031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6504A0-3260-4869-9932-2887B392EDDC}" type="datetimeFigureOut">
              <a:rPr lang="en-US" smtClean="0"/>
              <a:t>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39449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6504A0-3260-4869-9932-2887B392EDDC}" type="datetimeFigureOut">
              <a:rPr lang="en-US" smtClean="0"/>
              <a:t>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270901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504A0-3260-4869-9932-2887B392EDDC}" type="datetimeFigureOut">
              <a:rPr lang="en-US" smtClean="0"/>
              <a:t>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8026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6504A0-3260-4869-9932-2887B392EDDC}"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98881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6504A0-3260-4869-9932-2887B392EDDC}"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AE07D-B401-492E-852B-7E28970345DF}" type="slidenum">
              <a:rPr lang="en-US" smtClean="0"/>
              <a:t>‹#›</a:t>
            </a:fld>
            <a:endParaRPr lang="en-US"/>
          </a:p>
        </p:txBody>
      </p:sp>
    </p:spTree>
    <p:extLst>
      <p:ext uri="{BB962C8B-B14F-4D97-AF65-F5344CB8AC3E}">
        <p14:creationId xmlns:p14="http://schemas.microsoft.com/office/powerpoint/2010/main" val="242189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504A0-3260-4869-9932-2887B392EDDC}" type="datetimeFigureOut">
              <a:rPr lang="en-US" smtClean="0"/>
              <a:t>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AE07D-B401-492E-852B-7E28970345DF}" type="slidenum">
              <a:rPr lang="en-US" smtClean="0"/>
              <a:t>‹#›</a:t>
            </a:fld>
            <a:endParaRPr lang="en-US"/>
          </a:p>
        </p:txBody>
      </p:sp>
    </p:spTree>
    <p:extLst>
      <p:ext uri="{BB962C8B-B14F-4D97-AF65-F5344CB8AC3E}">
        <p14:creationId xmlns:p14="http://schemas.microsoft.com/office/powerpoint/2010/main" val="1430480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Climate Change Risk Assessment and Management </a:t>
            </a:r>
            <a:endParaRPr lang="en-US" dirty="0"/>
          </a:p>
        </p:txBody>
      </p:sp>
      <p:sp>
        <p:nvSpPr>
          <p:cNvPr id="3" name="Subtitle 2"/>
          <p:cNvSpPr>
            <a:spLocks noGrp="1"/>
          </p:cNvSpPr>
          <p:nvPr>
            <p:ph type="subTitle" idx="1"/>
          </p:nvPr>
        </p:nvSpPr>
        <p:spPr/>
        <p:txBody>
          <a:bodyPr>
            <a:normAutofit fontScale="77500" lnSpcReduction="20000"/>
          </a:bodyPr>
          <a:lstStyle/>
          <a:p>
            <a:pPr lvl="1" algn="l"/>
            <a:r>
              <a:rPr lang="en-US" dirty="0" smtClean="0"/>
              <a:t>Definitions of Disaster, Risk, Hazard and Vulnerability</a:t>
            </a:r>
          </a:p>
          <a:p>
            <a:pPr lvl="1" algn="l"/>
            <a:r>
              <a:rPr lang="en-US" dirty="0" smtClean="0"/>
              <a:t>Climate and disaster risk reduction</a:t>
            </a:r>
          </a:p>
          <a:p>
            <a:pPr lvl="1" algn="l"/>
            <a:r>
              <a:rPr lang="en-US" dirty="0" smtClean="0"/>
              <a:t>Identifying vulnerability (physical, social, and economic)</a:t>
            </a:r>
          </a:p>
          <a:p>
            <a:pPr lvl="1" algn="l"/>
            <a:r>
              <a:rPr lang="en-US" dirty="0" smtClean="0"/>
              <a:t>Adaptive capacity</a:t>
            </a:r>
          </a:p>
          <a:p>
            <a:pPr lvl="1" algn="l"/>
            <a:r>
              <a:rPr lang="en-US" dirty="0" smtClean="0"/>
              <a:t>Resilience</a:t>
            </a:r>
          </a:p>
          <a:p>
            <a:r>
              <a:rPr lang="en-US" sz="3300" dirty="0" smtClean="0"/>
              <a:t>Nguyen Ngoc Huy</a:t>
            </a:r>
            <a:endParaRPr lang="en-US" sz="3300" dirty="0"/>
          </a:p>
        </p:txBody>
      </p:sp>
    </p:spTree>
    <p:extLst>
      <p:ext uri="{BB962C8B-B14F-4D97-AF65-F5344CB8AC3E}">
        <p14:creationId xmlns:p14="http://schemas.microsoft.com/office/powerpoint/2010/main" val="246809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 vs. Capacity</a:t>
            </a:r>
            <a:endParaRPr lang="en-US" dirty="0"/>
          </a:p>
        </p:txBody>
      </p:sp>
      <p:sp>
        <p:nvSpPr>
          <p:cNvPr id="3" name="Content Placeholder 2"/>
          <p:cNvSpPr>
            <a:spLocks noGrp="1"/>
          </p:cNvSpPr>
          <p:nvPr>
            <p:ph idx="1"/>
          </p:nvPr>
        </p:nvSpPr>
        <p:spPr/>
        <p:txBody>
          <a:bodyPr/>
          <a:lstStyle/>
          <a:p>
            <a:pPr marL="0" indent="0">
              <a:buNone/>
            </a:pPr>
            <a:r>
              <a:rPr lang="en-US" b="1" dirty="0" smtClean="0"/>
              <a:t>Vulnerability </a:t>
            </a:r>
          </a:p>
          <a:p>
            <a:pPr lvl="1"/>
            <a:r>
              <a:rPr lang="en-US" dirty="0" smtClean="0"/>
              <a:t>The conditions determined by physical, social, economic and environmental factors or processes which increase the susceptibility of an individual, a community, assets or systems to the impacts of hazards.</a:t>
            </a:r>
          </a:p>
          <a:p>
            <a:pPr marL="0" indent="0">
              <a:buNone/>
            </a:pPr>
            <a:r>
              <a:rPr lang="en-US" b="1" dirty="0" smtClean="0"/>
              <a:t>Capacity</a:t>
            </a:r>
            <a:r>
              <a:rPr lang="en-US" dirty="0" smtClean="0"/>
              <a:t> </a:t>
            </a:r>
          </a:p>
          <a:p>
            <a:pPr lvl="1"/>
            <a:r>
              <a:rPr lang="en-US" dirty="0" smtClean="0"/>
              <a:t>The combination of all the strengths, attributes and resources available within an organization, community or society to manage and reduce disaster risks and strengthen resilience. (</a:t>
            </a:r>
            <a:r>
              <a:rPr lang="en-US" dirty="0" err="1" smtClean="0"/>
              <a:t>UNISDR</a:t>
            </a:r>
            <a:r>
              <a:rPr lang="en-US" dirty="0" smtClean="0"/>
              <a:t>)</a:t>
            </a:r>
          </a:p>
          <a:p>
            <a:pPr marL="0" indent="0">
              <a:buNone/>
            </a:pPr>
            <a:r>
              <a:rPr lang="en-US" dirty="0" smtClean="0"/>
              <a:t>How can we measure the vulnerability and capacity of a community or country?</a:t>
            </a:r>
            <a:endParaRPr lang="en-US" dirty="0"/>
          </a:p>
        </p:txBody>
      </p:sp>
    </p:spTree>
    <p:extLst>
      <p:ext uri="{BB962C8B-B14F-4D97-AF65-F5344CB8AC3E}">
        <p14:creationId xmlns:p14="http://schemas.microsoft.com/office/powerpoint/2010/main" val="2951203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56996"/>
          </a:xfrm>
        </p:spPr>
        <p:txBody>
          <a:bodyPr>
            <a:normAutofit fontScale="90000"/>
          </a:bodyPr>
          <a:lstStyle/>
          <a:p>
            <a:r>
              <a:rPr lang="en-US" b="1" dirty="0" smtClean="0"/>
              <a:t>Vulnerability analysis </a:t>
            </a:r>
            <a:endParaRPr lang="en-US" b="1" dirty="0"/>
          </a:p>
        </p:txBody>
      </p:sp>
      <p:sp>
        <p:nvSpPr>
          <p:cNvPr id="3" name="Content Placeholder 2"/>
          <p:cNvSpPr>
            <a:spLocks noGrp="1"/>
          </p:cNvSpPr>
          <p:nvPr>
            <p:ph idx="1"/>
          </p:nvPr>
        </p:nvSpPr>
        <p:spPr>
          <a:xfrm>
            <a:off x="838200" y="915419"/>
            <a:ext cx="10515600" cy="4351338"/>
          </a:xfrm>
        </p:spPr>
        <p:txBody>
          <a:bodyPr/>
          <a:lstStyle/>
          <a:p>
            <a:pPr marL="0" indent="0">
              <a:buNone/>
            </a:pPr>
            <a:r>
              <a:rPr lang="en-US" sz="2000" dirty="0" smtClean="0"/>
              <a:t>Disaster Risk =Hazard × Vulnerability (Root causes, dynamic pressure, unsafe conditions)</a:t>
            </a:r>
          </a:p>
          <a:p>
            <a:pPr marL="0" indent="0">
              <a:buNone/>
            </a:pPr>
            <a:endParaRPr lang="en-US" dirty="0"/>
          </a:p>
        </p:txBody>
      </p:sp>
      <p:pic>
        <p:nvPicPr>
          <p:cNvPr id="1026" name="Picture 2" descr="Image result for progression of vulnerab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3313" y="1405577"/>
            <a:ext cx="7390324" cy="5548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1280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 (physical, social, and economic)</a:t>
            </a:r>
            <a:endParaRPr lang="en-US" dirty="0"/>
          </a:p>
        </p:txBody>
      </p:sp>
      <p:sp>
        <p:nvSpPr>
          <p:cNvPr id="3" name="Content Placeholder 2"/>
          <p:cNvSpPr>
            <a:spLocks noGrp="1"/>
          </p:cNvSpPr>
          <p:nvPr>
            <p:ph idx="1"/>
          </p:nvPr>
        </p:nvSpPr>
        <p:spPr/>
        <p:txBody>
          <a:bodyPr>
            <a:normAutofit lnSpcReduction="10000"/>
          </a:bodyPr>
          <a:lstStyle/>
          <a:p>
            <a:r>
              <a:rPr lang="en-US" dirty="0" smtClean="0"/>
              <a:t>Physical (system)</a:t>
            </a:r>
          </a:p>
          <a:p>
            <a:pPr lvl="1"/>
            <a:r>
              <a:rPr lang="en-US" dirty="0" smtClean="0"/>
              <a:t>Infrastructure </a:t>
            </a:r>
          </a:p>
          <a:p>
            <a:pPr lvl="1"/>
            <a:r>
              <a:rPr lang="en-US" dirty="0" smtClean="0">
                <a:solidFill>
                  <a:schemeClr val="accent1">
                    <a:lumMod val="75000"/>
                  </a:schemeClr>
                </a:solidFill>
              </a:rPr>
              <a:t>System</a:t>
            </a:r>
            <a:r>
              <a:rPr lang="en-US" dirty="0" smtClean="0"/>
              <a:t> (landscape/ natural resources)</a:t>
            </a:r>
          </a:p>
          <a:p>
            <a:r>
              <a:rPr lang="en-US" dirty="0" smtClean="0"/>
              <a:t>Social (</a:t>
            </a:r>
            <a:r>
              <a:rPr lang="en-US" dirty="0" smtClean="0">
                <a:solidFill>
                  <a:schemeClr val="accent1">
                    <a:lumMod val="75000"/>
                  </a:schemeClr>
                </a:solidFill>
              </a:rPr>
              <a:t>agent</a:t>
            </a:r>
            <a:r>
              <a:rPr lang="en-US" dirty="0" smtClean="0"/>
              <a:t>)</a:t>
            </a:r>
          </a:p>
          <a:p>
            <a:pPr lvl="1"/>
            <a:r>
              <a:rPr lang="en-US" dirty="0" smtClean="0"/>
              <a:t>Human (capacity/ social capital/ culture/ knowledge/ experience)</a:t>
            </a:r>
          </a:p>
          <a:p>
            <a:pPr lvl="1"/>
            <a:r>
              <a:rPr lang="en-US" dirty="0" smtClean="0"/>
              <a:t>Ability to learn </a:t>
            </a:r>
          </a:p>
          <a:p>
            <a:pPr lvl="1"/>
            <a:r>
              <a:rPr lang="en-US" dirty="0" smtClean="0">
                <a:solidFill>
                  <a:schemeClr val="accent1">
                    <a:lumMod val="75000"/>
                  </a:schemeClr>
                </a:solidFill>
              </a:rPr>
              <a:t>Institution</a:t>
            </a:r>
            <a:r>
              <a:rPr lang="en-US" dirty="0" smtClean="0"/>
              <a:t> (policy/ coordination / sharing / direction )</a:t>
            </a:r>
          </a:p>
          <a:p>
            <a:pPr lvl="1"/>
            <a:r>
              <a:rPr lang="en-US" dirty="0" smtClean="0"/>
              <a:t>Risk communication</a:t>
            </a:r>
          </a:p>
          <a:p>
            <a:r>
              <a:rPr lang="en-US" dirty="0" smtClean="0"/>
              <a:t>Economic </a:t>
            </a:r>
          </a:p>
          <a:p>
            <a:pPr lvl="1"/>
            <a:r>
              <a:rPr lang="en-US" dirty="0" smtClean="0"/>
              <a:t>Financial resource </a:t>
            </a:r>
          </a:p>
          <a:p>
            <a:pPr lvl="1"/>
            <a:r>
              <a:rPr lang="en-US" dirty="0" smtClean="0"/>
              <a:t>Insurance </a:t>
            </a:r>
          </a:p>
          <a:p>
            <a:pPr lvl="1"/>
            <a:endParaRPr lang="en-US" dirty="0" smtClean="0"/>
          </a:p>
          <a:p>
            <a:pPr lvl="1"/>
            <a:endParaRPr lang="en-US" dirty="0"/>
          </a:p>
        </p:txBody>
      </p:sp>
    </p:spTree>
    <p:extLst>
      <p:ext uri="{BB962C8B-B14F-4D97-AF65-F5344CB8AC3E}">
        <p14:creationId xmlns:p14="http://schemas.microsoft.com/office/powerpoint/2010/main" val="2939199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Component of Capacity and capacity assessment  </a:t>
            </a:r>
            <a:endParaRPr lang="en-US" sz="4000" dirty="0"/>
          </a:p>
        </p:txBody>
      </p:sp>
      <p:sp>
        <p:nvSpPr>
          <p:cNvPr id="3" name="Content Placeholder 2"/>
          <p:cNvSpPr>
            <a:spLocks noGrp="1"/>
          </p:cNvSpPr>
          <p:nvPr>
            <p:ph idx="1"/>
          </p:nvPr>
        </p:nvSpPr>
        <p:spPr/>
        <p:txBody>
          <a:bodyPr/>
          <a:lstStyle/>
          <a:p>
            <a:endParaRPr lang="en-US" dirty="0"/>
          </a:p>
        </p:txBody>
      </p:sp>
      <p:pic>
        <p:nvPicPr>
          <p:cNvPr id="2050" name="Picture 2" descr="Showing Five Capitals which often used to determine adaptive capacity of individu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930" y="1963145"/>
            <a:ext cx="5205369" cy="37692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quy luat cai thung 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6917" y="1635853"/>
            <a:ext cx="5345083" cy="4629665"/>
          </a:xfrm>
          <a:prstGeom prst="rect">
            <a:avLst/>
          </a:prstGeom>
          <a:noFill/>
          <a:extLst>
            <a:ext uri="{909E8E84-426E-40DD-AFC4-6F175D3DCCD1}">
              <a14:hiddenFill xmlns:a14="http://schemas.microsoft.com/office/drawing/2010/main">
                <a:solidFill>
                  <a:srgbClr val="FFFFFF"/>
                </a:solidFill>
              </a14:hiddenFill>
            </a:ext>
          </a:extLst>
        </p:spPr>
      </p:pic>
      <p:sp>
        <p:nvSpPr>
          <p:cNvPr id="4" name="Right Arrow 3"/>
          <p:cNvSpPr/>
          <p:nvPr/>
        </p:nvSpPr>
        <p:spPr>
          <a:xfrm>
            <a:off x="6719581" y="3386351"/>
            <a:ext cx="2399252" cy="9227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Capacity level</a:t>
            </a:r>
            <a:endParaRPr lang="en-US" dirty="0"/>
          </a:p>
        </p:txBody>
      </p:sp>
    </p:spTree>
    <p:extLst>
      <p:ext uri="{BB962C8B-B14F-4D97-AF65-F5344CB8AC3E}">
        <p14:creationId xmlns:p14="http://schemas.microsoft.com/office/powerpoint/2010/main" val="342623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21453" y="9751"/>
            <a:ext cx="9383086" cy="6968585"/>
          </a:xfrm>
        </p:spPr>
      </p:pic>
    </p:spTree>
    <p:extLst>
      <p:ext uri="{BB962C8B-B14F-4D97-AF65-F5344CB8AC3E}">
        <p14:creationId xmlns:p14="http://schemas.microsoft.com/office/powerpoint/2010/main" val="2842652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Disaster Risk of Low Probability-High Consequences </a:t>
            </a:r>
            <a:r>
              <a:rPr lang="en-US" sz="3100" dirty="0" smtClean="0"/>
              <a:t>(once every hundreds or thousands years)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Data and knowledge are little </a:t>
            </a:r>
          </a:p>
          <a:p>
            <a:r>
              <a:rPr lang="en-US" dirty="0" smtClean="0"/>
              <a:t>Social environment is totally different </a:t>
            </a:r>
          </a:p>
          <a:p>
            <a:r>
              <a:rPr lang="en-US" dirty="0" smtClean="0"/>
              <a:t>Though the damage will be destructive, the expected value of loss would be relatively small</a:t>
            </a:r>
          </a:p>
          <a:p>
            <a:r>
              <a:rPr lang="en-US" dirty="0" smtClean="0"/>
              <a:t>Ignorance, indifference or postponement of countermeasures</a:t>
            </a:r>
          </a:p>
          <a:p>
            <a:r>
              <a:rPr lang="en-US" dirty="0" smtClean="0"/>
              <a:t>More vulnerable communities / Total destruction in case of such an event</a:t>
            </a:r>
          </a:p>
          <a:p>
            <a:r>
              <a:rPr lang="en-US" dirty="0" smtClean="0"/>
              <a:t>It is a big challenge how our society tackles this kind of disasters.</a:t>
            </a:r>
            <a:endParaRPr lang="en-US" dirty="0"/>
          </a:p>
        </p:txBody>
      </p:sp>
    </p:spTree>
    <p:extLst>
      <p:ext uri="{BB962C8B-B14F-4D97-AF65-F5344CB8AC3E}">
        <p14:creationId xmlns:p14="http://schemas.microsoft.com/office/powerpoint/2010/main" val="528672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of disasters  </a:t>
            </a:r>
            <a:br>
              <a:rPr lang="en-US" dirty="0" smtClean="0"/>
            </a:br>
            <a:endParaRPr lang="en-US" dirty="0"/>
          </a:p>
        </p:txBody>
      </p:sp>
      <p:sp>
        <p:nvSpPr>
          <p:cNvPr id="3" name="Content Placeholder 2"/>
          <p:cNvSpPr>
            <a:spLocks noGrp="1"/>
          </p:cNvSpPr>
          <p:nvPr>
            <p:ph idx="1"/>
          </p:nvPr>
        </p:nvSpPr>
        <p:spPr/>
        <p:txBody>
          <a:bodyPr/>
          <a:lstStyle/>
          <a:p>
            <a:r>
              <a:rPr lang="en-US" dirty="0" smtClean="0"/>
              <a:t>3 days: bored (people) </a:t>
            </a:r>
          </a:p>
          <a:p>
            <a:r>
              <a:rPr lang="en-US" dirty="0" smtClean="0"/>
              <a:t>3 months: subsided (people) </a:t>
            </a:r>
          </a:p>
          <a:p>
            <a:r>
              <a:rPr lang="en-US" dirty="0" smtClean="0"/>
              <a:t>3 years: forgotten (people) </a:t>
            </a:r>
          </a:p>
          <a:p>
            <a:r>
              <a:rPr lang="en-US" dirty="0" smtClean="0"/>
              <a:t>30 years: extinguished (organization) </a:t>
            </a:r>
          </a:p>
          <a:p>
            <a:r>
              <a:rPr lang="en-US" dirty="0" smtClean="0"/>
              <a:t>60 years: forgotten (communities) </a:t>
            </a:r>
          </a:p>
          <a:p>
            <a:r>
              <a:rPr lang="en-US" dirty="0" smtClean="0"/>
              <a:t>300 years: disappeared (societies) (source: by Professor </a:t>
            </a:r>
            <a:r>
              <a:rPr lang="en-US" dirty="0" err="1" smtClean="0"/>
              <a:t>Hatamura</a:t>
            </a:r>
            <a:r>
              <a:rPr lang="en-US" dirty="0" smtClean="0"/>
              <a:t>)</a:t>
            </a:r>
          </a:p>
          <a:p>
            <a:pPr marL="0" indent="0">
              <a:buNone/>
            </a:pPr>
            <a:r>
              <a:rPr lang="en-US" dirty="0" smtClean="0"/>
              <a:t>It is essential how to transfer the memory or lessons of deadly disasters to the next and following generations</a:t>
            </a:r>
          </a:p>
          <a:p>
            <a:endParaRPr lang="en-US" dirty="0"/>
          </a:p>
        </p:txBody>
      </p:sp>
    </p:spTree>
    <p:extLst>
      <p:ext uri="{BB962C8B-B14F-4D97-AF65-F5344CB8AC3E}">
        <p14:creationId xmlns:p14="http://schemas.microsoft.com/office/powerpoint/2010/main" val="108351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Resilience</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ability of a system, community or society exposed to hazards to resist, absorb, accommodate, adapt to, transform and recover from the effects of a hazard in a timely and efficient manner, including through the preservation and restoration of its essential basic structures and functions through risk management (</a:t>
            </a:r>
            <a:r>
              <a:rPr lang="en-US" dirty="0" err="1" smtClean="0"/>
              <a:t>UNISDR</a:t>
            </a:r>
            <a:r>
              <a:rPr lang="en-US" dirty="0" smtClean="0"/>
              <a:t>).</a:t>
            </a:r>
          </a:p>
          <a:p>
            <a:endParaRPr lang="en-US" dirty="0" smtClean="0"/>
          </a:p>
          <a:p>
            <a:pPr marL="0" indent="0">
              <a:buNone/>
            </a:pPr>
            <a:r>
              <a:rPr lang="en-US" sz="3500" dirty="0" smtClean="0"/>
              <a:t>Disaster Resilient Communities </a:t>
            </a:r>
          </a:p>
          <a:p>
            <a:r>
              <a:rPr lang="en-US" dirty="0" smtClean="0"/>
              <a:t>Minimal loss of life </a:t>
            </a:r>
          </a:p>
          <a:p>
            <a:r>
              <a:rPr lang="en-US" dirty="0" smtClean="0"/>
              <a:t>Limited interruption of public services </a:t>
            </a:r>
          </a:p>
          <a:p>
            <a:r>
              <a:rPr lang="en-US" dirty="0" smtClean="0"/>
              <a:t>Timely resumption of business operations </a:t>
            </a:r>
          </a:p>
          <a:p>
            <a:r>
              <a:rPr lang="en-US" dirty="0" smtClean="0"/>
              <a:t>Management of the response operation with or without governments assistance </a:t>
            </a:r>
          </a:p>
          <a:p>
            <a:r>
              <a:rPr lang="en-US" dirty="0" smtClean="0"/>
              <a:t>Recovery to pre-disaster condition in a timely, pre-planned mode</a:t>
            </a:r>
            <a:endParaRPr lang="en-US" dirty="0"/>
          </a:p>
        </p:txBody>
      </p:sp>
    </p:spTree>
    <p:extLst>
      <p:ext uri="{BB962C8B-B14F-4D97-AF65-F5344CB8AC3E}">
        <p14:creationId xmlns:p14="http://schemas.microsoft.com/office/powerpoint/2010/main" val="3422635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Disaster risk management &amp; Disaster risk reduction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qualitative or quantitative approach to determine the nature and extent of disaster risk by analyzing potential hazards and evaluating existing conditions of exposure and vulnerability that together could harm people, property, services, livelihoods and the environment on which they depend. </a:t>
            </a:r>
          </a:p>
          <a:p>
            <a:r>
              <a:rPr lang="en-US" i="1" dirty="0" smtClean="0"/>
              <a:t>Disaster risk management is the application of disaster risk reduction policies and strategies to prevent new disaster risk, reduce existing disaster risk and manage residual risk, contributing to the strengthening of resilience and reduction of disaster losses (</a:t>
            </a:r>
            <a:r>
              <a:rPr lang="en-US" i="1" dirty="0" err="1" smtClean="0"/>
              <a:t>UNISDR</a:t>
            </a:r>
            <a:r>
              <a:rPr lang="en-US" i="1" dirty="0" smtClean="0"/>
              <a:t>). </a:t>
            </a:r>
          </a:p>
          <a:p>
            <a:endParaRPr lang="en-US" dirty="0" smtClean="0"/>
          </a:p>
          <a:p>
            <a:r>
              <a:rPr lang="en-US" dirty="0" smtClean="0"/>
              <a:t>What is the difference between disaster risk assessment and disaster risk management?</a:t>
            </a:r>
          </a:p>
          <a:p>
            <a:r>
              <a:rPr lang="en-US" dirty="0" smtClean="0"/>
              <a:t>What is the difference between disaster prevention and disaster reduction? </a:t>
            </a:r>
            <a:endParaRPr lang="en-US" dirty="0"/>
          </a:p>
        </p:txBody>
      </p:sp>
    </p:spTree>
    <p:extLst>
      <p:ext uri="{BB962C8B-B14F-4D97-AF65-F5344CB8AC3E}">
        <p14:creationId xmlns:p14="http://schemas.microsoft.com/office/powerpoint/2010/main" val="2477305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 Reduction (not Prevention?)</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It is not possible to prevent all the disasters. </a:t>
            </a:r>
          </a:p>
          <a:p>
            <a:r>
              <a:rPr lang="en-US" dirty="0" smtClean="0"/>
              <a:t>It is not politically correct nor economically rational to try to prevent all the disasters. </a:t>
            </a:r>
          </a:p>
          <a:p>
            <a:r>
              <a:rPr lang="en-US" dirty="0" smtClean="0"/>
              <a:t>It is a compromise between the cost of disasters and the cost to reduce the disasters.</a:t>
            </a:r>
          </a:p>
          <a:p>
            <a:r>
              <a:rPr lang="en-US" dirty="0" smtClean="0"/>
              <a:t>Purpose of disaster reduction </a:t>
            </a:r>
          </a:p>
          <a:p>
            <a:pPr lvl="1"/>
            <a:r>
              <a:rPr lang="en-US" dirty="0" smtClean="0"/>
              <a:t>To protect people and structures Significantly reduce the risk of death, injury, economic costs, and destruction of natural and cultural resources that result from natural hazards. </a:t>
            </a:r>
          </a:p>
          <a:p>
            <a:pPr lvl="1"/>
            <a:r>
              <a:rPr lang="en-US" dirty="0" smtClean="0"/>
              <a:t>To minimize the costs of disaster response and recovery</a:t>
            </a:r>
            <a:endParaRPr lang="en-US" dirty="0"/>
          </a:p>
        </p:txBody>
      </p:sp>
    </p:spTree>
    <p:extLst>
      <p:ext uri="{BB962C8B-B14F-4D97-AF65-F5344CB8AC3E}">
        <p14:creationId xmlns:p14="http://schemas.microsoft.com/office/powerpoint/2010/main" val="413672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have you learned from previous lectures?</a:t>
            </a:r>
            <a:endParaRPr lang="en-US" dirty="0"/>
          </a:p>
        </p:txBody>
      </p:sp>
      <p:sp>
        <p:nvSpPr>
          <p:cNvPr id="3" name="Content Placeholder 2"/>
          <p:cNvSpPr>
            <a:spLocks noGrp="1"/>
          </p:cNvSpPr>
          <p:nvPr>
            <p:ph idx="1"/>
          </p:nvPr>
        </p:nvSpPr>
        <p:spPr/>
        <p:txBody>
          <a:bodyPr/>
          <a:lstStyle/>
          <a:p>
            <a:r>
              <a:rPr lang="en-US" dirty="0" smtClean="0"/>
              <a:t>Concept and definition of climate change (?)</a:t>
            </a:r>
          </a:p>
          <a:p>
            <a:r>
              <a:rPr lang="en-US" dirty="0" smtClean="0"/>
              <a:t>Definition of vulnerability (?)</a:t>
            </a:r>
          </a:p>
          <a:p>
            <a:r>
              <a:rPr lang="en-US" dirty="0" smtClean="0"/>
              <a:t>Linkage between climate change and natural hazards (?)</a:t>
            </a:r>
          </a:p>
          <a:p>
            <a:endParaRPr lang="en-US" dirty="0"/>
          </a:p>
          <a:p>
            <a:endParaRPr lang="en-US" dirty="0" smtClean="0"/>
          </a:p>
          <a:p>
            <a:endParaRPr lang="en-US" dirty="0"/>
          </a:p>
          <a:p>
            <a:r>
              <a:rPr lang="en-US" dirty="0" smtClean="0"/>
              <a:t>What will we learn in this subject (?)</a:t>
            </a:r>
            <a:endParaRPr lang="en-US" dirty="0"/>
          </a:p>
        </p:txBody>
      </p:sp>
    </p:spTree>
    <p:extLst>
      <p:ext uri="{BB962C8B-B14F-4D97-AF65-F5344CB8AC3E}">
        <p14:creationId xmlns:p14="http://schemas.microsoft.com/office/powerpoint/2010/main" val="481540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3703" y="204168"/>
            <a:ext cx="9605394" cy="6738893"/>
          </a:xfrm>
        </p:spPr>
      </p:pic>
    </p:spTree>
    <p:extLst>
      <p:ext uri="{BB962C8B-B14F-4D97-AF65-F5344CB8AC3E}">
        <p14:creationId xmlns:p14="http://schemas.microsoft.com/office/powerpoint/2010/main" val="2358218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PDCA</a:t>
            </a:r>
            <a:r>
              <a:rPr lang="en-US" dirty="0" smtClean="0"/>
              <a:t> (plan–do–check–act) Cycle</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Interactive four-step management method for control and continuous improvement of processes and products. It is also known as the Deming cycle.</a:t>
            </a:r>
          </a:p>
          <a:p>
            <a:r>
              <a:rPr lang="en-US" dirty="0" smtClean="0"/>
              <a:t>PLAN: Establish the objectives and processes in accordance with the expected output. </a:t>
            </a:r>
          </a:p>
          <a:p>
            <a:r>
              <a:rPr lang="en-US" dirty="0" smtClean="0"/>
              <a:t>DO: Implement the plan, execute the process, make the product. </a:t>
            </a:r>
          </a:p>
          <a:p>
            <a:r>
              <a:rPr lang="en-US" dirty="0" smtClean="0"/>
              <a:t>CHECK: Study the actual results and compare against the expected results. </a:t>
            </a:r>
          </a:p>
          <a:p>
            <a:r>
              <a:rPr lang="en-US" dirty="0" smtClean="0"/>
              <a:t>ACT: Request corrective actions on significant differences between actual and planned results.</a:t>
            </a:r>
            <a:endParaRPr lang="en-US" dirty="0"/>
          </a:p>
        </p:txBody>
      </p:sp>
    </p:spTree>
    <p:extLst>
      <p:ext uri="{BB962C8B-B14F-4D97-AF65-F5344CB8AC3E}">
        <p14:creationId xmlns:p14="http://schemas.microsoft.com/office/powerpoint/2010/main" val="3270615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of disaster risk management</a:t>
            </a:r>
            <a:br>
              <a:rPr lang="en-US" dirty="0" smtClean="0"/>
            </a:br>
            <a:endParaRPr lang="en-US" dirty="0"/>
          </a:p>
        </p:txBody>
      </p:sp>
      <p:sp>
        <p:nvSpPr>
          <p:cNvPr id="3" name="Content Placeholder 2"/>
          <p:cNvSpPr>
            <a:spLocks noGrp="1"/>
          </p:cNvSpPr>
          <p:nvPr>
            <p:ph idx="1"/>
          </p:nvPr>
        </p:nvSpPr>
        <p:spPr/>
        <p:txBody>
          <a:bodyPr/>
          <a:lstStyle/>
          <a:p>
            <a:r>
              <a:rPr lang="en-US" dirty="0" smtClean="0"/>
              <a:t>1. Understand potential risk </a:t>
            </a:r>
            <a:r>
              <a:rPr lang="en-US" dirty="0" err="1" smtClean="0"/>
              <a:t>Risk</a:t>
            </a:r>
            <a:r>
              <a:rPr lang="en-US" dirty="0" smtClean="0"/>
              <a:t> assessment is the first step. </a:t>
            </a:r>
          </a:p>
          <a:p>
            <a:r>
              <a:rPr lang="en-US" dirty="0" smtClean="0"/>
              <a:t>2.   Judge necessity of countermeasures Mitigation, emergency response, or insurance </a:t>
            </a:r>
          </a:p>
          <a:p>
            <a:r>
              <a:rPr lang="en-US" dirty="0" smtClean="0"/>
              <a:t>3.   List up countermeasures </a:t>
            </a:r>
          </a:p>
          <a:p>
            <a:r>
              <a:rPr lang="en-US" dirty="0" smtClean="0"/>
              <a:t>4.   Select countermeasures </a:t>
            </a:r>
          </a:p>
          <a:p>
            <a:r>
              <a:rPr lang="en-US" dirty="0" smtClean="0"/>
              <a:t>5.   Implement (and monitor) countermeasures </a:t>
            </a:r>
          </a:p>
          <a:p>
            <a:r>
              <a:rPr lang="en-US" dirty="0" smtClean="0"/>
              <a:t>6.   Feed back </a:t>
            </a:r>
            <a:endParaRPr lang="en-US" dirty="0"/>
          </a:p>
        </p:txBody>
      </p:sp>
    </p:spTree>
    <p:extLst>
      <p:ext uri="{BB962C8B-B14F-4D97-AF65-F5344CB8AC3E}">
        <p14:creationId xmlns:p14="http://schemas.microsoft.com/office/powerpoint/2010/main" val="1477162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199" y="743444"/>
            <a:ext cx="8804945" cy="6305073"/>
          </a:xfrm>
        </p:spPr>
      </p:pic>
    </p:spTree>
    <p:extLst>
      <p:ext uri="{BB962C8B-B14F-4D97-AF65-F5344CB8AC3E}">
        <p14:creationId xmlns:p14="http://schemas.microsoft.com/office/powerpoint/2010/main" val="1248188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Continuity Management (</a:t>
            </a:r>
            <a:r>
              <a:rPr lang="en-US" dirty="0" err="1" smtClean="0"/>
              <a:t>BCM</a:t>
            </a:r>
            <a:r>
              <a:rPr lang="en-US" dirty="0" smtClean="0"/>
              <a:t>)</a:t>
            </a:r>
            <a:br>
              <a:rPr lang="en-US" dirty="0" smtClean="0"/>
            </a:br>
            <a:endParaRPr lang="en-US" dirty="0"/>
          </a:p>
        </p:txBody>
      </p:sp>
      <p:sp>
        <p:nvSpPr>
          <p:cNvPr id="3" name="Content Placeholder 2"/>
          <p:cNvSpPr>
            <a:spLocks noGrp="1"/>
          </p:cNvSpPr>
          <p:nvPr>
            <p:ph idx="1"/>
          </p:nvPr>
        </p:nvSpPr>
        <p:spPr/>
        <p:txBody>
          <a:bodyPr/>
          <a:lstStyle/>
          <a:p>
            <a:r>
              <a:rPr lang="en-US" dirty="0" smtClean="0"/>
              <a:t>Bankruptcy of local businesses &gt;&gt;&gt; unemployment, no income of local people </a:t>
            </a:r>
          </a:p>
          <a:p>
            <a:r>
              <a:rPr lang="en-US" dirty="0" smtClean="0"/>
              <a:t>Deaths/injuries of local people &gt;&gt;&gt; Loss of employees</a:t>
            </a:r>
          </a:p>
          <a:p>
            <a:r>
              <a:rPr lang="en-US" dirty="0" smtClean="0"/>
              <a:t>Long term corporate survival Even major corporations may be damaged to bankruptcy by a disaster </a:t>
            </a:r>
          </a:p>
          <a:p>
            <a:r>
              <a:rPr lang="en-US" dirty="0" smtClean="0"/>
              <a:t>Resilient and sustainable businesses are the nucleus to ensuring social continuity. </a:t>
            </a:r>
          </a:p>
          <a:p>
            <a:pPr lvl="1"/>
            <a:r>
              <a:rPr lang="en-US" dirty="0" smtClean="0"/>
              <a:t>Securing the lives of staff and customers </a:t>
            </a:r>
          </a:p>
          <a:p>
            <a:pPr lvl="1"/>
            <a:r>
              <a:rPr lang="en-US" dirty="0" smtClean="0"/>
              <a:t> Contribution to the recovery and reconstruction of the communities</a:t>
            </a:r>
          </a:p>
          <a:p>
            <a:endParaRPr lang="en-US" dirty="0"/>
          </a:p>
        </p:txBody>
      </p:sp>
    </p:spTree>
    <p:extLst>
      <p:ext uri="{BB962C8B-B14F-4D97-AF65-F5344CB8AC3E}">
        <p14:creationId xmlns:p14="http://schemas.microsoft.com/office/powerpoint/2010/main" val="2121519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of </a:t>
            </a:r>
            <a:r>
              <a:rPr lang="en-US" dirty="0" err="1" smtClean="0"/>
              <a:t>BCM</a:t>
            </a:r>
            <a:r>
              <a:rPr lang="en-US" dirty="0" smtClean="0"/>
              <a:t> (applicable to governments)</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1. Understand your business Most crucial parts of business activities </a:t>
            </a:r>
          </a:p>
          <a:p>
            <a:pPr marL="0" indent="0">
              <a:buNone/>
            </a:pPr>
            <a:r>
              <a:rPr lang="en-US" dirty="0" smtClean="0"/>
              <a:t>2. Identify threats and risks (business impact assessment) what kinds of disasters are anticipated, how long supply will be halted, direct and indirect loss estimation </a:t>
            </a:r>
          </a:p>
          <a:p>
            <a:pPr marL="0" indent="0">
              <a:buNone/>
            </a:pPr>
            <a:r>
              <a:rPr lang="en-US" dirty="0" smtClean="0"/>
              <a:t>3. Develop continuity strategies/plan Back up, time line for recovery, who will be responsible for emergency and recovery, collection and dissemination of information. </a:t>
            </a:r>
          </a:p>
          <a:p>
            <a:pPr marL="0" indent="0">
              <a:buNone/>
            </a:pPr>
            <a:r>
              <a:rPr lang="en-US" dirty="0" smtClean="0"/>
              <a:t>4. Implement the plan </a:t>
            </a:r>
          </a:p>
          <a:p>
            <a:pPr marL="0" indent="0">
              <a:buNone/>
            </a:pPr>
            <a:r>
              <a:rPr lang="en-US" dirty="0" smtClean="0"/>
              <a:t>5. Test and maintain the plan </a:t>
            </a:r>
            <a:endParaRPr lang="en-US" dirty="0"/>
          </a:p>
        </p:txBody>
      </p:sp>
    </p:spTree>
    <p:extLst>
      <p:ext uri="{BB962C8B-B14F-4D97-AF65-F5344CB8AC3E}">
        <p14:creationId xmlns:p14="http://schemas.microsoft.com/office/powerpoint/2010/main" val="3182330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as disaster risk management </a:t>
            </a:r>
            <a:br>
              <a:rPr lang="en-US" dirty="0" smtClean="0"/>
            </a:br>
            <a:endParaRPr lang="en-US" dirty="0"/>
          </a:p>
        </p:txBody>
      </p:sp>
      <p:sp>
        <p:nvSpPr>
          <p:cNvPr id="3" name="Content Placeholder 2"/>
          <p:cNvSpPr>
            <a:spLocks noGrp="1"/>
          </p:cNvSpPr>
          <p:nvPr>
            <p:ph idx="1"/>
          </p:nvPr>
        </p:nvSpPr>
        <p:spPr/>
        <p:txBody>
          <a:bodyPr/>
          <a:lstStyle/>
          <a:p>
            <a:r>
              <a:rPr lang="en-US" dirty="0" smtClean="0"/>
              <a:t>Huge loss + low probability → insurance is suitable as risk transfer </a:t>
            </a:r>
          </a:p>
          <a:p>
            <a:r>
              <a:rPr lang="en-US" dirty="0" smtClean="0"/>
              <a:t>If your house would be destroyed by a disaster, you could reconstruct a house with the insurance money</a:t>
            </a:r>
          </a:p>
          <a:p>
            <a:r>
              <a:rPr lang="en-US" dirty="0" smtClean="0"/>
              <a:t>Problems of disaster insurance</a:t>
            </a:r>
          </a:p>
          <a:p>
            <a:endParaRPr lang="en-US" dirty="0"/>
          </a:p>
        </p:txBody>
      </p:sp>
    </p:spTree>
    <p:extLst>
      <p:ext uri="{BB962C8B-B14F-4D97-AF65-F5344CB8AC3E}">
        <p14:creationId xmlns:p14="http://schemas.microsoft.com/office/powerpoint/2010/main" val="1806754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 mitigation through insurance</a:t>
            </a:r>
            <a:br>
              <a:rPr lang="en-US" dirty="0" smtClean="0"/>
            </a:br>
            <a:endParaRPr lang="en-US" dirty="0"/>
          </a:p>
        </p:txBody>
      </p:sp>
      <p:sp>
        <p:nvSpPr>
          <p:cNvPr id="3" name="Content Placeholder 2"/>
          <p:cNvSpPr>
            <a:spLocks noGrp="1"/>
          </p:cNvSpPr>
          <p:nvPr>
            <p:ph idx="1"/>
          </p:nvPr>
        </p:nvSpPr>
        <p:spPr/>
        <p:txBody>
          <a:bodyPr/>
          <a:lstStyle/>
          <a:p>
            <a:r>
              <a:rPr lang="en-US" dirty="0" smtClean="0"/>
              <a:t>Insurance itself is not considered a mitigation measure because it redistributes rather than reduces losses.  But insurance industry can facilitate mitigation as follows:</a:t>
            </a:r>
          </a:p>
          <a:p>
            <a:pPr marL="457200" lvl="1" indent="0">
              <a:buNone/>
            </a:pPr>
            <a:r>
              <a:rPr lang="en-US" dirty="0" smtClean="0"/>
              <a:t>1. Education and information </a:t>
            </a:r>
          </a:p>
          <a:p>
            <a:pPr marL="457200" lvl="1" indent="0">
              <a:buNone/>
            </a:pPr>
            <a:r>
              <a:rPr lang="en-US" dirty="0" smtClean="0"/>
              <a:t>2. Participation in the model code process </a:t>
            </a:r>
          </a:p>
          <a:p>
            <a:pPr marL="457200" lvl="1" indent="0">
              <a:buNone/>
            </a:pPr>
            <a:r>
              <a:rPr lang="en-US" dirty="0" smtClean="0"/>
              <a:t>3. Offering financial incentives (discount or penalty) </a:t>
            </a:r>
          </a:p>
          <a:p>
            <a:pPr marL="457200" lvl="1" indent="0">
              <a:buNone/>
            </a:pPr>
            <a:r>
              <a:rPr lang="en-US" dirty="0" smtClean="0"/>
              <a:t>4. Limiting the availability of insurance </a:t>
            </a:r>
            <a:endParaRPr lang="en-US" dirty="0"/>
          </a:p>
        </p:txBody>
      </p:sp>
    </p:spTree>
    <p:extLst>
      <p:ext uri="{BB962C8B-B14F-4D97-AF65-F5344CB8AC3E}">
        <p14:creationId xmlns:p14="http://schemas.microsoft.com/office/powerpoint/2010/main" val="982095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risk communication</a:t>
            </a:r>
            <a:br>
              <a:rPr lang="en-US" dirty="0" smtClean="0"/>
            </a:br>
            <a:endParaRPr lang="en-US" dirty="0"/>
          </a:p>
        </p:txBody>
      </p:sp>
      <p:sp>
        <p:nvSpPr>
          <p:cNvPr id="3" name="Content Placeholder 2"/>
          <p:cNvSpPr>
            <a:spLocks noGrp="1"/>
          </p:cNvSpPr>
          <p:nvPr>
            <p:ph idx="1"/>
          </p:nvPr>
        </p:nvSpPr>
        <p:spPr/>
        <p:txBody>
          <a:bodyPr/>
          <a:lstStyle/>
          <a:p>
            <a:r>
              <a:rPr lang="en-US" dirty="0" smtClean="0"/>
              <a:t>Risk perception of people is generally based on and biased by the risk communication through mass media. </a:t>
            </a:r>
          </a:p>
          <a:p>
            <a:r>
              <a:rPr lang="en-US" dirty="0" smtClean="0"/>
              <a:t>Various risk communication programs in the past have been less effective than planned. </a:t>
            </a:r>
          </a:p>
          <a:p>
            <a:r>
              <a:rPr lang="en-US" dirty="0" smtClean="0"/>
              <a:t>Inability of the experts to understand they have to work together with the public Experts tend to simply “educate” them. One-way risk communication would not work. </a:t>
            </a:r>
          </a:p>
          <a:p>
            <a:r>
              <a:rPr lang="en-US" dirty="0" smtClean="0"/>
              <a:t>While trust is basic building block of any effective warning system, it is too scarce in both directions. Officials do not trust the public, and the public do not trust officials either.</a:t>
            </a:r>
            <a:endParaRPr lang="en-US" dirty="0"/>
          </a:p>
        </p:txBody>
      </p:sp>
    </p:spTree>
    <p:extLst>
      <p:ext uri="{BB962C8B-B14F-4D97-AF65-F5344CB8AC3E}">
        <p14:creationId xmlns:p14="http://schemas.microsoft.com/office/powerpoint/2010/main" val="2797765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Disaster information: overestimated or underestimated</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Mass media </a:t>
            </a:r>
          </a:p>
          <a:p>
            <a:pPr lvl="1"/>
            <a:r>
              <a:rPr lang="en-US" dirty="0" smtClean="0"/>
              <a:t>They tend to pick up only the worst case (damage estimate, tsunami height, flood depth, the worst disaster scenario, etc.) out of various scenarios. </a:t>
            </a:r>
          </a:p>
          <a:p>
            <a:pPr lvl="1"/>
            <a:r>
              <a:rPr lang="en-US" dirty="0" smtClean="0"/>
              <a:t> As a result, their information is overestimated like a person who is always crying “Wolf!”.  </a:t>
            </a:r>
          </a:p>
          <a:p>
            <a:r>
              <a:rPr lang="en-US" dirty="0" smtClean="0"/>
              <a:t>Experts </a:t>
            </a:r>
          </a:p>
          <a:p>
            <a:pPr lvl="1"/>
            <a:r>
              <a:rPr lang="en-US" dirty="0" smtClean="0"/>
              <a:t> Due to lack of data and difficulties of prediction or estimate, they tend to overestimate or underestimate risk. </a:t>
            </a:r>
          </a:p>
          <a:p>
            <a:pPr lvl="1"/>
            <a:r>
              <a:rPr lang="en-US" dirty="0" smtClean="0"/>
              <a:t>To avoid taking responsibility later, officers tend to warn the maximum. </a:t>
            </a:r>
            <a:endParaRPr lang="en-US" dirty="0"/>
          </a:p>
        </p:txBody>
      </p:sp>
    </p:spTree>
    <p:extLst>
      <p:ext uri="{BB962C8B-B14F-4D97-AF65-F5344CB8AC3E}">
        <p14:creationId xmlns:p14="http://schemas.microsoft.com/office/powerpoint/2010/main" val="408786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t>
            </a:r>
            <a:r>
              <a:rPr lang="en-US" dirty="0" smtClean="0"/>
              <a:t>Climate Change Risk Assessment and Management subject </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Chapter 1 Definitions</a:t>
            </a:r>
          </a:p>
          <a:p>
            <a:pPr lvl="1"/>
            <a:r>
              <a:rPr lang="en-US" dirty="0" smtClean="0"/>
              <a:t>1.1 Definitions of Disaster, Risk, Hazard and Vulnerability</a:t>
            </a:r>
          </a:p>
          <a:p>
            <a:pPr lvl="1"/>
            <a:r>
              <a:rPr lang="en-US" dirty="0" smtClean="0"/>
              <a:t>1.2 Climate and disaster risk reduction</a:t>
            </a:r>
          </a:p>
          <a:p>
            <a:pPr lvl="1"/>
            <a:r>
              <a:rPr lang="en-US" dirty="0" smtClean="0"/>
              <a:t>1.3 Identifying vulnerability (physical, social, and economic)</a:t>
            </a:r>
          </a:p>
          <a:p>
            <a:pPr lvl="1"/>
            <a:r>
              <a:rPr lang="en-US" dirty="0" smtClean="0"/>
              <a:t>1.4 Sectoral vulnerability</a:t>
            </a:r>
          </a:p>
          <a:p>
            <a:pPr lvl="1"/>
            <a:r>
              <a:rPr lang="en-US" dirty="0" smtClean="0"/>
              <a:t>1.5 Adaptive capacity</a:t>
            </a:r>
          </a:p>
          <a:p>
            <a:pPr lvl="1"/>
            <a:r>
              <a:rPr lang="en-US" dirty="0" smtClean="0"/>
              <a:t>1.6 Resilience</a:t>
            </a:r>
          </a:p>
          <a:p>
            <a:pPr marL="0" indent="0">
              <a:buNone/>
            </a:pPr>
            <a:r>
              <a:rPr lang="en-US" b="1" dirty="0" smtClean="0"/>
              <a:t>Chapter 2 Risk Assessment</a:t>
            </a:r>
          </a:p>
          <a:p>
            <a:pPr lvl="1"/>
            <a:r>
              <a:rPr lang="en-US" dirty="0" smtClean="0"/>
              <a:t>2.1 Key concepts</a:t>
            </a:r>
          </a:p>
          <a:p>
            <a:pPr lvl="1"/>
            <a:r>
              <a:rPr lang="en-US" dirty="0" smtClean="0"/>
              <a:t>2.2 Procedures of disaster risk assessment</a:t>
            </a:r>
          </a:p>
          <a:p>
            <a:pPr lvl="1"/>
            <a:r>
              <a:rPr lang="en-US" dirty="0" smtClean="0"/>
              <a:t>2.3 Methods of disaster risk assessment</a:t>
            </a:r>
            <a:endParaRPr lang="en-US" dirty="0"/>
          </a:p>
        </p:txBody>
      </p:sp>
    </p:spTree>
    <p:extLst>
      <p:ext uri="{BB962C8B-B14F-4D97-AF65-F5344CB8AC3E}">
        <p14:creationId xmlns:p14="http://schemas.microsoft.com/office/powerpoint/2010/main" val="3235412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of risk communication: CAUSE Model</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Step 1: </a:t>
            </a:r>
            <a:r>
              <a:rPr lang="en-US" dirty="0" smtClean="0">
                <a:solidFill>
                  <a:schemeClr val="accent1">
                    <a:lumMod val="75000"/>
                  </a:schemeClr>
                </a:solidFill>
              </a:rPr>
              <a:t>C</a:t>
            </a:r>
            <a:r>
              <a:rPr lang="en-US" dirty="0" smtClean="0"/>
              <a:t>redibility </a:t>
            </a:r>
          </a:p>
          <a:p>
            <a:pPr lvl="1"/>
            <a:r>
              <a:rPr lang="en-US" dirty="0" smtClean="0"/>
              <a:t>Build up “trust” </a:t>
            </a:r>
          </a:p>
          <a:p>
            <a:r>
              <a:rPr lang="en-US" dirty="0" smtClean="0"/>
              <a:t>Step 2 : </a:t>
            </a:r>
            <a:r>
              <a:rPr lang="en-US" dirty="0" smtClean="0">
                <a:solidFill>
                  <a:schemeClr val="accent1">
                    <a:lumMod val="75000"/>
                  </a:schemeClr>
                </a:solidFill>
              </a:rPr>
              <a:t>A</a:t>
            </a:r>
            <a:r>
              <a:rPr lang="en-US" dirty="0" smtClean="0"/>
              <a:t>wareness </a:t>
            </a:r>
          </a:p>
          <a:p>
            <a:pPr lvl="1"/>
            <a:r>
              <a:rPr lang="en-US" dirty="0" smtClean="0"/>
              <a:t>Make people recognize the risk </a:t>
            </a:r>
          </a:p>
          <a:p>
            <a:r>
              <a:rPr lang="en-US" dirty="0" smtClean="0"/>
              <a:t>Step 3 : </a:t>
            </a:r>
            <a:r>
              <a:rPr lang="en-US" dirty="0" smtClean="0">
                <a:solidFill>
                  <a:schemeClr val="accent1">
                    <a:lumMod val="75000"/>
                  </a:schemeClr>
                </a:solidFill>
              </a:rPr>
              <a:t>U</a:t>
            </a:r>
            <a:r>
              <a:rPr lang="en-US" dirty="0" smtClean="0"/>
              <a:t>nderstanding </a:t>
            </a:r>
          </a:p>
          <a:p>
            <a:pPr lvl="1"/>
            <a:r>
              <a:rPr lang="en-US" dirty="0" smtClean="0"/>
              <a:t>Make them understand better the risk </a:t>
            </a:r>
          </a:p>
          <a:p>
            <a:r>
              <a:rPr lang="en-US" dirty="0" smtClean="0"/>
              <a:t>Step 4 : </a:t>
            </a:r>
            <a:r>
              <a:rPr lang="en-US" dirty="0" smtClean="0">
                <a:solidFill>
                  <a:schemeClr val="accent1">
                    <a:lumMod val="75000"/>
                  </a:schemeClr>
                </a:solidFill>
              </a:rPr>
              <a:t>S</a:t>
            </a:r>
            <a:r>
              <a:rPr lang="en-US" dirty="0" smtClean="0"/>
              <a:t>olutions </a:t>
            </a:r>
          </a:p>
          <a:p>
            <a:pPr lvl="1"/>
            <a:r>
              <a:rPr lang="en-US" dirty="0" smtClean="0"/>
              <a:t>Make them solve the problems and plan the actions  </a:t>
            </a:r>
          </a:p>
          <a:p>
            <a:r>
              <a:rPr lang="en-US" dirty="0" smtClean="0"/>
              <a:t>Step 5 : </a:t>
            </a:r>
            <a:r>
              <a:rPr lang="en-US" dirty="0" smtClean="0">
                <a:solidFill>
                  <a:schemeClr val="accent1">
                    <a:lumMod val="75000"/>
                  </a:schemeClr>
                </a:solidFill>
              </a:rPr>
              <a:t>E</a:t>
            </a:r>
            <a:r>
              <a:rPr lang="en-US" dirty="0" smtClean="0"/>
              <a:t>nactment </a:t>
            </a:r>
          </a:p>
          <a:p>
            <a:pPr lvl="1"/>
            <a:r>
              <a:rPr lang="en-US" dirty="0" smtClean="0"/>
              <a:t>Make them take actions</a:t>
            </a:r>
            <a:endParaRPr lang="en-US" dirty="0"/>
          </a:p>
        </p:txBody>
      </p:sp>
    </p:spTree>
    <p:extLst>
      <p:ext uri="{BB962C8B-B14F-4D97-AF65-F5344CB8AC3E}">
        <p14:creationId xmlns:p14="http://schemas.microsoft.com/office/powerpoint/2010/main" val="296804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Climate Change Risk Assessment and Management subject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3600" b="1" dirty="0" smtClean="0"/>
              <a:t>Chapter 3. Extreme Events</a:t>
            </a:r>
          </a:p>
          <a:p>
            <a:pPr lvl="1"/>
            <a:r>
              <a:rPr lang="en-US" dirty="0" smtClean="0"/>
              <a:t>3.1 What are extreme events?</a:t>
            </a:r>
          </a:p>
          <a:p>
            <a:pPr lvl="1"/>
            <a:r>
              <a:rPr lang="en-US" dirty="0" smtClean="0"/>
              <a:t>3.2 Probabilistic </a:t>
            </a:r>
          </a:p>
          <a:p>
            <a:pPr lvl="1"/>
            <a:r>
              <a:rPr lang="en-US" dirty="0" smtClean="0"/>
              <a:t>3.3 Extreme ‘physical’ events definitions</a:t>
            </a:r>
          </a:p>
          <a:p>
            <a:pPr marL="0" indent="0">
              <a:buNone/>
            </a:pPr>
            <a:r>
              <a:rPr lang="en-US" sz="3400" b="1" dirty="0" smtClean="0"/>
              <a:t>Chapter 4. Catastrophic Disasters</a:t>
            </a:r>
          </a:p>
          <a:p>
            <a:pPr lvl="1"/>
            <a:r>
              <a:rPr lang="en-US" dirty="0" smtClean="0"/>
              <a:t>4.1 Nonlinear relations between extreme events and extreme losses</a:t>
            </a:r>
          </a:p>
          <a:p>
            <a:pPr lvl="1"/>
            <a:r>
              <a:rPr lang="en-US" dirty="0" smtClean="0"/>
              <a:t>4.2 What makes a catastrophic hydro- or geo-meteorological disaster?</a:t>
            </a:r>
          </a:p>
          <a:p>
            <a:pPr marL="0" indent="0">
              <a:buNone/>
            </a:pPr>
            <a:r>
              <a:rPr lang="en-US" sz="3400" b="1" dirty="0" smtClean="0"/>
              <a:t>Chapter 5. Climate change modifications to extremes and challenges</a:t>
            </a:r>
          </a:p>
          <a:p>
            <a:pPr lvl="1"/>
            <a:r>
              <a:rPr lang="en-US" dirty="0" smtClean="0"/>
              <a:t>5.1 Changes to probability functions</a:t>
            </a:r>
          </a:p>
          <a:p>
            <a:pPr lvl="1"/>
            <a:r>
              <a:rPr lang="en-US" dirty="0" smtClean="0"/>
              <a:t>5.2 </a:t>
            </a:r>
            <a:r>
              <a:rPr lang="en-US" dirty="0" err="1" smtClean="0"/>
              <a:t>IDF</a:t>
            </a:r>
            <a:r>
              <a:rPr lang="en-US" dirty="0" smtClean="0"/>
              <a:t> curves and infrastructure design implications under climate change uncertainty</a:t>
            </a:r>
          </a:p>
          <a:p>
            <a:pPr marL="0" indent="0">
              <a:buNone/>
            </a:pPr>
            <a:r>
              <a:rPr lang="en-US" sz="3400" b="1" dirty="0" smtClean="0"/>
              <a:t>Chapter 6. Extreme event risk reduction and management</a:t>
            </a:r>
          </a:p>
          <a:p>
            <a:pPr lvl="1"/>
            <a:r>
              <a:rPr lang="en-US" dirty="0" smtClean="0"/>
              <a:t>6.1 Adaptation options for addressing climate change risks</a:t>
            </a:r>
          </a:p>
          <a:p>
            <a:pPr lvl="1"/>
            <a:r>
              <a:rPr lang="en-US" dirty="0" smtClean="0"/>
              <a:t>6.2 Holistic approaches within sustainability framework</a:t>
            </a:r>
          </a:p>
          <a:p>
            <a:pPr lvl="1"/>
            <a:r>
              <a:rPr lang="en-US" dirty="0" smtClean="0"/>
              <a:t>6.3 Disaster risk reduction and management</a:t>
            </a:r>
          </a:p>
          <a:p>
            <a:pPr lvl="1"/>
            <a:r>
              <a:rPr lang="en-US" dirty="0" smtClean="0"/>
              <a:t>6.4 Examples of good practices</a:t>
            </a:r>
          </a:p>
          <a:p>
            <a:endParaRPr lang="en-US" dirty="0"/>
          </a:p>
        </p:txBody>
      </p:sp>
    </p:spTree>
    <p:extLst>
      <p:ext uri="{BB962C8B-B14F-4D97-AF65-F5344CB8AC3E}">
        <p14:creationId xmlns:p14="http://schemas.microsoft.com/office/powerpoint/2010/main" val="3617590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hazard?</a:t>
            </a:r>
            <a:endParaRPr lang="en-US" dirty="0"/>
          </a:p>
        </p:txBody>
      </p:sp>
      <p:sp>
        <p:nvSpPr>
          <p:cNvPr id="3" name="Content Placeholder 2"/>
          <p:cNvSpPr>
            <a:spLocks noGrp="1"/>
          </p:cNvSpPr>
          <p:nvPr>
            <p:ph idx="1"/>
          </p:nvPr>
        </p:nvSpPr>
        <p:spPr/>
        <p:txBody>
          <a:bodyPr/>
          <a:lstStyle/>
          <a:p>
            <a:r>
              <a:rPr lang="en-US" dirty="0"/>
              <a:t>A </a:t>
            </a:r>
            <a:r>
              <a:rPr lang="en-US" b="1" dirty="0"/>
              <a:t>hazard</a:t>
            </a:r>
            <a:r>
              <a:rPr lang="en-US" dirty="0"/>
              <a:t> is a process, phenomenon or human activity that </a:t>
            </a:r>
            <a:r>
              <a:rPr lang="en-US" sz="3200" dirty="0">
                <a:solidFill>
                  <a:schemeClr val="accent1">
                    <a:lumMod val="75000"/>
                  </a:schemeClr>
                </a:solidFill>
              </a:rPr>
              <a:t>may cause </a:t>
            </a:r>
            <a:r>
              <a:rPr lang="en-US" dirty="0"/>
              <a:t>loss of life, injury or other health impacts, property damage, social and economic disruption or environmental degradation. </a:t>
            </a:r>
            <a:r>
              <a:rPr lang="en-US" b="1" dirty="0"/>
              <a:t>Hazards</a:t>
            </a:r>
            <a:r>
              <a:rPr lang="en-US" dirty="0"/>
              <a:t> may be natural, </a:t>
            </a:r>
            <a:r>
              <a:rPr lang="en-US" dirty="0" smtClean="0"/>
              <a:t>anthropogenic </a:t>
            </a:r>
            <a:r>
              <a:rPr lang="en-US" dirty="0"/>
              <a:t>or </a:t>
            </a:r>
            <a:r>
              <a:rPr lang="en-US" dirty="0" smtClean="0"/>
              <a:t>socio-natural </a:t>
            </a:r>
            <a:r>
              <a:rPr lang="en-US" dirty="0"/>
              <a:t>in origin (</a:t>
            </a:r>
            <a:r>
              <a:rPr lang="en-US" b="1" dirty="0" err="1"/>
              <a:t>UNISDR</a:t>
            </a:r>
            <a:r>
              <a:rPr lang="en-US" dirty="0"/>
              <a:t>, 2016</a:t>
            </a:r>
            <a:r>
              <a:rPr lang="en-US" dirty="0" smtClean="0"/>
              <a:t>).</a:t>
            </a:r>
          </a:p>
          <a:p>
            <a:endParaRPr lang="en-US" dirty="0"/>
          </a:p>
          <a:p>
            <a:r>
              <a:rPr lang="en-US" dirty="0" smtClean="0"/>
              <a:t>What is difference between hazard and disaster?</a:t>
            </a:r>
            <a:endParaRPr lang="en-US" dirty="0"/>
          </a:p>
        </p:txBody>
      </p:sp>
      <p:sp>
        <p:nvSpPr>
          <p:cNvPr id="4" name="Cloud Callout 3"/>
          <p:cNvSpPr/>
          <p:nvPr/>
        </p:nvSpPr>
        <p:spPr>
          <a:xfrm>
            <a:off x="1753299" y="5087923"/>
            <a:ext cx="2994869" cy="110734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will be happened (?) </a:t>
            </a:r>
            <a:endParaRPr lang="en-US" dirty="0"/>
          </a:p>
        </p:txBody>
      </p:sp>
      <p:sp>
        <p:nvSpPr>
          <p:cNvPr id="5" name="Explosion 1 4"/>
          <p:cNvSpPr/>
          <p:nvPr/>
        </p:nvSpPr>
        <p:spPr>
          <a:xfrm>
            <a:off x="6778303" y="4987256"/>
            <a:ext cx="3242345" cy="1543574"/>
          </a:xfrm>
          <a:prstGeom prst="irregularSeal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It happened ! (?)</a:t>
            </a:r>
            <a:endParaRPr lang="en-US" dirty="0"/>
          </a:p>
        </p:txBody>
      </p:sp>
    </p:spTree>
    <p:extLst>
      <p:ext uri="{BB962C8B-B14F-4D97-AF65-F5344CB8AC3E}">
        <p14:creationId xmlns:p14="http://schemas.microsoft.com/office/powerpoint/2010/main" val="130566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“Disaster”?</a:t>
            </a:r>
            <a:br>
              <a:rPr lang="en-US" dirty="0" smtClean="0"/>
            </a:br>
            <a:endParaRPr lang="en-US" dirty="0"/>
          </a:p>
        </p:txBody>
      </p:sp>
      <p:sp>
        <p:nvSpPr>
          <p:cNvPr id="3" name="Content Placeholder 2"/>
          <p:cNvSpPr>
            <a:spLocks noGrp="1"/>
          </p:cNvSpPr>
          <p:nvPr>
            <p:ph idx="1"/>
          </p:nvPr>
        </p:nvSpPr>
        <p:spPr/>
        <p:txBody>
          <a:bodyPr>
            <a:normAutofit/>
          </a:bodyPr>
          <a:lstStyle/>
          <a:p>
            <a:r>
              <a:rPr lang="en-US" i="1" dirty="0" smtClean="0"/>
              <a:t>A serious disruption of the functioning of a community or a society causing widespread human, material, economic or environmental losses which exceed the ability of the affected community or society to cope using its own resources. A disaster is a function of the risk process. It results from the combination of hazards, conditions of vulnerability and insufficient capacity or measures to reduce the potential negative consequences of risk.  </a:t>
            </a:r>
            <a:r>
              <a:rPr lang="en-US" dirty="0" smtClean="0"/>
              <a:t>(</a:t>
            </a:r>
            <a:r>
              <a:rPr lang="en-US" dirty="0" err="1" smtClean="0"/>
              <a:t>UNISDR</a:t>
            </a:r>
            <a:r>
              <a:rPr lang="en-US" dirty="0" smtClean="0"/>
              <a:t>)</a:t>
            </a:r>
          </a:p>
          <a:p>
            <a:r>
              <a:rPr lang="en-US" dirty="0" smtClean="0"/>
              <a:t>Natural hazards: Earthquake, flood, tsunami, typhoon/cyclone, drought, etc. </a:t>
            </a:r>
          </a:p>
          <a:p>
            <a:pPr marL="0" indent="0">
              <a:buNone/>
            </a:pPr>
            <a:endParaRPr lang="en-US" dirty="0" smtClean="0"/>
          </a:p>
          <a:p>
            <a:endParaRPr lang="en-US" dirty="0"/>
          </a:p>
        </p:txBody>
      </p:sp>
    </p:spTree>
    <p:extLst>
      <p:ext uri="{BB962C8B-B14F-4D97-AF65-F5344CB8AC3E}">
        <p14:creationId xmlns:p14="http://schemas.microsoft.com/office/powerpoint/2010/main" val="1293060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  Interactions of three major systems</a:t>
            </a:r>
            <a:endParaRPr lang="en-US" dirty="0"/>
          </a:p>
        </p:txBody>
      </p:sp>
      <p:sp>
        <p:nvSpPr>
          <p:cNvPr id="3" name="Content Placeholder 2"/>
          <p:cNvSpPr>
            <a:spLocks noGrp="1"/>
          </p:cNvSpPr>
          <p:nvPr>
            <p:ph idx="1"/>
          </p:nvPr>
        </p:nvSpPr>
        <p:spPr/>
        <p:txBody>
          <a:bodyPr/>
          <a:lstStyle/>
          <a:p>
            <a:pPr marL="0" indent="0">
              <a:buNone/>
            </a:pPr>
            <a:r>
              <a:rPr lang="en-US" b="1" dirty="0" smtClean="0"/>
              <a:t>Earth’s physical systems </a:t>
            </a:r>
          </a:p>
          <a:p>
            <a:pPr lvl="1"/>
            <a:r>
              <a:rPr lang="en-US" dirty="0" smtClean="0"/>
              <a:t>Atmosphere, biosphere, hydrosphere, and lithosphere A warming climate and environmental degradation may produce more dramatic meteorological events such as storms, floods, droughts, and extreme temperature. </a:t>
            </a:r>
          </a:p>
          <a:p>
            <a:pPr marL="0" indent="0">
              <a:buNone/>
            </a:pPr>
            <a:r>
              <a:rPr lang="en-US" b="1" dirty="0" smtClean="0"/>
              <a:t>Human systems </a:t>
            </a:r>
          </a:p>
          <a:p>
            <a:pPr lvl="1"/>
            <a:r>
              <a:rPr lang="en-US" dirty="0" smtClean="0"/>
              <a:t>Population, awareness, culture, technology, social class, economics, politics, religion, education, etc. </a:t>
            </a:r>
          </a:p>
          <a:p>
            <a:pPr marL="0" indent="0">
              <a:buNone/>
            </a:pPr>
            <a:r>
              <a:rPr lang="en-US" b="1" dirty="0" smtClean="0"/>
              <a:t>Constructed systems </a:t>
            </a:r>
          </a:p>
          <a:p>
            <a:pPr lvl="1"/>
            <a:r>
              <a:rPr lang="en-US" dirty="0" smtClean="0"/>
              <a:t>Buildings/housing, roads, bridges, river banks, dams, other public infrastructure </a:t>
            </a:r>
            <a:endParaRPr lang="en-US" dirty="0"/>
          </a:p>
        </p:txBody>
      </p:sp>
    </p:spTree>
    <p:extLst>
      <p:ext uri="{BB962C8B-B14F-4D97-AF65-F5344CB8AC3E}">
        <p14:creationId xmlns:p14="http://schemas.microsoft.com/office/powerpoint/2010/main" val="1566568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Environmental issues and natural disasters: The two sides of a coin (heads and tails)</a:t>
            </a:r>
            <a:endParaRPr lang="en-US" dirty="0"/>
          </a:p>
        </p:txBody>
      </p:sp>
      <p:sp>
        <p:nvSpPr>
          <p:cNvPr id="3" name="Content Placeholder 2"/>
          <p:cNvSpPr>
            <a:spLocks noGrp="1"/>
          </p:cNvSpPr>
          <p:nvPr>
            <p:ph idx="1"/>
          </p:nvPr>
        </p:nvSpPr>
        <p:spPr/>
        <p:txBody>
          <a:bodyPr>
            <a:normAutofit/>
          </a:bodyPr>
          <a:lstStyle/>
          <a:p>
            <a:r>
              <a:rPr lang="en-US" sz="2400" dirty="0" smtClean="0"/>
              <a:t>Environmental issues are bad effects of development to natural environment </a:t>
            </a:r>
          </a:p>
          <a:p>
            <a:r>
              <a:rPr lang="en-US" sz="2400" dirty="0" smtClean="0"/>
              <a:t>Disasters are bad effects of natural phenomena to developed environments</a:t>
            </a:r>
          </a:p>
          <a:p>
            <a:endParaRPr lang="en-US" dirty="0"/>
          </a:p>
          <a:p>
            <a:endParaRPr lang="en-US" dirty="0" smtClean="0"/>
          </a:p>
          <a:p>
            <a:endParaRPr lang="en-US" dirty="0"/>
          </a:p>
          <a:p>
            <a:endParaRPr lang="en-US" dirty="0" smtClean="0"/>
          </a:p>
          <a:p>
            <a:endParaRPr lang="en-US" dirty="0"/>
          </a:p>
          <a:p>
            <a:r>
              <a:rPr lang="en-US" sz="2400" dirty="0" smtClean="0"/>
              <a:t> Environmental issues may cause disasters: Examples? </a:t>
            </a:r>
          </a:p>
          <a:p>
            <a:r>
              <a:rPr lang="en-US" sz="2400" dirty="0" smtClean="0"/>
              <a:t>Disasters may cause environmental issues: Examples?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295" y="2758458"/>
            <a:ext cx="8389620" cy="2297430"/>
          </a:xfrm>
          <a:prstGeom prst="rect">
            <a:avLst/>
          </a:prstGeom>
        </p:spPr>
      </p:pic>
    </p:spTree>
    <p:extLst>
      <p:ext uri="{BB962C8B-B14F-4D97-AF65-F5344CB8AC3E}">
        <p14:creationId xmlns:p14="http://schemas.microsoft.com/office/powerpoint/2010/main" val="4091182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“disaster risk”?</a:t>
            </a:r>
            <a:br>
              <a:rPr lang="en-US" dirty="0" smtClean="0"/>
            </a:br>
            <a:endParaRPr lang="en-US" dirty="0"/>
          </a:p>
        </p:txBody>
      </p:sp>
      <p:sp>
        <p:nvSpPr>
          <p:cNvPr id="3" name="Content Placeholder 2"/>
          <p:cNvSpPr>
            <a:spLocks noGrp="1"/>
          </p:cNvSpPr>
          <p:nvPr>
            <p:ph idx="1"/>
          </p:nvPr>
        </p:nvSpPr>
        <p:spPr/>
        <p:txBody>
          <a:bodyPr/>
          <a:lstStyle/>
          <a:p>
            <a:r>
              <a:rPr lang="en-US" dirty="0" smtClean="0"/>
              <a:t>The potential loss of life, injury, or destroyed or damaged assets which could occur to a system, society or a community in a specific period of time, determined probabilistically as a function of hazard, exposure, vulnerability and capacity (</a:t>
            </a:r>
            <a:r>
              <a:rPr lang="en-US" dirty="0" err="1" smtClean="0"/>
              <a:t>UNISDR</a:t>
            </a:r>
            <a:r>
              <a:rPr lang="en-US" dirty="0" smtClean="0"/>
              <a:t>).</a:t>
            </a:r>
          </a:p>
          <a:p>
            <a:r>
              <a:rPr lang="en-US" dirty="0" smtClean="0"/>
              <a:t>Classic definition</a:t>
            </a:r>
          </a:p>
          <a:p>
            <a:endParaRPr lang="en-US" dirty="0" smtClean="0"/>
          </a:p>
          <a:p>
            <a:r>
              <a:rPr lang="en-US" dirty="0" smtClean="0"/>
              <a:t>Current definition</a:t>
            </a:r>
          </a:p>
          <a:p>
            <a:endParaRPr lang="en-US" dirty="0" smtClean="0"/>
          </a:p>
          <a:p>
            <a:r>
              <a:rPr lang="en-US" dirty="0" smtClean="0"/>
              <a:t>What is the difference?</a:t>
            </a:r>
            <a:endParaRPr lang="en-US" dirty="0"/>
          </a:p>
        </p:txBody>
      </p:sp>
    </p:spTree>
    <p:extLst>
      <p:ext uri="{BB962C8B-B14F-4D97-AF65-F5344CB8AC3E}">
        <p14:creationId xmlns:p14="http://schemas.microsoft.com/office/powerpoint/2010/main" val="2416605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2474</TotalTime>
  <Words>1817</Words>
  <Application>Microsoft Office PowerPoint</Application>
  <PresentationFormat>Widescreen</PresentationFormat>
  <Paragraphs>194</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Climate Change Risk Assessment and Management </vt:lpstr>
      <vt:lpstr>What have you learned from previous lectures?</vt:lpstr>
      <vt:lpstr>Structure of Climate Change Risk Assessment and Management subject  </vt:lpstr>
      <vt:lpstr>Structure of Climate Change Risk Assessment and Management subject </vt:lpstr>
      <vt:lpstr>What is hazard?</vt:lpstr>
      <vt:lpstr>What is “Disaster”? </vt:lpstr>
      <vt:lpstr>Disaster:  Interactions of three major systems</vt:lpstr>
      <vt:lpstr>Environmental issues and natural disasters: The two sides of a coin (heads and tails)</vt:lpstr>
      <vt:lpstr>What is “disaster risk”? </vt:lpstr>
      <vt:lpstr>Vulnerability vs. Capacity</vt:lpstr>
      <vt:lpstr>Vulnerability analysis </vt:lpstr>
      <vt:lpstr>Vulnerability (physical, social, and economic)</vt:lpstr>
      <vt:lpstr>Component of Capacity and capacity assessment  </vt:lpstr>
      <vt:lpstr>PowerPoint Presentation</vt:lpstr>
      <vt:lpstr>Disaster Risk of Low Probability-High Consequences (once every hundreds or thousands years) </vt:lpstr>
      <vt:lpstr>Memory of disasters   </vt:lpstr>
      <vt:lpstr>Resilience </vt:lpstr>
      <vt:lpstr>Disaster risk management &amp; Disaster risk reduction  </vt:lpstr>
      <vt:lpstr>Disaster Reduction (not Prevention?) </vt:lpstr>
      <vt:lpstr>PowerPoint Presentation</vt:lpstr>
      <vt:lpstr>PDCA (plan–do–check–act) Cycle </vt:lpstr>
      <vt:lpstr>Steps of disaster risk management </vt:lpstr>
      <vt:lpstr>PowerPoint Presentation</vt:lpstr>
      <vt:lpstr>Business Continuity Management (BCM) </vt:lpstr>
      <vt:lpstr>Steps of BCM (applicable to governments) </vt:lpstr>
      <vt:lpstr>Insurance as disaster risk management  </vt:lpstr>
      <vt:lpstr>Disaster mitigation through insurance </vt:lpstr>
      <vt:lpstr>Importance of risk communication </vt:lpstr>
      <vt:lpstr>Disaster information: overestimated or underestimated </vt:lpstr>
      <vt:lpstr>Steps of risk communication: CAUSE Model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Huy Nguyen</dc:creator>
  <cp:lastModifiedBy>Huy Nguyen</cp:lastModifiedBy>
  <cp:revision>14</cp:revision>
  <dcterms:created xsi:type="dcterms:W3CDTF">2019-02-08T12:04:34Z</dcterms:created>
  <dcterms:modified xsi:type="dcterms:W3CDTF">2019-02-10T05:18:40Z</dcterms:modified>
</cp:coreProperties>
</file>