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84" r:id="rId1"/>
    <p:sldMasterId id="2147483696" r:id="rId2"/>
    <p:sldMasterId id="2147483708" r:id="rId3"/>
  </p:sldMasterIdLst>
  <p:notesMasterIdLst>
    <p:notesMasterId r:id="rId22"/>
  </p:notesMasterIdLst>
  <p:handoutMasterIdLst>
    <p:handoutMasterId r:id="rId23"/>
  </p:handoutMasterIdLst>
  <p:sldIdLst>
    <p:sldId id="330" r:id="rId4"/>
    <p:sldId id="325" r:id="rId5"/>
    <p:sldId id="324" r:id="rId6"/>
    <p:sldId id="285" r:id="rId7"/>
    <p:sldId id="327" r:id="rId8"/>
    <p:sldId id="342" r:id="rId9"/>
    <p:sldId id="256" r:id="rId10"/>
    <p:sldId id="309" r:id="rId11"/>
    <p:sldId id="320" r:id="rId12"/>
    <p:sldId id="319" r:id="rId13"/>
    <p:sldId id="344" r:id="rId14"/>
    <p:sldId id="346" r:id="rId15"/>
    <p:sldId id="308" r:id="rId16"/>
    <p:sldId id="345" r:id="rId17"/>
    <p:sldId id="343" r:id="rId18"/>
    <p:sldId id="322" r:id="rId19"/>
    <p:sldId id="299" r:id="rId20"/>
    <p:sldId id="326" r:id="rId21"/>
  </p:sldIdLst>
  <p:sldSz cx="9144000" cy="6858000" type="screen4x3"/>
  <p:notesSz cx="6807200" cy="9939338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游ゴシック Light" panose="020B0300000000000000" pitchFamily="34" charset="-128"/>
      <p:regular r:id="rId28"/>
    </p:embeddedFont>
    <p:embeddedFont>
      <p:font typeface="Aharoni" panose="02010803020104030203" pitchFamily="2" charset="-79"/>
      <p:bold r:id="rId29"/>
    </p:embeddedFont>
    <p:embeddedFont>
      <p:font typeface="Arial Rounded MT Bold" panose="020F0704030504030204" pitchFamily="34" charset="0"/>
      <p:regular r:id="rId30"/>
    </p:embeddedFont>
    <p:embeddedFont>
      <p:font typeface="游明朝" panose="02020400000000000000" pitchFamily="18" charset="-128"/>
      <p:regular r:id="rId31"/>
    </p:embeddedFont>
    <p:embeddedFont>
      <p:font typeface="Wingdings 2" panose="05020102010507070707" pitchFamily="18" charset="2"/>
      <p:regular r:id="rId32"/>
    </p:embeddedFont>
    <p:embeddedFont>
      <p:font typeface="Yu Gothic Medium" panose="020B0604020202020204" charset="-128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Berlin Sans FB Demi" panose="020E0802020502020306" pitchFamily="34" charset="0"/>
      <p:bold r:id="rId36"/>
    </p:embeddedFont>
    <p:embeddedFont>
      <p:font typeface="Eras Bold ITC" panose="020B0907030504020204" pitchFamily="34" charset="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游ゴシック" panose="020B0400000000000000" pitchFamily="34" charset="-128"/>
      <p:regular r:id="rId40"/>
      <p:bold r:id="rId41"/>
    </p:embeddedFont>
    <p:embeddedFont>
      <p:font typeface="ＭＳ Ｐゴシック" panose="020B0600070205080204" pitchFamily="34" charset="-128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A000"/>
    <a:srgbClr val="FBFBFB"/>
    <a:srgbClr val="EAB200"/>
    <a:srgbClr val="C9C0AF"/>
    <a:srgbClr val="FFC000"/>
    <a:srgbClr val="BFB5A4"/>
    <a:srgbClr val="BFB5A5"/>
    <a:srgbClr val="CBC2B2"/>
    <a:srgbClr val="B8AE9E"/>
    <a:srgbClr val="C9C0B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7" autoAdjust="0"/>
    <p:restoredTop sz="96529" autoAdjust="0"/>
  </p:normalViewPr>
  <p:slideViewPr>
    <p:cSldViewPr snapToGrid="0">
      <p:cViewPr varScale="1">
        <p:scale>
          <a:sx n="74" d="100"/>
          <a:sy n="74" d="100"/>
        </p:scale>
        <p:origin x="11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76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1860" y="6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xmlns="" id="{153221E1-3709-4E56-9326-5D85311042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60CCEB0C-9F72-49DE-824E-1C4286CEF6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68421-1BEF-406B-80BF-98552E03CD5E}" type="datetime1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4A20F5DC-A916-4EF2-8DBC-9DE24FE1BC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0648"/>
            <a:ext cx="2949787" cy="498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5C28ECC4-F9A1-4519-98F7-FEBA4636C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9" y="9440864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17B68-5A30-4A4D-A64E-6A1E934EE9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44949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26EED-097B-4624-9AF1-98CB15DD8849}" type="datetime1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8"/>
            <a:ext cx="2949787" cy="498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8"/>
            <a:ext cx="2949787" cy="498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9F00E-EB2F-4D0C-8427-5FAD52FBED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75866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2D26EED-097B-4624-9AF1-98CB15DD8849}" type="datetime1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79F00E-EB2F-4D0C-8427-5FAD52FBED9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46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9F00E-EB2F-4D0C-8427-5FAD52FBED9F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xmlns="" id="{9FFB8FB6-A4E0-4F4E-8C0C-467971612626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8F22909-5741-4603-BB73-C3AE970B7312}" type="datetime1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xmlns="" id="{C005DEF8-6A27-40F1-AD5B-B8F15CCAB9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ヘッダー プレースホルダー 7">
            <a:extLst>
              <a:ext uri="{FF2B5EF4-FFF2-40B4-BE49-F238E27FC236}">
                <a16:creationId xmlns:a16="http://schemas.microsoft.com/office/drawing/2014/main" xmlns="" id="{3F82E898-0B18-45E8-BD22-3B56970D9EE3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66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9F00E-EB2F-4D0C-8427-5FAD52FBED9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xmlns="" id="{8D6C920B-6B48-4DCE-AA86-BBDE23ABF283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4A0A174-256B-42C8-80E8-92EECF033236}" type="datetime1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xmlns="" id="{6C8AD9B7-E2C1-4E12-B5CC-42AFAA5D0E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ヘッダー プレースホルダー 7">
            <a:extLst>
              <a:ext uri="{FF2B5EF4-FFF2-40B4-BE49-F238E27FC236}">
                <a16:creationId xmlns:a16="http://schemas.microsoft.com/office/drawing/2014/main" xmlns="" id="{0EB87A0C-2835-4EB3-BA49-DB47CAB4313B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335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9F00E-EB2F-4D0C-8427-5FAD52FBED9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xmlns="" id="{C1B1C84A-C100-4D91-89FA-C8B480BE50F6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6D503BD-B6F4-4929-A96E-20212D619B34}" type="datetime1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xmlns="" id="{02C5D234-B627-4CA1-B0A4-53BC8C04B1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ヘッダー プレースホルダー 7">
            <a:extLst>
              <a:ext uri="{FF2B5EF4-FFF2-40B4-BE49-F238E27FC236}">
                <a16:creationId xmlns:a16="http://schemas.microsoft.com/office/drawing/2014/main" xmlns="" id="{9A81723C-C157-41DE-8E17-A1371D0D5B8A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86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9F00E-EB2F-4D0C-8427-5FAD52FBED9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xmlns="" id="{34D2B1BF-4448-477E-B2F8-BCE80B6A9E3F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97F0A5E-7793-4E77-8C12-0BF870658502}" type="datetime1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xmlns="" id="{7DD38DB0-8DA8-4E6D-AAC8-4B4D98610C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ヘッダー プレースホルダー 7">
            <a:extLst>
              <a:ext uri="{FF2B5EF4-FFF2-40B4-BE49-F238E27FC236}">
                <a16:creationId xmlns:a16="http://schemas.microsoft.com/office/drawing/2014/main" xmlns="" id="{327B0B70-AB28-4F18-A7FC-6C26939223E3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285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B6DD4B-65AC-4ED6-90FF-3EEA957E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DA1E7-ECF1-4C04-95FB-4513798356A4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E1A92D-9716-4987-BF67-90452122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20EAB5-69D5-472B-A0C6-115B4A58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918E8-812A-4875-9757-8F7DB91E96F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0939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CAA994-B7C0-4600-BC0A-CFF3EF95A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5B2A0-7EE6-43B3-9D96-B6735E720FC4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7FDAD9-763E-43BB-933B-AFF891C9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2315B0-E801-45AB-86E0-958E8ED7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C2A3E-AD35-4B5F-9A5A-548FB17982C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8571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8A40DC-ECA4-4047-A07C-5312D07E1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B9D28-1296-484B-87EE-594E14B135ED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DF536A-E506-41AC-8562-C09A66A4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83849-6660-4F58-85B9-98FB9521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88A37-67CD-41EA-88C6-30205DC728BB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3805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86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80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92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01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71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70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50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5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A61C5AA0-5B0A-4409-9062-CCE4329C9547}"/>
              </a:ext>
            </a:extLst>
          </p:cNvPr>
          <p:cNvSpPr/>
          <p:nvPr userDrawn="1"/>
        </p:nvSpPr>
        <p:spPr>
          <a:xfrm flipV="1">
            <a:off x="0" y="719138"/>
            <a:ext cx="9144000" cy="460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2696"/>
          </a:xfrm>
        </p:spPr>
        <p:txBody>
          <a:bodyPr/>
          <a:lstStyle>
            <a:lvl1pPr>
              <a:defRPr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08720"/>
            <a:ext cx="7980561" cy="5271418"/>
          </a:xfrm>
        </p:spPr>
        <p:txBody>
          <a:bodyPr/>
          <a:lstStyle>
            <a:lvl1pPr marL="171450" indent="-171450">
              <a:buClr>
                <a:srgbClr val="009900"/>
              </a:buClr>
              <a:buFont typeface="Wingdings" panose="05000000000000000000" pitchFamily="2" charset="2"/>
              <a:buChar char="§"/>
              <a:defRPr sz="2800"/>
            </a:lvl1pPr>
            <a:lvl2pPr marL="514350" indent="-171450">
              <a:buClr>
                <a:schemeClr val="accent5"/>
              </a:buClr>
              <a:buSzPct val="70000"/>
              <a:buFont typeface="Wingdings" panose="05000000000000000000" pitchFamily="2" charset="2"/>
              <a:buChar char="v"/>
              <a:defRPr sz="2400"/>
            </a:lvl2pPr>
            <a:lvl3pPr>
              <a:defRPr sz="2000"/>
            </a:lvl3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A7DA1ED-C314-404D-A737-A8E4DAF1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3FC-7704-4D9C-83BC-C912DBABDBDD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17D7F13-DCCC-466E-9B2C-B5373E68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90F339D-0662-4E37-9095-312EDA52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0113" y="6492875"/>
            <a:ext cx="6238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C7431-1563-4401-BFF8-BC198BD82A9B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5725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96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41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07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0454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7463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026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240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228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20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494D26-5402-4363-86CB-9E62BD343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B2B4-9C31-42DC-B1EF-B9D37A8DE5C4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1E30BC-0583-46B0-8F4F-B2DE58D0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7F38C3-A950-40B6-8267-13487252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85FEF-373C-424E-99F5-E0159761AD7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1739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413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52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048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75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9073BC-6807-484D-801D-A3E37F177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E4FA8-E664-4087-AA76-D239DF081629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1195B0-FB83-4310-88B2-59CD7FFC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17FED2-1B4B-411A-9676-14989ABF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0D957-BCB1-49D6-9F83-9B6DAEB44E1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547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B1ED0D-CBA6-4CB3-9EEB-F3B971C25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7FEDA-CFE2-4C5D-AA15-4ED7D0940168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6DCA374-6285-47E2-A202-8BCED427A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947F5A2-FDE6-46EC-9FC6-1661C25F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FAC9F-CAD6-49A0-B334-1D5084BB186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33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25C273-7464-45A9-B48D-471BA246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8FBF5-6518-414C-BAEB-2D7D2CE3E0BA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8FEC41-D5FF-4029-B886-1DCF48F4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268884-8824-4455-A6F6-99274671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3DDB-12AE-48E8-9C32-C92604D4ADE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661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CBC08C-2DCE-400D-B95C-D9A66961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CDCDA-AA30-48C2-BDF1-A7AA48A42C1F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886E7F-225F-453F-8249-8A143562B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21E588-E02F-4A95-B16A-93A4793D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0ED94-999E-439F-8BB1-7FEE70E853A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266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38BABD-8121-478C-8839-241F9024D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10784-C14A-423A-9225-B20E0CBF4776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8BF639-9EB9-42EB-8D90-E0E30ADC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7EAFCD-45D6-4C72-83A3-1FA6F38B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58319-5285-49E9-B56B-96CC69C1773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602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F35450-C20D-4440-90FA-16442F3D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826CD-DD18-4F51-B806-E65C7E104ED0}" type="datetimeFigureOut">
              <a:rPr lang="ja-JP" altLang="en-US"/>
              <a:pPr>
                <a:defRPr/>
              </a:pPr>
              <a:t>2019/2/19</a:t>
            </a:fld>
            <a:endParaRPr lang="en-US" altLang="ja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596AD8-09F9-4E30-BE7A-584422B8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E4273F-E291-404A-8ABF-647FF43F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0EEC2-C782-45D1-A613-6739BAA56A3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687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55AFC39-9DAF-4DEC-8A7E-94B53E4674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2F482D5D-970F-4616-814D-40920DDC4A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70388C-AD4B-467B-B093-07104B4BE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2A0136-1A17-4B90-863F-4B83FC1B8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ja-JP"/>
              <a:t>構造分解分析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11B710-FE90-4CB7-9F05-C7134F7FA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46B703-73EF-4BE4-B3A6-7AA2420790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051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8EBA-73DF-4AD6-A303-C6B3823F3C80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DDE8-ED5E-4CAA-8824-40D6CC112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FC601-16E7-4252-995B-0BDA7B9B22BE}" type="datetimeFigureOut">
              <a:rPr kumimoji="1" lang="ja-JP" altLang="en-US" smtClean="0"/>
              <a:t>2019/2/19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2DEF3-AEB1-49F7-9A96-0FE4095F86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15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9" Type="http://schemas.openxmlformats.org/officeDocument/2006/relationships/image" Target="../media/image43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34" Type="http://schemas.openxmlformats.org/officeDocument/2006/relationships/image" Target="../media/image38.jpeg"/><Relationship Id="rId42" Type="http://schemas.openxmlformats.org/officeDocument/2006/relationships/image" Target="../media/image46.jpeg"/><Relationship Id="rId47" Type="http://schemas.openxmlformats.org/officeDocument/2006/relationships/image" Target="../media/image51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33" Type="http://schemas.openxmlformats.org/officeDocument/2006/relationships/image" Target="../media/image37.jpeg"/><Relationship Id="rId38" Type="http://schemas.openxmlformats.org/officeDocument/2006/relationships/image" Target="../media/image42.jpeg"/><Relationship Id="rId46" Type="http://schemas.openxmlformats.org/officeDocument/2006/relationships/image" Target="../media/image50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29" Type="http://schemas.openxmlformats.org/officeDocument/2006/relationships/image" Target="../media/image33.jpe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24" Type="http://schemas.openxmlformats.org/officeDocument/2006/relationships/image" Target="../media/image28.png"/><Relationship Id="rId32" Type="http://schemas.openxmlformats.org/officeDocument/2006/relationships/image" Target="../media/image36.jpeg"/><Relationship Id="rId37" Type="http://schemas.openxmlformats.org/officeDocument/2006/relationships/image" Target="../media/image41.jpeg"/><Relationship Id="rId40" Type="http://schemas.openxmlformats.org/officeDocument/2006/relationships/image" Target="../media/image44.jpeg"/><Relationship Id="rId45" Type="http://schemas.openxmlformats.org/officeDocument/2006/relationships/image" Target="../media/image49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36" Type="http://schemas.openxmlformats.org/officeDocument/2006/relationships/image" Target="../media/image40.jpeg"/><Relationship Id="rId49" Type="http://schemas.openxmlformats.org/officeDocument/2006/relationships/image" Target="../media/image53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31" Type="http://schemas.openxmlformats.org/officeDocument/2006/relationships/image" Target="../media/image35.jpeg"/><Relationship Id="rId44" Type="http://schemas.openxmlformats.org/officeDocument/2006/relationships/image" Target="../media/image48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31.jpe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jpeg"/><Relationship Id="rId48" Type="http://schemas.openxmlformats.org/officeDocument/2006/relationships/image" Target="../media/image52.png"/><Relationship Id="rId8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55.jpeg"/><Relationship Id="rId21" Type="http://schemas.openxmlformats.org/officeDocument/2006/relationships/image" Target="../media/image73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" Type="http://schemas.openxmlformats.org/officeDocument/2006/relationships/image" Target="../media/image54.png"/><Relationship Id="rId16" Type="http://schemas.openxmlformats.org/officeDocument/2006/relationships/image" Target="../media/image68.jpe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23" Type="http://schemas.openxmlformats.org/officeDocument/2006/relationships/image" Target="../media/image52.png"/><Relationship Id="rId10" Type="http://schemas.openxmlformats.org/officeDocument/2006/relationships/image" Target="../media/image62.jpe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ADA1E8A-9FD5-4F7D-A9B2-17B84637E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26" y="762567"/>
            <a:ext cx="8474148" cy="1905315"/>
          </a:xfrm>
        </p:spPr>
        <p:txBody>
          <a:bodyPr wrap="none" anchor="t">
            <a:noAutofit/>
          </a:bodyPr>
          <a:lstStyle/>
          <a:p>
            <a:r>
              <a:rPr lang="en-US" sz="2800" dirty="0">
                <a:latin typeface="Berlin Sans FB Demi" panose="020E0802020502020306" pitchFamily="34" charset="0"/>
                <a:cs typeface="Aharoni" panose="02010803020104030203" pitchFamily="2" charset="-79"/>
              </a:rPr>
              <a:t>Brief introduction about </a:t>
            </a: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</a:t>
            </a:r>
            <a:r>
              <a:rPr lang="en-US" sz="4000" dirty="0">
                <a:latin typeface="Berlin Sans FB Demi" panose="020E0802020502020306" pitchFamily="34" charset="0"/>
                <a:cs typeface="Aharoni" panose="02010803020104030203" pitchFamily="2" charset="-79"/>
              </a:rPr>
              <a:t>aster’s Program on </a:t>
            </a:r>
            <a:br>
              <a:rPr lang="en-US" sz="4000" dirty="0">
                <a:latin typeface="Berlin Sans FB Demi" panose="020E0802020502020306" pitchFamily="34" charset="0"/>
                <a:cs typeface="Aharoni" panose="02010803020104030203" pitchFamily="2" charset="-79"/>
              </a:rPr>
            </a:br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C</a:t>
            </a:r>
            <a:r>
              <a:rPr lang="en-US" sz="4000" dirty="0">
                <a:latin typeface="Berlin Sans FB Demi" panose="020E0802020502020306" pitchFamily="34" charset="0"/>
                <a:cs typeface="Aharoni" panose="02010803020104030203" pitchFamily="2" charset="-79"/>
              </a:rPr>
              <a:t>limate </a:t>
            </a:r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C</a:t>
            </a:r>
            <a:r>
              <a:rPr lang="en-US" sz="4000" dirty="0">
                <a:latin typeface="Berlin Sans FB Demi" panose="020E0802020502020306" pitchFamily="34" charset="0"/>
                <a:cs typeface="Aharoni" panose="02010803020104030203" pitchFamily="2" charset="-79"/>
              </a:rPr>
              <a:t>hange &amp; </a:t>
            </a:r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D</a:t>
            </a:r>
            <a:r>
              <a:rPr lang="en-US" sz="4000" dirty="0">
                <a:latin typeface="Berlin Sans FB Demi" panose="020E0802020502020306" pitchFamily="34" charset="0"/>
                <a:cs typeface="Aharoni" panose="02010803020104030203" pitchFamily="2" charset="-79"/>
              </a:rPr>
              <a:t>evelopment</a:t>
            </a:r>
            <a:r>
              <a:rPr lang="en-US" sz="4000" b="1" dirty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</a:br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MCCD</a:t>
            </a:r>
          </a:p>
        </p:txBody>
      </p:sp>
      <p:pic>
        <p:nvPicPr>
          <p:cNvPr id="7" name="コンテンツ プレースホルダー 4">
            <a:extLst>
              <a:ext uri="{FF2B5EF4-FFF2-40B4-BE49-F238E27FC236}">
                <a16:creationId xmlns:a16="http://schemas.microsoft.com/office/drawing/2014/main" xmlns="" id="{17496DDE-9FF4-4EC6-A2A2-BF61A75D28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999"/>
            <a:ext cx="9169076" cy="38780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4A7AB563-4A9C-4F56-967A-FB37257480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9"/>
          <a:stretch/>
        </p:blipFill>
        <p:spPr>
          <a:xfrm>
            <a:off x="1719146" y="0"/>
            <a:ext cx="1247338" cy="82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F1FB56F-199A-42C8-BA7E-D07D3FCC9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20" y="451265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ja-JP" sz="4000" b="1" dirty="0"/>
              <a:t>Subjects in MCCD</a:t>
            </a:r>
            <a:endParaRPr kumimoji="1" lang="ja-JP" altLang="en-US" sz="4000" b="1" dirty="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C67F1AD7-50B2-4D56-A95B-C238A6BB75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509948"/>
              </p:ext>
            </p:extLst>
          </p:nvPr>
        </p:nvGraphicFramePr>
        <p:xfrm>
          <a:off x="306233" y="3144974"/>
          <a:ext cx="3943350" cy="3540748"/>
        </p:xfrm>
        <a:graphic>
          <a:graphicData uri="http://schemas.openxmlformats.org/drawingml/2006/table">
            <a:tbl>
              <a:tblPr/>
              <a:tblGrid>
                <a:gridCol w="3155847">
                  <a:extLst>
                    <a:ext uri="{9D8B030D-6E8A-4147-A177-3AD203B41FA5}">
                      <a16:colId xmlns:a16="http://schemas.microsoft.com/office/drawing/2014/main" xmlns="" val="641528808"/>
                    </a:ext>
                  </a:extLst>
                </a:gridCol>
                <a:gridCol w="787503">
                  <a:extLst>
                    <a:ext uri="{9D8B030D-6E8A-4147-A177-3AD203B41FA5}">
                      <a16:colId xmlns:a16="http://schemas.microsoft.com/office/drawing/2014/main" xmlns="" val="4225658702"/>
                    </a:ext>
                  </a:extLst>
                </a:gridCol>
              </a:tblGrid>
              <a:tr h="97348">
                <a:tc>
                  <a:txBody>
                    <a:bodyPr/>
                    <a:lstStyle/>
                    <a:p>
                      <a:pPr algn="ctr" fontAlgn="base"/>
                      <a:r>
                        <a:rPr lang="vi-VN" sz="1200" b="1" dirty="0">
                          <a:solidFill>
                            <a:srgbClr val="EDEDED"/>
                          </a:solidFill>
                          <a:effectLst/>
                          <a:latin typeface="+mn-lt"/>
                        </a:rPr>
                        <a:t>COURSES</a:t>
                      </a:r>
                      <a:endParaRPr lang="vi-VN" sz="1200" dirty="0">
                        <a:solidFill>
                          <a:srgbClr val="EDEDED"/>
                        </a:solidFill>
                        <a:effectLst/>
                        <a:latin typeface="+mn-lt"/>
                      </a:endParaRPr>
                    </a:p>
                  </a:txBody>
                  <a:tcPr marL="15601" marR="15601" marT="23401" marB="234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5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vi-VN" sz="1200" b="1" dirty="0">
                          <a:solidFill>
                            <a:srgbClr val="EDEDED"/>
                          </a:solidFill>
                          <a:effectLst/>
                          <a:latin typeface="+mn-lt"/>
                        </a:rPr>
                        <a:t>CREDITS</a:t>
                      </a:r>
                      <a:endParaRPr lang="vi-VN" sz="1200" dirty="0">
                        <a:solidFill>
                          <a:srgbClr val="EDEDED"/>
                        </a:solidFill>
                        <a:effectLst/>
                        <a:latin typeface="+mn-lt"/>
                      </a:endParaRPr>
                    </a:p>
                  </a:txBody>
                  <a:tcPr marL="15601" marR="15601" marT="23401" marB="234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2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7172676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200" b="1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General knowledge</a:t>
                      </a:r>
                      <a:endParaRPr lang="vi-VN" sz="1200">
                        <a:solidFill>
                          <a:srgbClr val="3B3E3E"/>
                        </a:solidFill>
                        <a:effectLst/>
                        <a:latin typeface="+mn-lt"/>
                      </a:endParaRP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 b="1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8511189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Philosophy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5618156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Japanese Language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981550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200" b="1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Fundamental and specific knowledge</a:t>
                      </a:r>
                      <a:endParaRPr lang="vi-VN" sz="1200">
                        <a:solidFill>
                          <a:srgbClr val="3B3E3E"/>
                        </a:solidFill>
                        <a:effectLst/>
                        <a:latin typeface="+mn-lt"/>
                      </a:endParaRP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ja-JP" altLang="en-US" sz="1200" dirty="0">
                        <a:solidFill>
                          <a:srgbClr val="3B3E3E"/>
                        </a:solidFill>
                        <a:effectLst/>
                        <a:latin typeface="+mn-lt"/>
                      </a:endParaRP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5420750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200" b="1" i="1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Compulsory courses</a:t>
                      </a:r>
                      <a:endParaRPr lang="vi-VN" sz="1200">
                        <a:solidFill>
                          <a:srgbClr val="3B3E3E"/>
                        </a:solidFill>
                        <a:effectLst/>
                        <a:latin typeface="+mn-lt"/>
                      </a:endParaRP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 b="1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9029315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Fundamentals of Sustainability Science 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9717973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Methodology and Informatics for Sustainable Science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155501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Fundamentals of Climate Change I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2804164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Fundamentals of Climate Change II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3162051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Change Impacts and Vulnerability Assessment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2265408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Change Mitigation and Adaptation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208708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200" b="1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Internship</a:t>
                      </a:r>
                      <a:endParaRPr lang="vi-VN" sz="1200" dirty="0">
                        <a:solidFill>
                          <a:srgbClr val="3B3E3E"/>
                        </a:solidFill>
                        <a:effectLst/>
                        <a:latin typeface="+mn-lt"/>
                      </a:endParaRP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922705"/>
                  </a:ext>
                </a:extLst>
              </a:tr>
              <a:tr h="94228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200" b="1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Master’s thesis</a:t>
                      </a:r>
                      <a:endParaRPr lang="vi-VN" sz="1200" dirty="0">
                        <a:solidFill>
                          <a:srgbClr val="3B3E3E"/>
                        </a:solidFill>
                        <a:effectLst/>
                        <a:latin typeface="+mn-lt"/>
                      </a:endParaRP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20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030261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xmlns="" id="{A685F7C3-F4FC-4718-AB3A-903F85290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296330"/>
              </p:ext>
            </p:extLst>
          </p:nvPr>
        </p:nvGraphicFramePr>
        <p:xfrm>
          <a:off x="4379357" y="153128"/>
          <a:ext cx="4637314" cy="6551744"/>
        </p:xfrm>
        <a:graphic>
          <a:graphicData uri="http://schemas.openxmlformats.org/drawingml/2006/table">
            <a:tbl>
              <a:tblPr/>
              <a:tblGrid>
                <a:gridCol w="3888431">
                  <a:extLst>
                    <a:ext uri="{9D8B030D-6E8A-4147-A177-3AD203B41FA5}">
                      <a16:colId xmlns:a16="http://schemas.microsoft.com/office/drawing/2014/main" xmlns="" val="2514235735"/>
                    </a:ext>
                  </a:extLst>
                </a:gridCol>
                <a:gridCol w="748883">
                  <a:extLst>
                    <a:ext uri="{9D8B030D-6E8A-4147-A177-3AD203B41FA5}">
                      <a16:colId xmlns:a16="http://schemas.microsoft.com/office/drawing/2014/main" xmlns="" val="2019942535"/>
                    </a:ext>
                  </a:extLst>
                </a:gridCol>
              </a:tblGrid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 b="1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Elective courses</a:t>
                      </a:r>
                      <a:endParaRPr lang="vi-VN" sz="1050" dirty="0">
                        <a:solidFill>
                          <a:srgbClr val="3B3E3E"/>
                        </a:solidFill>
                        <a:effectLst/>
                        <a:latin typeface="+mn-lt"/>
                      </a:endParaRP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b="1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19/71</a:t>
                      </a:r>
                      <a:endParaRPr lang="ja-JP" altLang="en-US" sz="1050" dirty="0">
                        <a:solidFill>
                          <a:srgbClr val="3B3E3E"/>
                        </a:solidFill>
                        <a:effectLst/>
                        <a:latin typeface="+mn-lt"/>
                      </a:endParaRP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3983822"/>
                  </a:ext>
                </a:extLst>
              </a:tr>
              <a:tr h="264024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Academic English</a:t>
                      </a:r>
                      <a:endParaRPr lang="vi-VN" sz="1050" dirty="0">
                        <a:solidFill>
                          <a:srgbClr val="3B3E3E"/>
                        </a:solidFill>
                        <a:effectLst/>
                        <a:latin typeface="+mn-lt"/>
                      </a:endParaRP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9524067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Modeling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7404929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Social Research on Climate Change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8768608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Paleoclimatology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5164782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Economics of Climate Change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7153669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Integrated Modelling and Complex Systems Science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9580966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Policy, Law and Institutions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8713033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Environment, Health and Societies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6331123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Change Risk Assessment and Management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3714891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Communities and Climate Change Adaptation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1524139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Projections: Uncertainty and Decision Making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7045499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Nature and ecosystem based adaptation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2415805"/>
                  </a:ext>
                </a:extLst>
              </a:tr>
              <a:tr h="26402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Geo-informatics and Data Analysis for Climate Change Response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3619634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Change and Security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4722675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Change Innovation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364162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Aqua-Agriculture Adaptation to Climate Change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870066"/>
                  </a:ext>
                </a:extLst>
              </a:tr>
              <a:tr h="264024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Energy technologies and management for climate change mitigation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9551861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Sustainable Water Management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5745850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Change Adaption in Cities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5626119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Land Use Planning for Climate Change Response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0626296"/>
                  </a:ext>
                </a:extLst>
              </a:tr>
              <a:tr h="26402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Development and Sustainable Development in the Context of Climate Change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088237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The Sociology of Climate Change 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1113240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Cost-Benefit Analysis for Climate Change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0526528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Resource and Environmental Economics 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9692957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Climate Finance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4757989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Regional and Urban Development Policy  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8456787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Agriculture and Rural Development Policy 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2063739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vi-VN" sz="105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Environmental Management Systems 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5397965"/>
                  </a:ext>
                </a:extLst>
              </a:tr>
              <a:tr h="14609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Interdisciplinary Fieldwork on Climate Change </a:t>
                      </a:r>
                    </a:p>
                  </a:txBody>
                  <a:tcPr marL="31201" marR="31201" marT="21841" marB="21841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altLang="ja-JP" sz="1050" dirty="0">
                          <a:solidFill>
                            <a:srgbClr val="3B3E3E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31201" marR="31201" marT="21841" marB="2184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1062853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3A6BAD93-6BD8-436E-B2A3-191F56D27B99}"/>
              </a:ext>
            </a:extLst>
          </p:cNvPr>
          <p:cNvSpPr txBox="1"/>
          <p:nvPr/>
        </p:nvSpPr>
        <p:spPr>
          <a:xfrm>
            <a:off x="426329" y="1710568"/>
            <a:ext cx="4145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Compulsory: 		18credits</a:t>
            </a:r>
          </a:p>
          <a:p>
            <a:r>
              <a:rPr kumimoji="1" lang="en-US" altLang="ja-JP" sz="2000" dirty="0"/>
              <a:t>Elective:			19/71  credits</a:t>
            </a:r>
          </a:p>
          <a:p>
            <a:r>
              <a:rPr kumimoji="1" lang="en-US" altLang="ja-JP" sz="2000" dirty="0"/>
              <a:t>Internship:		6 credits</a:t>
            </a:r>
          </a:p>
          <a:p>
            <a:r>
              <a:rPr kumimoji="1" lang="en-US" altLang="ja-JP" sz="2000" dirty="0"/>
              <a:t>Master’s thesis:	12 credits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432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E03721A-C9F4-44D0-A01C-88828F7E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4214ABA3-B823-44B8-8DE2-5C16BF58C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88" y="-47708"/>
            <a:ext cx="9155588" cy="5007428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1030F8C9-01B1-4B99-B80D-3909533298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100" y="4177426"/>
            <a:ext cx="4760928" cy="267976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EA39BCBE-B3AD-4FED-B7E6-6A4C5704D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7918"/>
            <a:ext cx="4688114" cy="2638778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xmlns="" id="{2FF106AA-9F03-4123-B510-B996C05BDDDB}"/>
              </a:ext>
            </a:extLst>
          </p:cNvPr>
          <p:cNvSpPr txBox="1"/>
          <p:nvPr/>
        </p:nvSpPr>
        <p:spPr>
          <a:xfrm>
            <a:off x="6359611" y="214184"/>
            <a:ext cx="258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Class room</a:t>
            </a:r>
          </a:p>
        </p:txBody>
      </p:sp>
    </p:spTree>
    <p:extLst>
      <p:ext uri="{BB962C8B-B14F-4D97-AF65-F5344CB8AC3E}">
        <p14:creationId xmlns:p14="http://schemas.microsoft.com/office/powerpoint/2010/main" val="18312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xmlns="" id="{CED97260-4610-4B5E-929C-DD019CA12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129" y="3429000"/>
            <a:ext cx="5134871" cy="34104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77BE31B4-0A92-41DB-A53D-DDC2069F4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9774"/>
            <a:ext cx="5103595" cy="3389701"/>
          </a:xfrm>
          <a:prstGeom prst="rect">
            <a:avLst/>
          </a:prstGeom>
        </p:spPr>
      </p:pic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ABA4DC70-FB37-4BCB-B71B-D55FD9A87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119" y="-1"/>
            <a:ext cx="6951881" cy="3912974"/>
          </a:xfr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C920B014-77CB-4392-B24C-52CC732FE308}"/>
              </a:ext>
            </a:extLst>
          </p:cNvPr>
          <p:cNvSpPr txBox="1"/>
          <p:nvPr/>
        </p:nvSpPr>
        <p:spPr>
          <a:xfrm>
            <a:off x="164756" y="968352"/>
            <a:ext cx="258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Class room</a:t>
            </a:r>
          </a:p>
        </p:txBody>
      </p:sp>
    </p:spTree>
    <p:extLst>
      <p:ext uri="{BB962C8B-B14F-4D97-AF65-F5344CB8AC3E}">
        <p14:creationId xmlns:p14="http://schemas.microsoft.com/office/powerpoint/2010/main" val="39264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99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/>
              <a:t>FIELD TRIPS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AB6A564F-626C-42B1-840F-93F3DC7CE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9144000" cy="5145883"/>
          </a:xfrm>
          <a:prstGeom prst="rect">
            <a:avLst/>
          </a:prstGeom>
        </p:spPr>
      </p:pic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xmlns="" id="{8B5B9E3B-3B24-4B1F-8694-879FFE581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871" y="4069492"/>
            <a:ext cx="4954128" cy="2788508"/>
          </a:xfr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09DAA14B-F8F0-4D0E-924C-80D10CD73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7570"/>
            <a:ext cx="4278527" cy="285235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8317657A-8CE5-4D79-B083-A2DC09B5AF35}"/>
              </a:ext>
            </a:extLst>
          </p:cNvPr>
          <p:cNvSpPr txBox="1"/>
          <p:nvPr/>
        </p:nvSpPr>
        <p:spPr>
          <a:xfrm>
            <a:off x="6359611" y="214184"/>
            <a:ext cx="258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Field trip</a:t>
            </a:r>
          </a:p>
        </p:txBody>
      </p:sp>
    </p:spTree>
    <p:extLst>
      <p:ext uri="{BB962C8B-B14F-4D97-AF65-F5344CB8AC3E}">
        <p14:creationId xmlns:p14="http://schemas.microsoft.com/office/powerpoint/2010/main" val="41875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xmlns="" id="{E5D35917-F17F-4ACD-9667-350A59524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956" y="3727464"/>
            <a:ext cx="4756044" cy="291932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xmlns="" id="{1D6205F1-4165-46FD-B7C3-C0C5DFD7E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011" y="-57665"/>
            <a:ext cx="6813989" cy="3835359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xmlns="" id="{920C51ED-2CB2-4C46-9A49-B349B7B48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64476"/>
            <a:ext cx="4894029" cy="3582313"/>
          </a:xfr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5B3703CC-32E2-467D-A129-740032A1D45A}"/>
              </a:ext>
            </a:extLst>
          </p:cNvPr>
          <p:cNvSpPr txBox="1"/>
          <p:nvPr/>
        </p:nvSpPr>
        <p:spPr>
          <a:xfrm>
            <a:off x="74140" y="857074"/>
            <a:ext cx="2792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International Workshop</a:t>
            </a:r>
          </a:p>
        </p:txBody>
      </p:sp>
    </p:spTree>
    <p:extLst>
      <p:ext uri="{BB962C8B-B14F-4D97-AF65-F5344CB8AC3E}">
        <p14:creationId xmlns:p14="http://schemas.microsoft.com/office/powerpoint/2010/main" val="13456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B5D5C41-EBBF-43A3-B7B0-CD782CB8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150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MCCD Admission 2019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C4CED03D-FA1C-40BE-A17C-520E00AED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336" y="1395232"/>
            <a:ext cx="8199664" cy="5261266"/>
          </a:xfrm>
        </p:spPr>
        <p:txBody>
          <a:bodyPr>
            <a:noAutofit/>
          </a:bodyPr>
          <a:lstStyle/>
          <a:p>
            <a:r>
              <a:rPr kumimoji="1" lang="en-US" altLang="ja-JP" sz="2800" b="1" dirty="0"/>
              <a:t>The number to be admitted</a:t>
            </a:r>
            <a:r>
              <a:rPr kumimoji="1" lang="en-US" altLang="ja-JP" sz="2800" dirty="0"/>
              <a:t>: Max </a:t>
            </a:r>
            <a:r>
              <a:rPr kumimoji="1" lang="en-US" altLang="ja-JP" sz="2800" b="1" dirty="0"/>
              <a:t>20</a:t>
            </a:r>
            <a:r>
              <a:rPr kumimoji="1" lang="en-US" altLang="ja-JP" sz="2800" dirty="0"/>
              <a:t> </a:t>
            </a:r>
          </a:p>
          <a:p>
            <a:r>
              <a:rPr kumimoji="1" lang="en-US" altLang="ja-JP" sz="2800" b="1" dirty="0"/>
              <a:t>Admission requirements   </a:t>
            </a:r>
          </a:p>
          <a:p>
            <a:pPr lvl="1"/>
            <a:r>
              <a:rPr kumimoji="1" lang="en-US" altLang="ja-JP" sz="2800" dirty="0"/>
              <a:t>English proficiency: </a:t>
            </a:r>
          </a:p>
          <a:p>
            <a:pPr marL="342900" lvl="1" indent="0">
              <a:buNone/>
            </a:pPr>
            <a:r>
              <a:rPr kumimoji="1" lang="en-US" altLang="ja-JP" sz="2800" dirty="0"/>
              <a:t>		</a:t>
            </a:r>
            <a:r>
              <a:rPr kumimoji="1" lang="en-US" altLang="ja-JP" sz="2400" dirty="0"/>
              <a:t>Level</a:t>
            </a:r>
            <a:r>
              <a:rPr kumimoji="1" lang="ja-JP" altLang="en-US" sz="2400" dirty="0"/>
              <a:t> </a:t>
            </a:r>
            <a:r>
              <a:rPr kumimoji="1" lang="en-US" altLang="ja-JP" sz="2400" dirty="0"/>
              <a:t>3/6 (IELTS 4.0 – 4.5) or equivalent</a:t>
            </a:r>
            <a:endParaRPr kumimoji="1" lang="en-US" altLang="ja-JP" sz="2800" dirty="0"/>
          </a:p>
          <a:p>
            <a:pPr lvl="1"/>
            <a:r>
              <a:rPr kumimoji="1" lang="en-US" altLang="ja-JP" sz="2800" dirty="0"/>
              <a:t>GPA: 	</a:t>
            </a:r>
            <a:r>
              <a:rPr kumimoji="1" lang="en-US" altLang="ja-JP" sz="2000" i="1" dirty="0"/>
              <a:t>See the brochure for the detail</a:t>
            </a:r>
            <a:endParaRPr kumimoji="1" lang="en-US" altLang="ja-JP" sz="2800" i="1" dirty="0"/>
          </a:p>
          <a:p>
            <a:pPr lvl="1"/>
            <a:r>
              <a:rPr kumimoji="1" lang="en-US" altLang="ja-JP" sz="2800" dirty="0"/>
              <a:t>Major background:</a:t>
            </a:r>
          </a:p>
          <a:p>
            <a:pPr lvl="2"/>
            <a:r>
              <a:rPr kumimoji="1" lang="en-US" altLang="ja-JP" sz="1800" dirty="0"/>
              <a:t>Majors in natural sciences; social sciences and behavioral sciences; business and management; other social majors with high-interdisciplinary nature.</a:t>
            </a:r>
          </a:p>
          <a:p>
            <a:r>
              <a:rPr kumimoji="1" lang="en-US" altLang="ja-JP" sz="2800" b="1" dirty="0"/>
              <a:t>Examination</a:t>
            </a:r>
            <a:endParaRPr kumimoji="1" lang="en-US" altLang="ja-JP" sz="2800" dirty="0"/>
          </a:p>
          <a:p>
            <a:pPr lvl="1"/>
            <a:r>
              <a:rPr kumimoji="1" lang="en-US" altLang="ja-JP" sz="2800" dirty="0"/>
              <a:t>Review of Application documents</a:t>
            </a:r>
          </a:p>
          <a:p>
            <a:pPr lvl="1"/>
            <a:r>
              <a:rPr kumimoji="1" lang="en-US" altLang="ja-JP" sz="2800" dirty="0">
                <a:solidFill>
                  <a:srgbClr val="FF0000"/>
                </a:solidFill>
              </a:rPr>
              <a:t>Interview test </a:t>
            </a:r>
            <a:r>
              <a:rPr kumimoji="1" lang="en-US" altLang="ja-JP" sz="2800" dirty="0"/>
              <a:t>(20-30 minutes)</a:t>
            </a:r>
          </a:p>
        </p:txBody>
      </p:sp>
    </p:spTree>
    <p:extLst>
      <p:ext uri="{BB962C8B-B14F-4D97-AF65-F5344CB8AC3E}">
        <p14:creationId xmlns:p14="http://schemas.microsoft.com/office/powerpoint/2010/main" val="16897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B5D5C41-EBBF-43A3-B7B0-CD782CB8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150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MCCD Admission 2019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C4CED03D-FA1C-40BE-A17C-520E00AED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828799"/>
            <a:ext cx="8752115" cy="3874227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1</a:t>
            </a:r>
            <a:r>
              <a:rPr kumimoji="1" lang="en-US" altLang="ja-JP" sz="3200" baseline="30000" dirty="0"/>
              <a:t>st</a:t>
            </a:r>
            <a:r>
              <a:rPr kumimoji="1" lang="en-US" altLang="ja-JP" sz="3200" dirty="0"/>
              <a:t> entrance examination:	Sat </a:t>
            </a:r>
            <a:r>
              <a:rPr kumimoji="1" lang="en-US" altLang="ja-JP" sz="3200" b="1" dirty="0"/>
              <a:t>23rd March 2019</a:t>
            </a:r>
            <a:endParaRPr kumimoji="1" lang="en-US" altLang="ja-JP" sz="3200" dirty="0"/>
          </a:p>
          <a:p>
            <a:pPr marL="2743200" lvl="8" indent="0">
              <a:buNone/>
            </a:pPr>
            <a:r>
              <a:rPr kumimoji="1" lang="en-US" altLang="ja-JP" sz="2800" dirty="0"/>
              <a:t>Submission dead line: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18th March</a:t>
            </a:r>
          </a:p>
          <a:p>
            <a:pPr marL="2743200" lvl="8" indent="0">
              <a:buNone/>
            </a:pPr>
            <a:endParaRPr kumimoji="1" lang="en-US" altLang="ja-JP" sz="2800" b="1" dirty="0">
              <a:solidFill>
                <a:srgbClr val="FF0000"/>
              </a:solidFill>
            </a:endParaRPr>
          </a:p>
          <a:p>
            <a:r>
              <a:rPr kumimoji="1" lang="en-US" altLang="ja-JP" sz="3200" dirty="0"/>
              <a:t>2</a:t>
            </a:r>
            <a:r>
              <a:rPr kumimoji="1" lang="en-US" altLang="ja-JP" sz="3200" baseline="30000" dirty="0"/>
              <a:t>nd</a:t>
            </a:r>
            <a:r>
              <a:rPr kumimoji="1" lang="en-US" altLang="ja-JP" sz="3200" dirty="0"/>
              <a:t> entrance examination:	</a:t>
            </a:r>
            <a:r>
              <a:rPr kumimoji="1" lang="en-US" altLang="ja-JP" sz="3200" b="1" dirty="0"/>
              <a:t>The end of July 2019</a:t>
            </a:r>
          </a:p>
          <a:p>
            <a:pPr marL="0" indent="0">
              <a:buNone/>
            </a:pPr>
            <a:r>
              <a:rPr kumimoji="1" lang="en-US" altLang="ja-JP" sz="3200" dirty="0"/>
              <a:t>				</a:t>
            </a:r>
            <a:r>
              <a:rPr kumimoji="1" lang="en-US" altLang="ja-JP" sz="2800" dirty="0"/>
              <a:t>Submission dead line: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19th July</a:t>
            </a:r>
          </a:p>
          <a:p>
            <a:pPr marL="0" indent="0">
              <a:buNone/>
            </a:pPr>
            <a:endParaRPr kumimoji="1"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0D2CF8A8-100B-4964-B1D9-7F110562CBB2}"/>
              </a:ext>
            </a:extLst>
          </p:cNvPr>
          <p:cNvSpPr/>
          <p:nvPr/>
        </p:nvSpPr>
        <p:spPr>
          <a:xfrm>
            <a:off x="1330780" y="4702778"/>
            <a:ext cx="7380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Hotline: 	</a:t>
            </a:r>
            <a:r>
              <a:rPr lang="en-US" altLang="ja-JP" sz="2400" b="1" dirty="0"/>
              <a:t>0966 954 736</a:t>
            </a:r>
          </a:p>
          <a:p>
            <a:r>
              <a:rPr lang="en-US" altLang="ja-JP" sz="2400" dirty="0"/>
              <a:t>Website: 	</a:t>
            </a:r>
            <a:r>
              <a:rPr lang="en-US" altLang="ja-JP" sz="2400" dirty="0">
                <a:solidFill>
                  <a:srgbClr val="0070C0"/>
                </a:solidFill>
              </a:rPr>
              <a:t>www.vju.ac.vn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/>
              <a:t>Facebook:	</a:t>
            </a:r>
            <a:r>
              <a:rPr lang="en-US" altLang="ja-JP" sz="2400" dirty="0">
                <a:solidFill>
                  <a:srgbClr val="0070C0"/>
                </a:solidFill>
              </a:rPr>
              <a:t>www.facebook.com/VietnamJapanUniversity</a:t>
            </a:r>
            <a:endParaRPr lang="en-US" altLang="ja-JP" sz="2400" u="sng" dirty="0">
              <a:solidFill>
                <a:srgbClr val="0070C0"/>
              </a:solidFill>
            </a:endParaRPr>
          </a:p>
          <a:p>
            <a:r>
              <a:rPr lang="en-US" altLang="ja-JP" sz="2400" dirty="0"/>
              <a:t>Email: 		</a:t>
            </a:r>
            <a:r>
              <a:rPr lang="en-US" altLang="ja-JP" sz="2400" dirty="0">
                <a:solidFill>
                  <a:srgbClr val="0070C0"/>
                </a:solidFill>
              </a:rPr>
              <a:t>admission@vju.ac.vn</a:t>
            </a:r>
          </a:p>
        </p:txBody>
      </p:sp>
    </p:spTree>
    <p:extLst>
      <p:ext uri="{BB962C8B-B14F-4D97-AF65-F5344CB8AC3E}">
        <p14:creationId xmlns:p14="http://schemas.microsoft.com/office/powerpoint/2010/main" val="202622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122"/>
            <a:ext cx="7886700" cy="1718377"/>
          </a:xfrm>
        </p:spPr>
        <p:txBody>
          <a:bodyPr/>
          <a:lstStyle/>
          <a:p>
            <a:pPr algn="ctr"/>
            <a:r>
              <a:rPr lang="en-US" dirty="0"/>
              <a:t>Further information</a:t>
            </a:r>
            <a:br>
              <a:rPr lang="en-US" dirty="0"/>
            </a:br>
            <a:r>
              <a:rPr lang="en-US" dirty="0"/>
              <a:t>VJU channel on Facebook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2" y="1607807"/>
            <a:ext cx="8941615" cy="5107071"/>
          </a:xfrm>
        </p:spPr>
      </p:pic>
    </p:spTree>
    <p:extLst>
      <p:ext uri="{BB962C8B-B14F-4D97-AF65-F5344CB8AC3E}">
        <p14:creationId xmlns:p14="http://schemas.microsoft.com/office/powerpoint/2010/main" val="22750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B4ED2C0-97AE-46C1-BC4E-75B982CF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so much!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40E7B591-489D-4827-A59D-39B8928AD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84800"/>
            <a:ext cx="9144001" cy="50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4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7DB1CB8-AA5B-4942-B77D-FA3D1F6A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932" y="421155"/>
            <a:ext cx="7206314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b="1" dirty="0"/>
              <a:t>Aiming of establishing</a:t>
            </a:r>
            <a:br>
              <a:rPr kumimoji="1" lang="en-US" altLang="ja-JP" sz="3600" b="1" dirty="0"/>
            </a:br>
            <a:r>
              <a:rPr kumimoji="1" lang="en-US" altLang="ja-JP" sz="3600" b="1" dirty="0"/>
              <a:t>the Master’s program in </a:t>
            </a:r>
            <a:br>
              <a:rPr kumimoji="1" lang="en-US" altLang="ja-JP" sz="3600" b="1" dirty="0"/>
            </a:br>
            <a:r>
              <a:rPr kumimoji="1" lang="en-US" altLang="ja-JP" sz="3600" b="1" dirty="0"/>
              <a:t>Climate Change &amp; Development (MCCD)</a:t>
            </a:r>
            <a:endParaRPr kumimoji="1" lang="ja-JP" altLang="en-US" sz="36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5A8F294D-AE36-4278-BD4B-D52902651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2448827"/>
            <a:ext cx="8672362" cy="4409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b="1" dirty="0"/>
              <a:t>    Background:</a:t>
            </a:r>
            <a:r>
              <a:rPr kumimoji="1" lang="en-US" altLang="ja-JP" sz="3200" dirty="0"/>
              <a:t> </a:t>
            </a:r>
          </a:p>
          <a:p>
            <a:pPr lvl="1"/>
            <a:r>
              <a:rPr kumimoji="1" lang="en-US" altLang="ja-JP" sz="2800" b="1" dirty="0"/>
              <a:t>Growing concern over the Climate Change in Vietnam</a:t>
            </a:r>
          </a:p>
          <a:p>
            <a:pPr lvl="2"/>
            <a:endParaRPr kumimoji="1" lang="en-US" altLang="ja-JP" sz="2800" dirty="0"/>
          </a:p>
          <a:p>
            <a:pPr lvl="2"/>
            <a:r>
              <a:rPr kumimoji="1" lang="en-US" altLang="ja-JP" sz="2800" dirty="0"/>
              <a:t>Needs for developing countermeasures against the climate change impacts</a:t>
            </a:r>
          </a:p>
          <a:p>
            <a:pPr lvl="2"/>
            <a:r>
              <a:rPr kumimoji="1" lang="en-US" altLang="ja-JP" sz="2800" dirty="0"/>
              <a:t>Needs for creating a new climate change business for sustainable development</a:t>
            </a:r>
          </a:p>
          <a:p>
            <a:pPr lvl="2"/>
            <a:r>
              <a:rPr kumimoji="1" lang="en-US" altLang="ja-JP" sz="2800" dirty="0"/>
              <a:t>Demands for human resource coping with CC issues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4756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7DB1CB8-AA5B-4942-B77D-FA3D1F6A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932" y="421155"/>
            <a:ext cx="7206314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b="1" dirty="0"/>
              <a:t>Aiming of establishing</a:t>
            </a:r>
            <a:br>
              <a:rPr kumimoji="1" lang="en-US" altLang="ja-JP" sz="3600" b="1" dirty="0"/>
            </a:br>
            <a:r>
              <a:rPr kumimoji="1" lang="en-US" altLang="ja-JP" sz="3600" b="1" dirty="0"/>
              <a:t>the Master’s program in </a:t>
            </a:r>
            <a:br>
              <a:rPr kumimoji="1" lang="en-US" altLang="ja-JP" sz="3600" b="1" dirty="0"/>
            </a:br>
            <a:r>
              <a:rPr kumimoji="1" lang="en-US" altLang="ja-JP" sz="3600" b="1" dirty="0"/>
              <a:t>Climate Change &amp; Development (MCCD)</a:t>
            </a:r>
            <a:endParaRPr kumimoji="1" lang="ja-JP" altLang="en-US" sz="36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5A8F294D-AE36-4278-BD4B-D52902651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142" y="2098306"/>
            <a:ext cx="7902341" cy="4409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b="1" dirty="0"/>
              <a:t>Missions of MCCD:</a:t>
            </a:r>
          </a:p>
          <a:p>
            <a:pPr lvl="1"/>
            <a:endParaRPr kumimoji="1" lang="en-US" altLang="ja-JP" sz="2800" dirty="0"/>
          </a:p>
          <a:p>
            <a:pPr lvl="1"/>
            <a:r>
              <a:rPr kumimoji="1" lang="en-US" altLang="ja-JP" sz="2800" dirty="0"/>
              <a:t>Providing advanced human resources coping with CC. issues</a:t>
            </a:r>
          </a:p>
          <a:p>
            <a:pPr lvl="1"/>
            <a:r>
              <a:rPr kumimoji="1" lang="en-US" altLang="ja-JP" sz="2800" dirty="0"/>
              <a:t>Providing scientific &amp; technological products of high quality</a:t>
            </a:r>
          </a:p>
          <a:p>
            <a:pPr lvl="1"/>
            <a:r>
              <a:rPr kumimoji="1" lang="en-US" altLang="ja-JP" sz="2800" dirty="0"/>
              <a:t>Promoting cooperative relations between Vietnam and Japan</a:t>
            </a:r>
          </a:p>
          <a:p>
            <a:pPr lvl="1"/>
            <a:r>
              <a:rPr kumimoji="1" lang="en-US" altLang="ja-JP" sz="2800" dirty="0"/>
              <a:t>Creating a new Climate Change Business</a:t>
            </a:r>
          </a:p>
        </p:txBody>
      </p:sp>
    </p:spTree>
    <p:extLst>
      <p:ext uri="{BB962C8B-B14F-4D97-AF65-F5344CB8AC3E}">
        <p14:creationId xmlns:p14="http://schemas.microsoft.com/office/powerpoint/2010/main" val="5582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82126" y="1364488"/>
            <a:ext cx="6917804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up 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climate  change 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89638" y="1917935"/>
            <a:ext cx="691780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Lecturer, researcher 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domestic and international 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universities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research 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3394" y="2741599"/>
            <a:ext cx="6910292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Manager, policy maker, decision 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staff in municipal governmental agencies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93394" y="3610754"/>
            <a:ext cx="6910292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Staff/Consultant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international organizations, especially in the fields of development, livelihoods and community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93394" y="4796523"/>
            <a:ext cx="6910292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Researcher/Manager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national 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nature reserves, 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tourist areas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biosphere reserves, ….</a:t>
            </a:r>
          </a:p>
        </p:txBody>
      </p:sp>
      <p:grpSp>
        <p:nvGrpSpPr>
          <p:cNvPr id="29" name="Group 14"/>
          <p:cNvGrpSpPr/>
          <p:nvPr/>
        </p:nvGrpSpPr>
        <p:grpSpPr>
          <a:xfrm>
            <a:off x="-67870" y="3309927"/>
            <a:ext cx="2149996" cy="1651707"/>
            <a:chOff x="-2166084" y="2687694"/>
            <a:chExt cx="2006999" cy="1480655"/>
          </a:xfrm>
        </p:grpSpPr>
        <p:sp>
          <p:nvSpPr>
            <p:cNvPr id="30" name="Oval 29"/>
            <p:cNvSpPr/>
            <p:nvPr/>
          </p:nvSpPr>
          <p:spPr>
            <a:xfrm>
              <a:off x="-1943381" y="2687694"/>
              <a:ext cx="1568603" cy="1480655"/>
            </a:xfrm>
            <a:prstGeom prst="ellipse">
              <a:avLst/>
            </a:prstGeom>
            <a:solidFill>
              <a:srgbClr val="D2A00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TextBox 8"/>
            <p:cNvSpPr txBox="1">
              <a:spLocks noChangeArrowheads="1"/>
            </p:cNvSpPr>
            <p:nvPr/>
          </p:nvSpPr>
          <p:spPr bwMode="auto">
            <a:xfrm>
              <a:off x="-2166084" y="3042974"/>
              <a:ext cx="2006999" cy="827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STARTING,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CC career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089638" y="5657746"/>
            <a:ext cx="6910292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 (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technologists, manager, supporting</a:t>
            </a: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   in private sectors related to climate change response (adaptation, mitigation)</a:t>
            </a:r>
          </a:p>
        </p:txBody>
      </p:sp>
      <p:cxnSp>
        <p:nvCxnSpPr>
          <p:cNvPr id="3" name="Elbow Connector 2"/>
          <p:cNvCxnSpPr>
            <a:stCxn id="30" idx="6"/>
            <a:endCxn id="13" idx="1"/>
          </p:cNvCxnSpPr>
          <p:nvPr/>
        </p:nvCxnSpPr>
        <p:spPr>
          <a:xfrm flipV="1">
            <a:off x="1851065" y="1564543"/>
            <a:ext cx="231061" cy="2571238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30" idx="6"/>
            <a:endCxn id="14" idx="1"/>
          </p:cNvCxnSpPr>
          <p:nvPr/>
        </p:nvCxnSpPr>
        <p:spPr>
          <a:xfrm flipV="1">
            <a:off x="1851065" y="2271878"/>
            <a:ext cx="238573" cy="1863903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0" idx="6"/>
            <a:endCxn id="15" idx="1"/>
          </p:cNvCxnSpPr>
          <p:nvPr/>
        </p:nvCxnSpPr>
        <p:spPr>
          <a:xfrm flipV="1">
            <a:off x="1851065" y="3095542"/>
            <a:ext cx="242329" cy="1040239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30" idx="6"/>
            <a:endCxn id="16" idx="1"/>
          </p:cNvCxnSpPr>
          <p:nvPr/>
        </p:nvCxnSpPr>
        <p:spPr>
          <a:xfrm flipV="1">
            <a:off x="1851065" y="4118586"/>
            <a:ext cx="242329" cy="17195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30" idx="6"/>
            <a:endCxn id="17" idx="1"/>
          </p:cNvCxnSpPr>
          <p:nvPr/>
        </p:nvCxnSpPr>
        <p:spPr>
          <a:xfrm>
            <a:off x="1851065" y="4135781"/>
            <a:ext cx="242329" cy="1014685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30" idx="6"/>
            <a:endCxn id="32" idx="1"/>
          </p:cNvCxnSpPr>
          <p:nvPr/>
        </p:nvCxnSpPr>
        <p:spPr>
          <a:xfrm>
            <a:off x="1851065" y="4135781"/>
            <a:ext cx="238573" cy="2029797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7"/>
          <p:cNvSpPr/>
          <p:nvPr/>
        </p:nvSpPr>
        <p:spPr>
          <a:xfrm>
            <a:off x="1966595" y="319555"/>
            <a:ext cx="6773214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kumimoji="1" lang="en-US" altLang="ja-JP" sz="4000" b="1" dirty="0">
                <a:latin typeface="+mj-lt"/>
                <a:ea typeface="+mj-ea"/>
                <a:cs typeface="+mj-cs"/>
              </a:rPr>
              <a:t>Potential career opportunities</a:t>
            </a:r>
            <a:endParaRPr kumimoji="1" lang="ja-JP" altLang="en-US" sz="4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72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D3F6CD56-ADCB-499B-A072-4A10B1E5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5974"/>
            <a:ext cx="8014235" cy="1325563"/>
          </a:xfrm>
        </p:spPr>
        <p:txBody>
          <a:bodyPr>
            <a:normAutofit/>
          </a:bodyPr>
          <a:lstStyle/>
          <a:p>
            <a:r>
              <a:rPr kumimoji="1" lang="en-US" altLang="ja-JP" sz="3600" b="1" dirty="0"/>
              <a:t>MCCD Program organization</a:t>
            </a:r>
            <a:endParaRPr kumimoji="1" lang="ja-JP" altLang="en-US" sz="36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7F11D6C6-0ED7-4B0B-A1A1-A094E2D5C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33572"/>
            <a:ext cx="8515350" cy="3949594"/>
          </a:xfrm>
        </p:spPr>
        <p:txBody>
          <a:bodyPr>
            <a:normAutofit/>
          </a:bodyPr>
          <a:lstStyle/>
          <a:p>
            <a:r>
              <a:rPr kumimoji="1" lang="en-US" altLang="ja-JP" sz="2400" b="1" dirty="0"/>
              <a:t>Program Director:</a:t>
            </a:r>
            <a:r>
              <a:rPr kumimoji="1" lang="en-US" altLang="ja-JP" sz="2400" dirty="0"/>
              <a:t>		Prof. Dr. Mai </a:t>
            </a:r>
            <a:r>
              <a:rPr kumimoji="1" lang="en-US" altLang="ja-JP" sz="2400" dirty="0" err="1"/>
              <a:t>Trong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Nhuan</a:t>
            </a:r>
            <a:r>
              <a:rPr kumimoji="1" lang="en-US" altLang="ja-JP" sz="2400" dirty="0"/>
              <a:t> (VNU)</a:t>
            </a:r>
          </a:p>
          <a:p>
            <a:r>
              <a:rPr kumimoji="1" lang="en-US" altLang="ja-JP" sz="2400" b="1" dirty="0"/>
              <a:t>Program Co-Director:</a:t>
            </a:r>
            <a:r>
              <a:rPr kumimoji="1" lang="en-US" altLang="ja-JP" sz="2400" dirty="0"/>
              <a:t>	Prof. Dr. Kazuyuki KITA (Ibaraki-U)</a:t>
            </a:r>
          </a:p>
          <a:p>
            <a:r>
              <a:rPr kumimoji="1" lang="en-US" altLang="ja-JP" sz="2400" b="1" dirty="0"/>
              <a:t>No. Student</a:t>
            </a:r>
            <a:r>
              <a:rPr kumimoji="1" lang="en-US" altLang="ja-JP" sz="2400" dirty="0"/>
              <a:t>: 			</a:t>
            </a:r>
            <a:r>
              <a:rPr kumimoji="1" lang="en-US" altLang="ja-JP" sz="2400" b="1" dirty="0"/>
              <a:t>23</a:t>
            </a:r>
            <a:r>
              <a:rPr kumimoji="1" lang="en-US" altLang="ja-JP" sz="2400" dirty="0"/>
              <a:t> (including 3 international students)</a:t>
            </a:r>
          </a:p>
          <a:p>
            <a:r>
              <a:rPr kumimoji="1" lang="en-US" altLang="ja-JP" sz="2400" b="1" dirty="0"/>
              <a:t>Faculty members</a:t>
            </a:r>
          </a:p>
          <a:p>
            <a:pPr lvl="1"/>
            <a:r>
              <a:rPr kumimoji="1" lang="en-US" altLang="ja-JP" sz="2400" b="1" dirty="0" smtClean="0"/>
              <a:t>35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/>
              <a:t>Vietnamese  (5 </a:t>
            </a:r>
            <a:r>
              <a:rPr kumimoji="1" lang="en-US" altLang="ja-JP" sz="2400" dirty="0" err="1"/>
              <a:t>Prof.s</a:t>
            </a:r>
            <a:r>
              <a:rPr kumimoji="1" lang="en-US" altLang="ja-JP" sz="2400" dirty="0"/>
              <a:t> and 7 </a:t>
            </a:r>
            <a:r>
              <a:rPr kumimoji="1" lang="en-US" altLang="ja-JP" sz="2400" dirty="0" err="1"/>
              <a:t>Assoc.Prof.s</a:t>
            </a:r>
            <a:r>
              <a:rPr kumimoji="1" lang="en-US" altLang="ja-JP" sz="2400" dirty="0"/>
              <a:t> and 19 </a:t>
            </a:r>
            <a:r>
              <a:rPr kumimoji="1" lang="en-US" altLang="ja-JP" sz="2400" dirty="0" err="1"/>
              <a:t>Dr.s</a:t>
            </a:r>
            <a:r>
              <a:rPr kumimoji="1" lang="en-US" altLang="ja-JP" sz="2400" dirty="0"/>
              <a:t>)</a:t>
            </a:r>
          </a:p>
          <a:p>
            <a:pPr lvl="2"/>
            <a:r>
              <a:rPr kumimoji="1" lang="en-US" altLang="ja-JP" sz="1800" dirty="0"/>
              <a:t>VNU-HUS,  VNU-UEB</a:t>
            </a:r>
            <a:r>
              <a:rPr kumimoji="1" lang="en-US" altLang="ja-JP" sz="1800" dirty="0" smtClean="0"/>
              <a:t>, VNU-USSH, VNU-CRES, FTU, NEU, HUNRE …</a:t>
            </a:r>
            <a:endParaRPr kumimoji="1" lang="en-US" altLang="ja-JP" sz="1800" dirty="0"/>
          </a:p>
          <a:p>
            <a:pPr lvl="1"/>
            <a:r>
              <a:rPr kumimoji="1" lang="en-US" altLang="ja-JP" sz="2400" b="1" dirty="0"/>
              <a:t>35</a:t>
            </a:r>
            <a:r>
              <a:rPr kumimoji="1" lang="en-US" altLang="ja-JP" sz="2400" dirty="0"/>
              <a:t> Japanese (22 </a:t>
            </a:r>
            <a:r>
              <a:rPr kumimoji="1" lang="en-US" altLang="ja-JP" sz="2400" dirty="0" err="1"/>
              <a:t>Prof.s</a:t>
            </a:r>
            <a:r>
              <a:rPr kumimoji="1" lang="en-US" altLang="ja-JP" sz="2400" dirty="0"/>
              <a:t> and 6 </a:t>
            </a:r>
            <a:r>
              <a:rPr kumimoji="1" lang="en-US" altLang="ja-JP" sz="2400" dirty="0" err="1"/>
              <a:t>Assoc.Prof.s</a:t>
            </a:r>
            <a:r>
              <a:rPr kumimoji="1" lang="en-US" altLang="ja-JP" sz="2400" dirty="0"/>
              <a:t> and 7 </a:t>
            </a:r>
            <a:r>
              <a:rPr kumimoji="1" lang="en-US" altLang="ja-JP" sz="2400" dirty="0" err="1"/>
              <a:t>Dr.s</a:t>
            </a:r>
            <a:r>
              <a:rPr kumimoji="1" lang="en-US" altLang="ja-JP" sz="2400" dirty="0"/>
              <a:t>)</a:t>
            </a:r>
          </a:p>
          <a:p>
            <a:pPr lvl="2"/>
            <a:r>
              <a:rPr kumimoji="1" lang="en-US" altLang="ja-JP" sz="1800" dirty="0"/>
              <a:t>Ibaraki-U, NIES, U-Tsukuba, U-Tokyo, Fukushima-u…</a:t>
            </a:r>
            <a:endParaRPr kumimoji="1" lang="ja-JP" altLang="en-US" sz="1800" dirty="0"/>
          </a:p>
          <a:p>
            <a:r>
              <a:rPr kumimoji="1" lang="en-US" altLang="ja-JP" sz="2400" b="1" dirty="0"/>
              <a:t>Coordinating University: 	</a:t>
            </a:r>
            <a:r>
              <a:rPr kumimoji="1" lang="en-US" altLang="ja-JP" sz="2400" dirty="0"/>
              <a:t>Ibaraki University, Japan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66AD6D-315C-4C91-957B-B5D5032F8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175" y="373628"/>
            <a:ext cx="1584843" cy="1438423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xmlns="" id="{660BD080-86E6-4C28-8A95-623DCEC50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5649" y="269321"/>
            <a:ext cx="1278939" cy="15255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39F211D9-ECA6-46AA-AEDC-80BF2B917F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9"/>
          <a:stretch/>
        </p:blipFill>
        <p:spPr>
          <a:xfrm>
            <a:off x="7147881" y="4835611"/>
            <a:ext cx="1247338" cy="82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図 71">
            <a:extLst>
              <a:ext uri="{FF2B5EF4-FFF2-40B4-BE49-F238E27FC236}">
                <a16:creationId xmlns:a16="http://schemas.microsoft.com/office/drawing/2014/main" xmlns="" id="{44F2614E-5C89-4F32-B3E5-48857C3F7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986" y="811265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xmlns="" id="{9F68D836-1E6B-48F7-A29B-D218AB3B6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86" y="811265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xmlns="" id="{F6F05027-765F-4B1D-84A2-2DD44B049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874" y="811265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xmlns="" id="{F03CAD38-C436-4430-9AE7-C617A4EDA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233" y="811265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78" name="タイトル 3">
            <a:extLst>
              <a:ext uri="{FF2B5EF4-FFF2-40B4-BE49-F238E27FC236}">
                <a16:creationId xmlns:a16="http://schemas.microsoft.com/office/drawing/2014/main" xmlns="" id="{EEEC480C-DAF2-42D5-97AF-07B5D2A1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359" y="193346"/>
            <a:ext cx="4044640" cy="142236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altLang="ja-JP" sz="36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MCCD’s Lecturers</a:t>
            </a:r>
            <a:r>
              <a:rPr kumimoji="1" lang="en-US" altLang="ja-JP" sz="3600" dirty="0">
                <a:solidFill>
                  <a:srgbClr val="C00000"/>
                </a:solidFill>
                <a:latin typeface="Berlin Sans FB Demi" panose="020E0802020502020306" pitchFamily="34" charset="0"/>
              </a:rPr>
              <a:t/>
            </a:r>
            <a:br>
              <a:rPr kumimoji="1" lang="en-US" altLang="ja-JP" sz="3600" dirty="0">
                <a:solidFill>
                  <a:srgbClr val="C00000"/>
                </a:solidFill>
                <a:latin typeface="Berlin Sans FB Demi" panose="020E0802020502020306" pitchFamily="34" charset="0"/>
              </a:rPr>
            </a:br>
            <a:r>
              <a:rPr kumimoji="1" lang="en-US" altLang="ja-JP" sz="36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</a:t>
            </a:r>
            <a:r>
              <a:rPr kumimoji="1" lang="en-US" altLang="ja-JP" sz="2400" dirty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2018-2020</a:t>
            </a:r>
            <a:endParaRPr kumimoji="1" lang="ja-JP" altLang="en-US" sz="3600" dirty="0">
              <a:solidFill>
                <a:schemeClr val="accent6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4" name="図 10">
            <a:extLst>
              <a:ext uri="{FF2B5EF4-FFF2-40B4-BE49-F238E27FC236}">
                <a16:creationId xmlns:a16="http://schemas.microsoft.com/office/drawing/2014/main" xmlns="" id="{4C0F1856-5271-4E9F-B894-734C3DC8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579" y="560798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図 86">
            <a:extLst>
              <a:ext uri="{FF2B5EF4-FFF2-40B4-BE49-F238E27FC236}">
                <a16:creationId xmlns:a16="http://schemas.microsoft.com/office/drawing/2014/main" xmlns="" id="{2F38780D-06A3-4DDE-985E-F0DECB6EAF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82" y="560798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xmlns="" id="{363B68C2-D2B9-4CC0-AAAE-CCB22A2E45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481" y="5665002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xmlns="" id="{E4B26139-6FEC-4914-831C-58A7A823E3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226" y="5718800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xmlns="" id="{DE4FBFD3-C6D8-4FE4-AB58-0D68D7BB64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234" y="4625084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xmlns="" id="{D4D95021-A62D-43D3-9000-51EA4CC058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854" y="4645706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xmlns="" id="{91B76EE6-B57A-46FF-98FD-BC4082AC23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908" y="4637804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xmlns="" id="{051117E2-DCB1-44EF-BF1A-91A49C064F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994" y="1791692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4" name="図 93">
            <a:extLst>
              <a:ext uri="{FF2B5EF4-FFF2-40B4-BE49-F238E27FC236}">
                <a16:creationId xmlns:a16="http://schemas.microsoft.com/office/drawing/2014/main" xmlns="" id="{19F5C737-54F2-43A8-91A4-7A62DF0D4B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06" y="178967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xmlns="" id="{0033FEF7-5038-4DBA-ACA8-E92B9B749B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106" y="178967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xmlns="" id="{B9836A3B-D415-4D63-92BB-7998ADF7C6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106" y="178967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xmlns="" id="{32A5F185-C015-4A73-9920-E40208CBC6D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994" y="1802803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xmlns="" id="{6898661C-4623-4860-8F46-2C57F94AF8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862" y="2749305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xmlns="" id="{067E862B-FA50-46A3-8E0D-AB09A4BBC2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935" y="2746055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00" name="図 4">
            <a:extLst>
              <a:ext uri="{FF2B5EF4-FFF2-40B4-BE49-F238E27FC236}">
                <a16:creationId xmlns:a16="http://schemas.microsoft.com/office/drawing/2014/main" xmlns="" id="{9C7A0D69-AE69-4CCD-900D-21938AF1C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7047" y="2733407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xmlns="" id="{C826DED5-F1E7-45E1-A524-93EE33FE0D8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38" y="3642266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xmlns="" id="{33418FE6-8FF6-441A-88A9-ACBE074CE51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91" y="2713750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xmlns="" id="{7CC39734-F9A0-4D8C-AEE2-83D4F859428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723" y="273829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xmlns="" id="{CFB4ECF6-BE8A-4DC7-BC79-39FD9FFDE9C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291" y="2713750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xmlns="" id="{76411D5C-9338-46F8-8457-BBBCAE559E0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994" y="3683336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xmlns="" id="{D543DA85-5E70-4A2D-9228-9C63140B4D2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10" y="4637804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09" name="図 108">
            <a:extLst>
              <a:ext uri="{FF2B5EF4-FFF2-40B4-BE49-F238E27FC236}">
                <a16:creationId xmlns:a16="http://schemas.microsoft.com/office/drawing/2014/main" xmlns="" id="{142AD579-1EC0-42D1-9CB6-F8BB680B62F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275" y="4612451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xmlns="" id="{99F47AA5-CF70-49AF-9651-2D1C389E011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653" y="3687797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xmlns="" id="{540301E2-FD52-46A6-B37F-537D1CF3934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653" y="3687797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2" name="図 111">
            <a:extLst>
              <a:ext uri="{FF2B5EF4-FFF2-40B4-BE49-F238E27FC236}">
                <a16:creationId xmlns:a16="http://schemas.microsoft.com/office/drawing/2014/main" xmlns="" id="{EC641695-C234-4FDE-AFE7-442F35BF4A0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653" y="3687797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3" name="図 112">
            <a:extLst>
              <a:ext uri="{FF2B5EF4-FFF2-40B4-BE49-F238E27FC236}">
                <a16:creationId xmlns:a16="http://schemas.microsoft.com/office/drawing/2014/main" xmlns="" id="{2DEDC716-D1CA-4ED2-B70D-DF6E5D3821D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653" y="3687797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4" name="図 113">
            <a:extLst>
              <a:ext uri="{FF2B5EF4-FFF2-40B4-BE49-F238E27FC236}">
                <a16:creationId xmlns:a16="http://schemas.microsoft.com/office/drawing/2014/main" xmlns="" id="{F906F016-D386-4647-9E2C-05A0E3A5F4E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908" y="4637804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5" name="図 114">
            <a:extLst>
              <a:ext uri="{FF2B5EF4-FFF2-40B4-BE49-F238E27FC236}">
                <a16:creationId xmlns:a16="http://schemas.microsoft.com/office/drawing/2014/main" xmlns="" id="{22F2A29A-BBF6-46E6-B01B-ACE9EF8DE84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530" y="5665002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xmlns="" id="{8EFBFF1D-D9EA-4BED-87A2-EA27BAA1FAF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149" y="465858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7" name="図 116">
            <a:extLst>
              <a:ext uri="{FF2B5EF4-FFF2-40B4-BE49-F238E27FC236}">
                <a16:creationId xmlns:a16="http://schemas.microsoft.com/office/drawing/2014/main" xmlns="" id="{FB39E79B-9C0C-400C-9142-A30B7F4BD14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106" y="1783995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xmlns="" id="{9A8F3F22-AC21-49CC-BD94-CC277F80887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106" y="1791692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xmlns="" id="{D8ACDEC7-55DC-40D1-BFEC-6F260221E8F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353" y="368887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xmlns="" id="{1EC58C41-40C5-4E1A-80C0-968A8238129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106" y="1786046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1" name="図 120">
            <a:extLst>
              <a:ext uri="{FF2B5EF4-FFF2-40B4-BE49-F238E27FC236}">
                <a16:creationId xmlns:a16="http://schemas.microsoft.com/office/drawing/2014/main" xmlns="" id="{83747C8E-0E10-44B1-8054-0477A304A5F4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291" y="2713750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xmlns="" id="{218C7F06-FAE5-436B-ABB6-E2DCBD6866F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024" y="5691205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xmlns="" id="{88F810BD-C5B0-4C85-BC22-6A135F1E469A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234" y="4625108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xmlns="" id="{3768FDFD-B87A-4EAD-A8CC-BCBA257F9876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953" y="3689983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xmlns="" id="{585A3A7C-E3F8-4651-84D4-EEB4F94B0325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854" y="4637804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xmlns="" id="{E4C4D43D-A127-4899-9713-E6650B95BA8D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10" y="2764892"/>
            <a:ext cx="936000" cy="87934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xmlns="" id="{85A48B28-A11F-4134-B19C-389AE5F7B320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423" y="2760791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xmlns="" id="{C2FB196E-7D5C-4365-9EAD-8E6DDDC40260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294" y="3695840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29" name="図 128">
            <a:extLst>
              <a:ext uri="{FF2B5EF4-FFF2-40B4-BE49-F238E27FC236}">
                <a16:creationId xmlns:a16="http://schemas.microsoft.com/office/drawing/2014/main" xmlns="" id="{CA31CC34-B014-4AB6-A201-EFD247E1BAD7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618" y="1771497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40" name="図 139">
            <a:extLst>
              <a:ext uri="{FF2B5EF4-FFF2-40B4-BE49-F238E27FC236}">
                <a16:creationId xmlns:a16="http://schemas.microsoft.com/office/drawing/2014/main" xmlns="" id="{8461225B-4EA6-4649-B3F6-AAA6CC4D6A10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291" y="5718800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xmlns="" id="{5C71DD1E-5D32-4FCC-AED8-678B2B9A744C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294" y="5665002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xmlns="" id="{17EB0D01-2E3D-43D0-869B-1CA587E9EABD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58" y="569491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xmlns="" id="{7F072020-7CE2-4C82-95A1-951B109C93E3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002" y="840959"/>
            <a:ext cx="936000" cy="93600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5528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CCD5D722-F336-49EE-92D1-DA571490B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898" y="4610578"/>
            <a:ext cx="930462" cy="93046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xmlns="" id="{5A35BC81-CA56-42ED-B297-44E5251D0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828" y="4610578"/>
            <a:ext cx="930462" cy="93046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xmlns="" id="{73735C4D-E7F6-49A2-83CD-E4342F79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864" y="4610578"/>
            <a:ext cx="930462" cy="93046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xmlns="" id="{35B25517-4D5E-408A-86C1-FD7CA82DC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932" y="4610578"/>
            <a:ext cx="930462" cy="930462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xmlns="" id="{F1830514-2F22-4C4F-AEE2-DBA39CD272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965" y="4610578"/>
            <a:ext cx="930462" cy="930462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xmlns="" id="{07D5F67C-2E99-4241-AF0E-9356D362E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03" y="484289"/>
            <a:ext cx="8748914" cy="70199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954" dirty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MCCD’s Students</a:t>
            </a:r>
            <a:r>
              <a:rPr lang="en-US" altLang="ja-JP" sz="3428" dirty="0">
                <a:solidFill>
                  <a:srgbClr val="C00000"/>
                </a:solidFill>
                <a:latin typeface="Berlin Sans FB Demi" panose="020E0802020502020306" pitchFamily="34" charset="0"/>
              </a:rPr>
              <a:t/>
            </a:r>
            <a:br>
              <a:rPr lang="en-US" altLang="ja-JP" sz="3428" dirty="0">
                <a:solidFill>
                  <a:srgbClr val="C00000"/>
                </a:solidFill>
                <a:latin typeface="Berlin Sans FB Demi" panose="020E0802020502020306" pitchFamily="34" charset="0"/>
              </a:rPr>
            </a:br>
            <a:r>
              <a:rPr lang="en-US" altLang="ja-JP" sz="1846" dirty="0">
                <a:solidFill>
                  <a:srgbClr val="C00000"/>
                </a:solidFill>
                <a:latin typeface="Berlin Sans FB Demi" panose="020E0802020502020306" pitchFamily="34" charset="0"/>
              </a:rPr>
              <a:t>2018-2020</a:t>
            </a:r>
            <a:endParaRPr lang="ja-JP" altLang="en-US" sz="3428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58CE1A99-DFF8-4A3C-A0FD-623E30DA10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906" y="2967853"/>
            <a:ext cx="930462" cy="93046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EC8F67EB-F92A-41F6-95AD-0E75991B44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122" y="2960691"/>
            <a:ext cx="930462" cy="93046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E5FC9875-B2ED-43C1-B797-1F07004F43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99" y="2967853"/>
            <a:ext cx="930462" cy="93046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8E74136B-D63A-4D28-9463-F65FF2550C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300" y="2960691"/>
            <a:ext cx="930462" cy="93046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xmlns="" id="{DF4852FB-6B87-4292-B148-4CBB1447F1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612" y="2967853"/>
            <a:ext cx="930462" cy="93046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xmlns="" id="{0F6661DB-E827-42FE-BCEC-AC079A0F21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419" y="2960691"/>
            <a:ext cx="930462" cy="930462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xmlns="" id="{C5FCCEC6-6AD2-44B8-B40D-9016C4C167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006" y="2960691"/>
            <a:ext cx="930462" cy="930462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xmlns="" id="{364EC1B0-9230-4057-9832-0190414BB6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712" y="2960691"/>
            <a:ext cx="930462" cy="9304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xmlns="" id="{B4BF7524-4C66-4D6E-9845-2922A6039F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765" y="1319337"/>
            <a:ext cx="930462" cy="93046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D4A2EA86-9A3B-4807-8AC6-BC902E6F24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717" y="1319337"/>
            <a:ext cx="930462" cy="93046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xmlns="" id="{2373521E-DE18-463D-A16C-BAF8D756D3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702" y="1319337"/>
            <a:ext cx="930462" cy="93046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xmlns="" id="{86B8F489-BBAE-4C7C-9E5B-3B88F90160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828" y="1319337"/>
            <a:ext cx="930462" cy="930462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xmlns="" id="{73553C92-CFF7-4777-8159-70298298B28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891" y="1319337"/>
            <a:ext cx="930462" cy="9304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E9BCF44D-F1E5-4C59-A6FE-E54195E9E44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55" y="1319337"/>
            <a:ext cx="930462" cy="93046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xmlns="" id="{3E003DA6-30C5-4930-B689-CF21A5E08A2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592" y="1319337"/>
            <a:ext cx="930462" cy="93046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260CB84D-8C6B-492B-9266-E4462554F3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29" y="4610578"/>
            <a:ext cx="930462" cy="93046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xmlns="" id="{17E01865-6400-46D2-9061-62C1E7D7F8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434" y="4623709"/>
            <a:ext cx="930462" cy="93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xmlns="" id="{3A3A0985-49AB-4C5D-ADD1-FD22CB619A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0154" y="1322157"/>
          <a:ext cx="7443696" cy="4922208"/>
        </p:xfrm>
        <a:graphic>
          <a:graphicData uri="http://schemas.openxmlformats.org/drawingml/2006/table">
            <a:tbl>
              <a:tblPr bandCol="1">
                <a:tableStyleId>{912C8C85-51F0-491E-9774-3900AFEF0FD7}</a:tableStyleId>
              </a:tblPr>
              <a:tblGrid>
                <a:gridCol w="930462">
                  <a:extLst>
                    <a:ext uri="{9D8B030D-6E8A-4147-A177-3AD203B41FA5}">
                      <a16:colId xmlns:a16="http://schemas.microsoft.com/office/drawing/2014/main" xmlns="" val="1538064078"/>
                    </a:ext>
                  </a:extLst>
                </a:gridCol>
                <a:gridCol w="930462">
                  <a:extLst>
                    <a:ext uri="{9D8B030D-6E8A-4147-A177-3AD203B41FA5}">
                      <a16:colId xmlns:a16="http://schemas.microsoft.com/office/drawing/2014/main" xmlns="" val="1802040589"/>
                    </a:ext>
                  </a:extLst>
                </a:gridCol>
                <a:gridCol w="930462">
                  <a:extLst>
                    <a:ext uri="{9D8B030D-6E8A-4147-A177-3AD203B41FA5}">
                      <a16:colId xmlns:a16="http://schemas.microsoft.com/office/drawing/2014/main" xmlns="" val="140561278"/>
                    </a:ext>
                  </a:extLst>
                </a:gridCol>
                <a:gridCol w="930462">
                  <a:extLst>
                    <a:ext uri="{9D8B030D-6E8A-4147-A177-3AD203B41FA5}">
                      <a16:colId xmlns:a16="http://schemas.microsoft.com/office/drawing/2014/main" xmlns="" val="3738182404"/>
                    </a:ext>
                  </a:extLst>
                </a:gridCol>
                <a:gridCol w="930462">
                  <a:extLst>
                    <a:ext uri="{9D8B030D-6E8A-4147-A177-3AD203B41FA5}">
                      <a16:colId xmlns:a16="http://schemas.microsoft.com/office/drawing/2014/main" xmlns="" val="2569920298"/>
                    </a:ext>
                  </a:extLst>
                </a:gridCol>
                <a:gridCol w="930462">
                  <a:extLst>
                    <a:ext uri="{9D8B030D-6E8A-4147-A177-3AD203B41FA5}">
                      <a16:colId xmlns:a16="http://schemas.microsoft.com/office/drawing/2014/main" xmlns="" val="1313945497"/>
                    </a:ext>
                  </a:extLst>
                </a:gridCol>
                <a:gridCol w="930462">
                  <a:extLst>
                    <a:ext uri="{9D8B030D-6E8A-4147-A177-3AD203B41FA5}">
                      <a16:colId xmlns:a16="http://schemas.microsoft.com/office/drawing/2014/main" xmlns="" val="2527798969"/>
                    </a:ext>
                  </a:extLst>
                </a:gridCol>
                <a:gridCol w="930462">
                  <a:extLst>
                    <a:ext uri="{9D8B030D-6E8A-4147-A177-3AD203B41FA5}">
                      <a16:colId xmlns:a16="http://schemas.microsoft.com/office/drawing/2014/main" xmlns="" val="4015917624"/>
                    </a:ext>
                  </a:extLst>
                </a:gridCol>
              </a:tblGrid>
              <a:tr h="930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0360981"/>
                  </a:ext>
                </a:extLst>
              </a:tr>
              <a:tr h="309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Nickname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ahoma" panose="020B0604030504040204" pitchFamily="34" charset="0"/>
                        </a:rPr>
                        <a:t>ニックネーム</a:t>
                      </a:r>
                      <a:endParaRPr lang="ja-JP" sz="9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Azu</a:t>
                      </a:r>
                      <a:endParaRPr lang="en-US" altLang="ja-JP" sz="11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アズー</a:t>
                      </a:r>
                      <a:endParaRPr kumimoji="1" lang="en-US" altLang="ja-JP" sz="900" kern="100" dirty="0">
                        <a:solidFill>
                          <a:schemeClr val="bg1"/>
                        </a:solidFill>
                        <a:effectLst/>
                        <a:latin typeface="Yu Gothic Medium" panose="020B0500000000000000" pitchFamily="50" charset="-128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Duyen</a:t>
                      </a:r>
                      <a:endParaRPr lang="en-US" altLang="ja-JP" sz="11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ズエン</a:t>
                      </a:r>
                      <a:endParaRPr lang="ja-JP" altLang="ja-JP" sz="11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Diu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ジウ</a:t>
                      </a:r>
                      <a:endParaRPr kumimoji="1" lang="ja-JP" altLang="en-US" sz="1000" kern="100" dirty="0">
                        <a:solidFill>
                          <a:schemeClr val="bg1"/>
                        </a:solidFill>
                        <a:effectLst/>
                        <a:latin typeface="Yu Gothic Medium" panose="020B0500000000000000" pitchFamily="50" charset="-128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Khoa</a:t>
                      </a:r>
                    </a:p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コアー</a:t>
                      </a:r>
                      <a:endParaRPr kumimoji="1" lang="ja-JP" altLang="ja-JP" sz="900" kern="100" dirty="0">
                        <a:solidFill>
                          <a:schemeClr val="bg1"/>
                        </a:solidFill>
                        <a:effectLst/>
                        <a:latin typeface="Yu Gothic Medium" panose="020B0500000000000000" pitchFamily="50" charset="-128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Tuan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トゥアン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Trung</a:t>
                      </a:r>
                      <a:endParaRPr lang="en-US" altLang="ja-JP" sz="11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チュン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チー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230984"/>
                  </a:ext>
                </a:extLst>
              </a:tr>
              <a:tr h="1329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Student 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18110047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18110048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2778319"/>
                  </a:ext>
                </a:extLst>
              </a:tr>
              <a:tr h="1329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6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Full Name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Azu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Anthony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Anwani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Vu Kim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Duyen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Tieu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Thi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Diu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Tang Anh Khoa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Nguyen Anh Tuan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Nguyen Hoang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Trung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Tran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Huyen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Chi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1456734"/>
                  </a:ext>
                </a:extLst>
              </a:tr>
              <a:tr h="1329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Birthday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Sep-1992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Jul-1992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Dec-1991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Mar-1991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Jun-1991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Oct-1995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Nov-1995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6700322"/>
                  </a:ext>
                </a:extLst>
              </a:tr>
              <a:tr h="930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3611241"/>
                  </a:ext>
                </a:extLst>
              </a:tr>
              <a:tr h="3155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フエッ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Hanh Mai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ハイン マーイ</a:t>
                      </a:r>
                      <a:endParaRPr kumimoji="1" lang="en-US" altLang="ja-JP" sz="900" kern="100" dirty="0">
                        <a:solidFill>
                          <a:schemeClr val="bg1"/>
                        </a:solidFill>
                        <a:effectLst/>
                        <a:latin typeface="Yu Gothic Medium" panose="020B0500000000000000" pitchFamily="50" charset="-128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Tung</a:t>
                      </a:r>
                    </a:p>
                    <a:p>
                      <a:pPr algn="ctr" fontAlgn="ctr"/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トゥン</a:t>
                      </a:r>
                      <a:endParaRPr kumimoji="1" lang="vi-VN" sz="9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6048" marR="6048" marT="60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ctr"/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ギア</a:t>
                      </a:r>
                      <a:endParaRPr kumimoji="1" lang="en-US" sz="900" kern="100" dirty="0">
                        <a:solidFill>
                          <a:schemeClr val="bg1"/>
                        </a:solidFill>
                        <a:effectLst/>
                        <a:latin typeface="Yu Gothic Medium" panose="020B0500000000000000" pitchFamily="50" charset="-128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6048" marR="6048" marT="60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iep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 fontAlgn="ctr"/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ジエップ</a:t>
                      </a:r>
                      <a:endParaRPr kumimoji="1" lang="vi-VN" sz="9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6048" marR="6048" marT="60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</a:t>
                      </a:r>
                    </a:p>
                    <a:p>
                      <a:pPr algn="ctr" fontAlgn="ctr"/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マイ</a:t>
                      </a:r>
                      <a:endParaRPr kumimoji="1" lang="en-US" sz="900" kern="100" dirty="0">
                        <a:solidFill>
                          <a:schemeClr val="bg1"/>
                        </a:solidFill>
                        <a:effectLst/>
                        <a:latin typeface="Yu Gothic Medium" panose="020B0500000000000000" pitchFamily="50" charset="-128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6048" marR="6048" marT="60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Hang</a:t>
                      </a:r>
                    </a:p>
                    <a:p>
                      <a:pPr algn="ctr" fontAlgn="ctr"/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ハン</a:t>
                      </a:r>
                      <a:endParaRPr kumimoji="1" lang="vi-VN" sz="9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6048" marR="6048" marT="60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Tam</a:t>
                      </a:r>
                    </a:p>
                    <a:p>
                      <a:pPr algn="ctr" fontAlgn="ctr"/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タム</a:t>
                      </a:r>
                      <a:endParaRPr kumimoji="1" lang="vi-VN" sz="9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Yu Gothic Medium" panose="020B0500000000000000" pitchFamily="50" charset="-128"/>
                        <a:cs typeface="Tahoma" panose="020B0604030504040204" pitchFamily="34" charset="0"/>
                      </a:endParaRPr>
                    </a:p>
                  </a:txBody>
                  <a:tcPr marL="6048" marR="6048" marT="60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8598385"/>
                  </a:ext>
                </a:extLst>
              </a:tr>
              <a:tr h="1329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</a:t>
                      </a:r>
                      <a:r>
                        <a:rPr lang="en-US" altLang="ja-JP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18110050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18110051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18110053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18110054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18110055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18110057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18110058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112076"/>
                  </a:ext>
                </a:extLst>
              </a:tr>
              <a:tr h="1329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Nguyen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Thi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Dang Hue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Bui Hanh Mai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Do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Duy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Tung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Thai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Trong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Nghia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Be Ngoc Diep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Mai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Ei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Ngwe Zin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Dao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Thi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Thu Hang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Nguyen Duc Tam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2831563"/>
                  </a:ext>
                </a:extLst>
              </a:tr>
              <a:tr h="1329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Dec-1991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Dec-1991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Nov-1987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Aug-1986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Aug-1995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Jun-1992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May-1986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Dec-1989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1796995"/>
                  </a:ext>
                </a:extLst>
              </a:tr>
              <a:tr h="930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600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100" dirty="0">
                          <a:effectLst/>
                        </a:rPr>
                        <a:t> 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5892571"/>
                  </a:ext>
                </a:extLst>
              </a:tr>
              <a:tr h="309489">
                <a:tc>
                  <a:txBody>
                    <a:bodyPr/>
                    <a:lstStyle/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</a:t>
                      </a:r>
                    </a:p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ケイト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1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Tahoma" panose="020B0604030504040204" pitchFamily="34" charset="0"/>
                        </a:rPr>
                        <a:t>Nhinh</a:t>
                      </a:r>
                      <a:endParaRPr kumimoji="1" lang="en-US" altLang="ja-JP" sz="11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ニン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1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Tahoma" panose="020B0604030504040204" pitchFamily="34" charset="0"/>
                        </a:rPr>
                        <a:t>Oanh</a:t>
                      </a:r>
                      <a:endParaRPr kumimoji="1" lang="en-US" altLang="ja-JP" sz="11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オァイン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Tahoma" panose="020B0604030504040204" pitchFamily="34" charset="0"/>
                        </a:rPr>
                        <a:t>Yen</a:t>
                      </a:r>
                    </a:p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イェン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Tahoma" panose="020B0604030504040204" pitchFamily="34" charset="0"/>
                        </a:rPr>
                        <a:t>Thu</a:t>
                      </a:r>
                    </a:p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トゥー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Tahoma" panose="020B0604030504040204" pitchFamily="34" charset="0"/>
                        </a:rPr>
                        <a:t>Duong</a:t>
                      </a:r>
                    </a:p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ズオン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Tahoma" panose="020B0604030504040204" pitchFamily="34" charset="0"/>
                        </a:rPr>
                        <a:t>Huong</a:t>
                      </a:r>
                    </a:p>
                    <a:p>
                      <a:pPr marL="0" algn="ctr" defTabSz="960120" rtl="0" eaLnBrk="1" latinLnBrk="0" hangingPunct="1">
                        <a:spcAft>
                          <a:spcPts val="0"/>
                        </a:spcAft>
                      </a:pPr>
                      <a:r>
                        <a:rPr kumimoji="1"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Yu Gothic Medium" panose="020B0500000000000000" pitchFamily="50" charset="-128"/>
                          <a:ea typeface="Yu Gothic Medium" panose="020B0500000000000000" pitchFamily="50" charset="-128"/>
                          <a:cs typeface="Tahoma" panose="020B0604030504040204" pitchFamily="34" charset="0"/>
                        </a:rPr>
                        <a:t>フオン</a:t>
                      </a: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1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Nickname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900" kern="1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ahoma" panose="020B0604030504040204" pitchFamily="34" charset="0"/>
                        </a:rPr>
                        <a:t>ニックネーム</a:t>
                      </a:r>
                      <a:endParaRPr lang="ja-JP" sz="900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4159177"/>
                  </a:ext>
                </a:extLst>
              </a:tr>
              <a:tr h="132923">
                <a:tc>
                  <a:txBody>
                    <a:bodyPr/>
                    <a:lstStyle/>
                    <a:p>
                      <a:pPr marL="0" marR="0" lvl="0" indent="0" algn="ctr" defTabSz="960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18110061</a:t>
                      </a:r>
                      <a:endParaRPr lang="en-US" altLang="ja-JP" sz="700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18110062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18110065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18110066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18110067</a:t>
                      </a:r>
                      <a:endParaRPr lang="ja-JP" alt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18110068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18110069</a:t>
                      </a:r>
                      <a:endParaRPr lang="ja-JP" sz="7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Student ID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69050547"/>
                  </a:ext>
                </a:extLst>
              </a:tr>
              <a:tr h="1329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Nkom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Bola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Nton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Do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Thi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Nhinh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Pham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Thi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Oanh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Vu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Thuan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Yen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Nguyen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Hoai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Thu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Nguyen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Thi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 Hong Duong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Tran Viet Huong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6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Full Name</a:t>
                      </a:r>
                      <a:endParaRPr lang="ja-JP" sz="600" kern="100" dirty="0">
                        <a:effectLst/>
                        <a:latin typeface="Tahoma" panose="020B0604030504040204" pitchFamily="34" charset="0"/>
                        <a:ea typeface="游明朝" panose="02020400000000000000" pitchFamily="18" charset="-128"/>
                        <a:cs typeface="Tahoma" panose="020B0604030504040204" pitchFamily="34" charset="0"/>
                      </a:endParaRPr>
                    </a:p>
                  </a:txBody>
                  <a:tcPr marL="33914" marR="339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9388779"/>
                  </a:ext>
                </a:extLst>
              </a:tr>
              <a:tr h="1329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Sep-1984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Jun-1986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Nov-1991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Sep-1990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Sep-1995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Jan-1995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May-1996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Birthday</a:t>
                      </a:r>
                    </a:p>
                  </a:txBody>
                  <a:tcPr marL="5862" marR="5862" marT="5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9834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72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7327"/>
            <a:ext cx="7886700" cy="84303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Operation of MCCD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79622"/>
            <a:ext cx="7886700" cy="3188043"/>
          </a:xfrm>
        </p:spPr>
        <p:txBody>
          <a:bodyPr>
            <a:noAutofit/>
          </a:bodyPr>
          <a:lstStyle/>
          <a:p>
            <a:pPr marL="385763" indent="-385763" algn="just">
              <a:spcAft>
                <a:spcPts val="225"/>
              </a:spcAft>
              <a:buFont typeface="+mj-lt"/>
              <a:buAutoNum type="arabicPeriod"/>
            </a:pPr>
            <a:r>
              <a:rPr lang="en-US" sz="2400" kern="0" dirty="0"/>
              <a:t>Concentration study mode in </a:t>
            </a:r>
            <a:r>
              <a:rPr lang="en-US" sz="2400" b="1" kern="0" dirty="0">
                <a:solidFill>
                  <a:srgbClr val="FF0000"/>
                </a:solidFill>
              </a:rPr>
              <a:t>small-size classroom </a:t>
            </a:r>
            <a:r>
              <a:rPr lang="en-US" sz="2400" kern="0" dirty="0"/>
              <a:t>aiming to </a:t>
            </a:r>
            <a:r>
              <a:rPr lang="en-US" sz="2400" b="1" kern="0" dirty="0">
                <a:solidFill>
                  <a:srgbClr val="FF0000"/>
                </a:solidFill>
              </a:rPr>
              <a:t>ensure quality of teaching/learning/self study activities</a:t>
            </a:r>
          </a:p>
          <a:p>
            <a:pPr marL="385763" indent="-385763" algn="just">
              <a:spcAft>
                <a:spcPts val="225"/>
              </a:spcAft>
              <a:buFont typeface="+mj-lt"/>
              <a:buAutoNum type="arabicPeriod"/>
            </a:pPr>
            <a:r>
              <a:rPr lang="en-US" sz="2400" kern="0" dirty="0"/>
              <a:t>Combination of using </a:t>
            </a:r>
            <a:r>
              <a:rPr lang="en-US" sz="2400" b="1" kern="0" dirty="0">
                <a:solidFill>
                  <a:srgbClr val="000090"/>
                </a:solidFill>
              </a:rPr>
              <a:t>English (Japanese)</a:t>
            </a:r>
            <a:r>
              <a:rPr lang="en-US" sz="2400" b="1" kern="0" dirty="0">
                <a:solidFill>
                  <a:srgbClr val="FF0000"/>
                </a:solidFill>
              </a:rPr>
              <a:t> </a:t>
            </a:r>
            <a:r>
              <a:rPr lang="en-US" sz="2400" kern="0" dirty="0"/>
              <a:t>and </a:t>
            </a:r>
            <a:r>
              <a:rPr lang="en-US" sz="2400" b="1" kern="0" dirty="0">
                <a:solidFill>
                  <a:srgbClr val="FF0000"/>
                </a:solidFill>
              </a:rPr>
              <a:t>Vietnamese</a:t>
            </a:r>
            <a:r>
              <a:rPr lang="en-US" sz="2400" kern="0" dirty="0"/>
              <a:t> languages in academic activities: transferring professional knowledge and skills as well as cultivating foreign language ability</a:t>
            </a:r>
          </a:p>
          <a:p>
            <a:pPr marL="385763" indent="-385763" algn="just">
              <a:spcAft>
                <a:spcPts val="225"/>
              </a:spcAft>
              <a:buFont typeface="+mj-lt"/>
              <a:buAutoNum type="arabicPeriod"/>
            </a:pPr>
            <a:r>
              <a:rPr lang="en-US" sz="2400" kern="0" dirty="0"/>
              <a:t>Focusing on </a:t>
            </a:r>
            <a:r>
              <a:rPr lang="en-US" sz="2400" b="1" kern="0" dirty="0">
                <a:solidFill>
                  <a:srgbClr val="FF0000"/>
                </a:solidFill>
              </a:rPr>
              <a:t>fieldtrip</a:t>
            </a:r>
            <a:r>
              <a:rPr lang="en-US" sz="2400" kern="0" dirty="0"/>
              <a:t>, </a:t>
            </a:r>
            <a:r>
              <a:rPr lang="en-US" sz="2400" b="1" kern="0" dirty="0">
                <a:solidFill>
                  <a:schemeClr val="accent6">
                    <a:lumMod val="75000"/>
                  </a:schemeClr>
                </a:solidFill>
              </a:rPr>
              <a:t>practical activities</a:t>
            </a:r>
            <a:r>
              <a:rPr lang="en-US" sz="2400" kern="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</a:rPr>
              <a:t>internship</a:t>
            </a:r>
            <a:r>
              <a:rPr lang="en-US" sz="2400" kern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kern="0" dirty="0"/>
              <a:t>and </a:t>
            </a:r>
            <a:r>
              <a:rPr lang="en-US" sz="2400" b="1" kern="0" dirty="0">
                <a:solidFill>
                  <a:srgbClr val="000090"/>
                </a:solidFill>
              </a:rPr>
              <a:t>guest lectures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08DBA8DE-2F1A-406C-B99B-CC330FBC0315}"/>
              </a:ext>
            </a:extLst>
          </p:cNvPr>
          <p:cNvSpPr/>
          <p:nvPr/>
        </p:nvSpPr>
        <p:spPr>
          <a:xfrm>
            <a:off x="403654" y="1883896"/>
            <a:ext cx="8517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MCCD creates good quality assurance conditions for you </a:t>
            </a:r>
          </a:p>
        </p:txBody>
      </p:sp>
    </p:spTree>
    <p:extLst>
      <p:ext uri="{BB962C8B-B14F-4D97-AF65-F5344CB8AC3E}">
        <p14:creationId xmlns:p14="http://schemas.microsoft.com/office/powerpoint/2010/main" val="10186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/>
          <p:cNvSpPr/>
          <p:nvPr/>
        </p:nvSpPr>
        <p:spPr>
          <a:xfrm>
            <a:off x="4596716" y="2322395"/>
            <a:ext cx="2982739" cy="1351531"/>
          </a:xfrm>
          <a:prstGeom prst="roundRect">
            <a:avLst/>
          </a:prstGeom>
          <a:solidFill>
            <a:schemeClr val="accent4">
              <a:alpha val="70000"/>
            </a:schemeClr>
          </a:solidFill>
          <a:ln w="444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i="0" u="none" strike="noStrike" kern="1200" normalizeH="0" baseline="0" noProof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四角形: 角を丸くする 6"/>
          <p:cNvSpPr/>
          <p:nvPr/>
        </p:nvSpPr>
        <p:spPr>
          <a:xfrm>
            <a:off x="1632857" y="2316907"/>
            <a:ext cx="2931934" cy="1351531"/>
          </a:xfrm>
          <a:prstGeom prst="roundRect">
            <a:avLst/>
          </a:prstGeom>
          <a:solidFill>
            <a:schemeClr val="accent6">
              <a:alpha val="70000"/>
            </a:schemeClr>
          </a:solidFill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i="0" u="none" strike="noStrike" kern="120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730050" y="114449"/>
            <a:ext cx="7952667" cy="9080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4000" dirty="0"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  <a:ea typeface="HGP創英角ｺﾞｼｯｸUB" panose="020B0900000000000000" pitchFamily="50" charset="-128"/>
              </a:rPr>
              <a:t>Curriculum Structure</a:t>
            </a:r>
            <a:endParaRPr lang="ja-JP" altLang="en-US" sz="4000" dirty="0"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  <a:ea typeface="HGP創英角ｺﾞｼｯｸUB" panose="020B0900000000000000" pitchFamily="50" charset="-128"/>
            </a:endParaRPr>
          </a:p>
        </p:txBody>
      </p:sp>
      <p:sp>
        <p:nvSpPr>
          <p:cNvPr id="11" name="Trapezoid 1"/>
          <p:cNvSpPr/>
          <p:nvPr/>
        </p:nvSpPr>
        <p:spPr>
          <a:xfrm>
            <a:off x="808265" y="5206637"/>
            <a:ext cx="7592785" cy="1180894"/>
          </a:xfrm>
          <a:prstGeom prst="trapezoid">
            <a:avLst>
              <a:gd name="adj" fmla="val 57120"/>
            </a:avLst>
          </a:prstGeom>
          <a:solidFill>
            <a:schemeClr val="accent2">
              <a:lumMod val="75000"/>
              <a:alpha val="70000"/>
            </a:schemeClr>
          </a:solidFill>
          <a:ln w="44450"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i="0" u="none" strike="noStrike" kern="120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1537562" y="2302954"/>
            <a:ext cx="3052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Research-oriented</a:t>
            </a:r>
            <a:endParaRPr kumimoji="1" lang="ja-JP" altLang="en-US" sz="2000" b="1" i="0" u="none" strike="noStrike" kern="120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3"/>
          <p:cNvSpPr txBox="1">
            <a:spLocks noChangeArrowheads="1"/>
          </p:cNvSpPr>
          <p:nvPr/>
        </p:nvSpPr>
        <p:spPr bwMode="auto">
          <a:xfrm>
            <a:off x="4552224" y="2289614"/>
            <a:ext cx="3181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Management-oriented</a:t>
            </a:r>
            <a:endParaRPr kumimoji="1" lang="ja-JP" altLang="en-US" sz="1800" b="1" i="0" u="none" strike="noStrike" kern="120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9"/>
          <p:cNvSpPr/>
          <p:nvPr/>
        </p:nvSpPr>
        <p:spPr>
          <a:xfrm>
            <a:off x="2288290" y="1652308"/>
            <a:ext cx="4552296" cy="566045"/>
          </a:xfrm>
          <a:prstGeom prst="roundRect">
            <a:avLst/>
          </a:prstGeom>
          <a:solidFill>
            <a:srgbClr val="00B0F0">
              <a:alpha val="70000"/>
            </a:srgbClr>
          </a:solidFill>
          <a:ln w="44450">
            <a:solidFill>
              <a:srgbClr val="00B0F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Internship in Japan and </a:t>
            </a:r>
            <a:r>
              <a:rPr kumimoji="1" lang="en-US" sz="2000" b="1" i="0" u="none" strike="noStrike" kern="120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Vietna</a:t>
            </a:r>
            <a:r>
              <a:rPr kumimoji="1" lang="en-US" sz="20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1" lang="en-US" sz="2000" b="1" i="0" u="none" strike="noStrike" kern="120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四角形: 角を丸くする 16"/>
          <p:cNvSpPr/>
          <p:nvPr/>
        </p:nvSpPr>
        <p:spPr>
          <a:xfrm>
            <a:off x="1469572" y="3710920"/>
            <a:ext cx="6264002" cy="1529467"/>
          </a:xfrm>
          <a:prstGeom prst="roundRect">
            <a:avLst/>
          </a:prstGeom>
          <a:solidFill>
            <a:schemeClr val="tx1">
              <a:alpha val="50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i="0" u="none" strike="noStrike" kern="1200" normalizeH="0" baseline="0" noProof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正方形/長方形 1"/>
          <p:cNvSpPr>
            <a:spLocks noChangeArrowheads="1"/>
          </p:cNvSpPr>
          <p:nvPr/>
        </p:nvSpPr>
        <p:spPr bwMode="auto">
          <a:xfrm>
            <a:off x="1537563" y="4045266"/>
            <a:ext cx="60693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Sustainable Development in the Context of Climate Change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Climate Change Risk Assessment and Management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Social Research on Climate Change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Economics of Climate Change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Geo-informatics and Data Analysis for Climate Change Response</a:t>
            </a:r>
          </a:p>
        </p:txBody>
      </p:sp>
      <p:sp>
        <p:nvSpPr>
          <p:cNvPr id="19" name="正方形/長方形 1"/>
          <p:cNvSpPr>
            <a:spLocks noChangeArrowheads="1"/>
          </p:cNvSpPr>
          <p:nvPr/>
        </p:nvSpPr>
        <p:spPr bwMode="auto">
          <a:xfrm>
            <a:off x="3391830" y="3738125"/>
            <a:ext cx="2334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elective</a:t>
            </a:r>
            <a:endParaRPr kumimoji="1" lang="en-US" altLang="ja-JP" sz="1800" b="1" i="0" u="none" strike="noStrike" kern="120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288290" y="5664725"/>
            <a:ext cx="51012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Fundamentals of science of climate change  I, II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Climate change impacts and vulnerability assessment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Climate change mitigation and adaptation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2515363" y="5256246"/>
            <a:ext cx="4325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subjects on climate change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22663" y="2718031"/>
            <a:ext cx="1351721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Science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subjects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20472" y="2724589"/>
            <a:ext cx="1322125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Science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subjects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194557" y="2708179"/>
            <a:ext cx="1294554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i="0" u="none" strike="noStrike" kern="120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subjects</a:t>
            </a:r>
            <a:endParaRPr kumimoji="1" lang="ja-JP" altLang="en-US" sz="1200" i="0" u="none" strike="noStrike" kern="120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732799" y="2718031"/>
            <a:ext cx="1410100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&amp; Social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subjects</a:t>
            </a:r>
            <a:endParaRPr kumimoji="1" lang="ja-JP" altLang="en-US" sz="1200" i="0" u="none" strike="noStrike" kern="120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Rounded Rectangle 8"/>
          <p:cNvSpPr/>
          <p:nvPr/>
        </p:nvSpPr>
        <p:spPr>
          <a:xfrm>
            <a:off x="2996294" y="865459"/>
            <a:ext cx="3146606" cy="674833"/>
          </a:xfrm>
          <a:prstGeom prst="roundRect">
            <a:avLst/>
          </a:prstGeom>
          <a:solidFill>
            <a:srgbClr val="FF0000">
              <a:alpha val="70000"/>
            </a:srgbClr>
          </a:solidFill>
          <a:ln w="44450">
            <a:solidFill>
              <a:srgbClr val="C0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 dissertation</a:t>
            </a:r>
          </a:p>
        </p:txBody>
      </p:sp>
      <p:sp>
        <p:nvSpPr>
          <p:cNvPr id="2" name="矢印: 上 1"/>
          <p:cNvSpPr/>
          <p:nvPr/>
        </p:nvSpPr>
        <p:spPr>
          <a:xfrm rot="18538336">
            <a:off x="3924726" y="3389854"/>
            <a:ext cx="339971" cy="463550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上 26"/>
          <p:cNvSpPr/>
          <p:nvPr/>
        </p:nvSpPr>
        <p:spPr>
          <a:xfrm rot="2608096">
            <a:off x="4951751" y="3390762"/>
            <a:ext cx="339971" cy="463550"/>
          </a:xfrm>
          <a:prstGeom prst="up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上下 28"/>
          <p:cNvSpPr/>
          <p:nvPr/>
        </p:nvSpPr>
        <p:spPr>
          <a:xfrm>
            <a:off x="1008175" y="961570"/>
            <a:ext cx="287770" cy="2193817"/>
          </a:xfrm>
          <a:prstGeom prst="upDownArrow">
            <a:avLst>
              <a:gd name="adj1" fmla="val 50000"/>
              <a:gd name="adj2" fmla="val 96339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矢印: 上下 29"/>
          <p:cNvSpPr/>
          <p:nvPr/>
        </p:nvSpPr>
        <p:spPr>
          <a:xfrm rot="10800000">
            <a:off x="635288" y="2527300"/>
            <a:ext cx="258991" cy="3745352"/>
          </a:xfrm>
          <a:prstGeom prst="upDownArrow">
            <a:avLst>
              <a:gd name="adj1" fmla="val 50000"/>
              <a:gd name="adj2" fmla="val 118594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 rot="16200000">
            <a:off x="-51252" y="4160608"/>
            <a:ext cx="155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1</a:t>
            </a:r>
            <a:r>
              <a:rPr kumimoji="1" lang="en-US" altLang="ja-JP" b="1" baseline="300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kumimoji="1" lang="en-US" altLang="ja-JP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year</a:t>
            </a:r>
          </a:p>
        </p:txBody>
      </p:sp>
      <p:sp>
        <p:nvSpPr>
          <p:cNvPr id="32" name="正方形/長方形 31"/>
          <p:cNvSpPr/>
          <p:nvPr/>
        </p:nvSpPr>
        <p:spPr>
          <a:xfrm rot="16200000">
            <a:off x="322361" y="1953256"/>
            <a:ext cx="1659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2</a:t>
            </a:r>
            <a:r>
              <a:rPr kumimoji="1" lang="en-US" altLang="ja-JP" b="1" baseline="300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kumimoji="1" lang="en-US" altLang="ja-JP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year</a:t>
            </a:r>
          </a:p>
        </p:txBody>
      </p:sp>
    </p:spTree>
    <p:extLst>
      <p:ext uri="{BB962C8B-B14F-4D97-AF65-F5344CB8AC3E}">
        <p14:creationId xmlns:p14="http://schemas.microsoft.com/office/powerpoint/2010/main" val="21344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859</Words>
  <Application>Microsoft Office PowerPoint</Application>
  <PresentationFormat>On-screen Show (4:3)</PresentationFormat>
  <Paragraphs>328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Calibri</vt:lpstr>
      <vt:lpstr>游ゴシック Light</vt:lpstr>
      <vt:lpstr>Arial</vt:lpstr>
      <vt:lpstr>Aharoni</vt:lpstr>
      <vt:lpstr>Arial Rounded MT Bold</vt:lpstr>
      <vt:lpstr>游明朝</vt:lpstr>
      <vt:lpstr>Wingdings 2</vt:lpstr>
      <vt:lpstr>Yu Gothic Medium</vt:lpstr>
      <vt:lpstr>Tahoma</vt:lpstr>
      <vt:lpstr>HGP創英角ｺﾞｼｯｸUB</vt:lpstr>
      <vt:lpstr>Berlin Sans FB Demi</vt:lpstr>
      <vt:lpstr>Eras Bold ITC</vt:lpstr>
      <vt:lpstr>Wingdings</vt:lpstr>
      <vt:lpstr>Calibri Light</vt:lpstr>
      <vt:lpstr>游ゴシック</vt:lpstr>
      <vt:lpstr>ＭＳ Ｐゴシック</vt:lpstr>
      <vt:lpstr>HDOfficeLightV0</vt:lpstr>
      <vt:lpstr>Office Theme</vt:lpstr>
      <vt:lpstr>Office テーマ</vt:lpstr>
      <vt:lpstr>Brief introduction about  Master’s Program on  Climate Change &amp; Development MCCD</vt:lpstr>
      <vt:lpstr>Aiming of establishing the Master’s program in  Climate Change &amp; Development (MCCD)</vt:lpstr>
      <vt:lpstr>Aiming of establishing the Master’s program in  Climate Change &amp; Development (MCCD)</vt:lpstr>
      <vt:lpstr>PowerPoint Presentation</vt:lpstr>
      <vt:lpstr>MCCD Program organization</vt:lpstr>
      <vt:lpstr>MCCD’s Lecturers  2018-2020</vt:lpstr>
      <vt:lpstr>MCCD’s Students 2018-2020</vt:lpstr>
      <vt:lpstr>Operation of MCCD</vt:lpstr>
      <vt:lpstr>PowerPoint Presentation</vt:lpstr>
      <vt:lpstr>Subjects in MCCD</vt:lpstr>
      <vt:lpstr>PowerPoint Presentation</vt:lpstr>
      <vt:lpstr>PowerPoint Presentation</vt:lpstr>
      <vt:lpstr>FIELD TRIPS</vt:lpstr>
      <vt:lpstr>PowerPoint Presentation</vt:lpstr>
      <vt:lpstr>MCCD Admission 2019</vt:lpstr>
      <vt:lpstr>MCCD Admission 2019</vt:lpstr>
      <vt:lpstr>Further information VJU channel on Facebook</vt:lpstr>
      <vt:lpstr>Thank you so much!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2018-03-11T11:52:00Z</dcterms:created>
  <dcterms:modified xsi:type="dcterms:W3CDTF">2019-02-19T03:46:14Z</dcterms:modified>
</cp:coreProperties>
</file>